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6" r:id="rId1"/>
  </p:sldMasterIdLst>
  <p:notesMasterIdLst>
    <p:notesMasterId r:id="rId52"/>
  </p:notesMasterIdLst>
  <p:handoutMasterIdLst>
    <p:handoutMasterId r:id="rId53"/>
  </p:handoutMasterIdLst>
  <p:sldIdLst>
    <p:sldId id="653" r:id="rId2"/>
    <p:sldId id="686" r:id="rId3"/>
    <p:sldId id="689" r:id="rId4"/>
    <p:sldId id="690" r:id="rId5"/>
    <p:sldId id="640" r:id="rId6"/>
    <p:sldId id="645" r:id="rId7"/>
    <p:sldId id="646" r:id="rId8"/>
    <p:sldId id="688" r:id="rId9"/>
    <p:sldId id="663" r:id="rId10"/>
    <p:sldId id="664" r:id="rId11"/>
    <p:sldId id="652" r:id="rId12"/>
    <p:sldId id="662" r:id="rId13"/>
    <p:sldId id="680" r:id="rId14"/>
    <p:sldId id="683" r:id="rId15"/>
    <p:sldId id="671" r:id="rId16"/>
    <p:sldId id="654" r:id="rId17"/>
    <p:sldId id="655" r:id="rId18"/>
    <p:sldId id="661" r:id="rId19"/>
    <p:sldId id="672" r:id="rId20"/>
    <p:sldId id="665" r:id="rId21"/>
    <p:sldId id="668" r:id="rId22"/>
    <p:sldId id="684" r:id="rId23"/>
    <p:sldId id="647" r:id="rId24"/>
    <p:sldId id="648" r:id="rId25"/>
    <p:sldId id="673" r:id="rId26"/>
    <p:sldId id="674" r:id="rId27"/>
    <p:sldId id="675" r:id="rId28"/>
    <p:sldId id="677" r:id="rId29"/>
    <p:sldId id="691" r:id="rId30"/>
    <p:sldId id="678" r:id="rId31"/>
    <p:sldId id="692" r:id="rId32"/>
    <p:sldId id="626" r:id="rId33"/>
    <p:sldId id="693" r:id="rId34"/>
    <p:sldId id="627" r:id="rId35"/>
    <p:sldId id="628" r:id="rId36"/>
    <p:sldId id="644" r:id="rId37"/>
    <p:sldId id="694" r:id="rId38"/>
    <p:sldId id="581" r:id="rId39"/>
    <p:sldId id="582" r:id="rId40"/>
    <p:sldId id="695" r:id="rId41"/>
    <p:sldId id="583" r:id="rId42"/>
    <p:sldId id="584" r:id="rId43"/>
    <p:sldId id="585" r:id="rId44"/>
    <p:sldId id="572" r:id="rId45"/>
    <p:sldId id="517" r:id="rId46"/>
    <p:sldId id="621" r:id="rId47"/>
    <p:sldId id="522" r:id="rId48"/>
    <p:sldId id="523" r:id="rId49"/>
    <p:sldId id="524" r:id="rId50"/>
    <p:sldId id="651" r:id="rId51"/>
  </p:sldIdLst>
  <p:sldSz cx="14630400" cy="8229600"/>
  <p:notesSz cx="7315200" cy="9601200"/>
  <p:defaultTextStyle>
    <a:defPPr>
      <a:defRPr lang="en-US"/>
    </a:defPPr>
    <a:lvl1pPr algn="l" rtl="0" eaLnBrk="0" fontAlgn="base" hangingPunct="0">
      <a:spcBef>
        <a:spcPct val="0"/>
      </a:spcBef>
      <a:spcAft>
        <a:spcPct val="0"/>
      </a:spcAft>
      <a:defRPr kern="1200">
        <a:solidFill>
          <a:schemeClr val="tx1"/>
        </a:solidFill>
        <a:latin typeface="Arial" charset="0"/>
        <a:ea typeface="ＭＳ Ｐゴシック" charset="0"/>
        <a:cs typeface="ＭＳ Ｐゴシック" charset="0"/>
      </a:defRPr>
    </a:lvl1pPr>
    <a:lvl2pPr marL="653110" algn="l" rtl="0" eaLnBrk="0" fontAlgn="base" hangingPunct="0">
      <a:spcBef>
        <a:spcPct val="0"/>
      </a:spcBef>
      <a:spcAft>
        <a:spcPct val="0"/>
      </a:spcAft>
      <a:defRPr kern="1200">
        <a:solidFill>
          <a:schemeClr val="tx1"/>
        </a:solidFill>
        <a:latin typeface="Arial" charset="0"/>
        <a:ea typeface="ＭＳ Ｐゴシック" charset="0"/>
        <a:cs typeface="ＭＳ Ｐゴシック" charset="0"/>
      </a:defRPr>
    </a:lvl2pPr>
    <a:lvl3pPr marL="1306220" algn="l" rtl="0" eaLnBrk="0" fontAlgn="base" hangingPunct="0">
      <a:spcBef>
        <a:spcPct val="0"/>
      </a:spcBef>
      <a:spcAft>
        <a:spcPct val="0"/>
      </a:spcAft>
      <a:defRPr kern="1200">
        <a:solidFill>
          <a:schemeClr val="tx1"/>
        </a:solidFill>
        <a:latin typeface="Arial" charset="0"/>
        <a:ea typeface="ＭＳ Ｐゴシック" charset="0"/>
        <a:cs typeface="ＭＳ Ｐゴシック" charset="0"/>
      </a:defRPr>
    </a:lvl3pPr>
    <a:lvl4pPr marL="1959331" algn="l" rtl="0" eaLnBrk="0" fontAlgn="base" hangingPunct="0">
      <a:spcBef>
        <a:spcPct val="0"/>
      </a:spcBef>
      <a:spcAft>
        <a:spcPct val="0"/>
      </a:spcAft>
      <a:defRPr kern="1200">
        <a:solidFill>
          <a:schemeClr val="tx1"/>
        </a:solidFill>
        <a:latin typeface="Arial" charset="0"/>
        <a:ea typeface="ＭＳ Ｐゴシック" charset="0"/>
        <a:cs typeface="ＭＳ Ｐゴシック" charset="0"/>
      </a:defRPr>
    </a:lvl4pPr>
    <a:lvl5pPr marL="2612441" algn="l" rtl="0" eaLnBrk="0" fontAlgn="base" hangingPunct="0">
      <a:spcBef>
        <a:spcPct val="0"/>
      </a:spcBef>
      <a:spcAft>
        <a:spcPct val="0"/>
      </a:spcAft>
      <a:defRPr kern="1200">
        <a:solidFill>
          <a:schemeClr val="tx1"/>
        </a:solidFill>
        <a:latin typeface="Arial" charset="0"/>
        <a:ea typeface="ＭＳ Ｐゴシック" charset="0"/>
        <a:cs typeface="ＭＳ Ｐゴシック" charset="0"/>
      </a:defRPr>
    </a:lvl5pPr>
    <a:lvl6pPr marL="3265551" algn="l" defTabSz="653110" rtl="0" eaLnBrk="1" latinLnBrk="0" hangingPunct="1">
      <a:defRPr kern="1200">
        <a:solidFill>
          <a:schemeClr val="tx1"/>
        </a:solidFill>
        <a:latin typeface="Arial" charset="0"/>
        <a:ea typeface="ＭＳ Ｐゴシック" charset="0"/>
        <a:cs typeface="ＭＳ Ｐゴシック" charset="0"/>
      </a:defRPr>
    </a:lvl6pPr>
    <a:lvl7pPr marL="3918661" algn="l" defTabSz="653110" rtl="0" eaLnBrk="1" latinLnBrk="0" hangingPunct="1">
      <a:defRPr kern="1200">
        <a:solidFill>
          <a:schemeClr val="tx1"/>
        </a:solidFill>
        <a:latin typeface="Arial" charset="0"/>
        <a:ea typeface="ＭＳ Ｐゴシック" charset="0"/>
        <a:cs typeface="ＭＳ Ｐゴシック" charset="0"/>
      </a:defRPr>
    </a:lvl7pPr>
    <a:lvl8pPr marL="4571771" algn="l" defTabSz="653110" rtl="0" eaLnBrk="1" latinLnBrk="0" hangingPunct="1">
      <a:defRPr kern="1200">
        <a:solidFill>
          <a:schemeClr val="tx1"/>
        </a:solidFill>
        <a:latin typeface="Arial" charset="0"/>
        <a:ea typeface="ＭＳ Ｐゴシック" charset="0"/>
        <a:cs typeface="ＭＳ Ｐゴシック" charset="0"/>
      </a:defRPr>
    </a:lvl8pPr>
    <a:lvl9pPr marL="5224882" algn="l" defTabSz="653110" rtl="0" eaLnBrk="1" latinLnBrk="0" hangingPunct="1">
      <a:defRPr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clrMode="bw"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00CC00"/>
    <a:srgbClr val="660033"/>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7" d="100"/>
          <a:sy n="57" d="100"/>
        </p:scale>
        <p:origin x="-756" y="-96"/>
      </p:cViewPr>
      <p:guideLst>
        <p:guide orient="horz" pos="2592"/>
        <p:guide pos="4608"/>
      </p:guideLst>
    </p:cSldViewPr>
  </p:slideViewPr>
  <p:notesTextViewPr>
    <p:cViewPr>
      <p:scale>
        <a:sx n="100" d="100"/>
        <a:sy n="100" d="100"/>
      </p:scale>
      <p:origin x="0" y="0"/>
    </p:cViewPr>
  </p:notesTextViewPr>
  <p:sorterViewPr>
    <p:cViewPr>
      <p:scale>
        <a:sx n="100" d="100"/>
        <a:sy n="100" d="100"/>
      </p:scale>
      <p:origin x="0" y="6832"/>
    </p:cViewPr>
  </p:sorterViewPr>
  <p:notesViewPr>
    <p:cSldViewPr>
      <p:cViewPr>
        <p:scale>
          <a:sx n="70" d="100"/>
          <a:sy n="70" d="100"/>
        </p:scale>
        <p:origin x="-2592" y="-232"/>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2" Type="http://schemas.openxmlformats.org/officeDocument/2006/relationships/oleObject" Target="file:///C:\Documents%20and%20Settings\jlewis\My%20Documents\Pesticide%20Survey%20May%202008.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C:\Documents%20and%20Settings\jlewis\My%20Documents\Pesticide%20Survey%20May%202008.xlsx"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0"/>
      <c:rAngAx val="0"/>
      <c:perspective val="30"/>
    </c:view3D>
    <c:floor>
      <c:thickness val="0"/>
    </c:floor>
    <c:sideWall>
      <c:thickness val="0"/>
    </c:sideWall>
    <c:backWall>
      <c:thickness val="0"/>
    </c:backWall>
    <c:plotArea>
      <c:layout>
        <c:manualLayout>
          <c:layoutTarget val="inner"/>
          <c:xMode val="edge"/>
          <c:yMode val="edge"/>
          <c:x val="0"/>
          <c:y val="0"/>
          <c:w val="1"/>
          <c:h val="0.90655897792187701"/>
        </c:manualLayout>
      </c:layout>
      <c:pie3DChart>
        <c:varyColors val="1"/>
        <c:ser>
          <c:idx val="0"/>
          <c:order val="0"/>
          <c:spPr>
            <a:gradFill>
              <a:gsLst>
                <a:gs pos="0">
                  <a:srgbClr val="4F81BD">
                    <a:tint val="66000"/>
                    <a:satMod val="160000"/>
                  </a:srgbClr>
                </a:gs>
                <a:gs pos="50000">
                  <a:srgbClr val="4F81BD">
                    <a:tint val="44500"/>
                    <a:satMod val="160000"/>
                  </a:srgbClr>
                </a:gs>
                <a:gs pos="100000">
                  <a:srgbClr val="4F81BD">
                    <a:tint val="23500"/>
                    <a:satMod val="160000"/>
                  </a:srgbClr>
                </a:gs>
              </a:gsLst>
              <a:lin ang="5400000" scaled="0"/>
            </a:gradFill>
          </c:spPr>
          <c:dPt>
            <c:idx val="0"/>
            <c:bubble3D val="0"/>
            <c:spPr>
              <a:solidFill>
                <a:srgbClr val="C00000"/>
              </a:solidFill>
            </c:spPr>
          </c:dPt>
          <c:dPt>
            <c:idx val="1"/>
            <c:bubble3D val="0"/>
            <c:spPr>
              <a:solidFill>
                <a:srgbClr val="FF5050"/>
              </a:solidFill>
            </c:spPr>
          </c:dPt>
          <c:dPt>
            <c:idx val="2"/>
            <c:bubble3D val="0"/>
            <c:spPr>
              <a:solidFill>
                <a:schemeClr val="tx2">
                  <a:lumMod val="60000"/>
                  <a:lumOff val="40000"/>
                </a:schemeClr>
              </a:solidFill>
            </c:spPr>
          </c:dPt>
          <c:dLbls>
            <c:dLbl>
              <c:idx val="0"/>
              <c:layout>
                <c:manualLayout>
                  <c:x val="-0.20242910185007601"/>
                  <c:y val="-0.18701327775204801"/>
                </c:manualLayout>
              </c:layout>
              <c:tx>
                <c:rich>
                  <a:bodyPr/>
                  <a:lstStyle/>
                  <a:p>
                    <a:pPr>
                      <a:defRPr sz="1000" b="1">
                        <a:solidFill>
                          <a:schemeClr val="bg1"/>
                        </a:solidFill>
                        <a:latin typeface="Arial" pitchFamily="34" charset="0"/>
                        <a:cs typeface="Arial" pitchFamily="34" charset="0"/>
                      </a:defRPr>
                    </a:pPr>
                    <a:r>
                      <a:rPr lang="en-US" sz="1000" b="1" dirty="0" smtClean="0">
                        <a:latin typeface="Arial" pitchFamily="34" charset="0"/>
                        <a:cs typeface="Arial" pitchFamily="34" charset="0"/>
                      </a:rPr>
                      <a:t>High </a:t>
                    </a:r>
                    <a:r>
                      <a:rPr lang="en-US" sz="1000" b="1" dirty="0">
                        <a:latin typeface="Arial" pitchFamily="34" charset="0"/>
                        <a:cs typeface="Arial" pitchFamily="34" charset="0"/>
                      </a:rPr>
                      <a:t>Concern </a:t>
                    </a:r>
                    <a:endParaRPr lang="en-US" sz="1000" b="1" dirty="0" smtClean="0">
                      <a:latin typeface="Arial" pitchFamily="34" charset="0"/>
                      <a:cs typeface="Arial" pitchFamily="34" charset="0"/>
                    </a:endParaRPr>
                  </a:p>
                  <a:p>
                    <a:pPr>
                      <a:defRPr sz="1000" b="1">
                        <a:solidFill>
                          <a:schemeClr val="bg1"/>
                        </a:solidFill>
                        <a:latin typeface="Arial" pitchFamily="34" charset="0"/>
                        <a:cs typeface="Arial" pitchFamily="34" charset="0"/>
                      </a:defRPr>
                    </a:pPr>
                    <a:r>
                      <a:rPr lang="en-US" sz="1000" b="1" dirty="0" smtClean="0">
                        <a:latin typeface="Arial" pitchFamily="34" charset="0"/>
                        <a:cs typeface="Arial" pitchFamily="34" charset="0"/>
                      </a:rPr>
                      <a:t>(</a:t>
                    </a:r>
                    <a:r>
                      <a:rPr lang="en-US" sz="1000" b="1" dirty="0">
                        <a:latin typeface="Arial" pitchFamily="34" charset="0"/>
                        <a:cs typeface="Arial" pitchFamily="34" charset="0"/>
                      </a:rPr>
                      <a:t>7-9)
58%</a:t>
                    </a:r>
                  </a:p>
                </c:rich>
              </c:tx>
              <c:spPr/>
              <c:dLblPos val="bestFit"/>
              <c:showLegendKey val="0"/>
              <c:showVal val="0"/>
              <c:showCatName val="1"/>
              <c:showSerName val="0"/>
              <c:showPercent val="1"/>
              <c:showBubbleSize val="0"/>
            </c:dLbl>
            <c:dLbl>
              <c:idx val="1"/>
              <c:layout>
                <c:manualLayout>
                  <c:x val="0.19512195121951001"/>
                  <c:y val="1.4705882352941201E-2"/>
                </c:manualLayout>
              </c:layout>
              <c:spPr/>
              <c:txPr>
                <a:bodyPr/>
                <a:lstStyle/>
                <a:p>
                  <a:pPr>
                    <a:defRPr sz="900" b="1">
                      <a:solidFill>
                        <a:schemeClr val="bg1"/>
                      </a:solidFill>
                      <a:latin typeface="Arial" pitchFamily="34" charset="0"/>
                      <a:cs typeface="Arial" pitchFamily="34" charset="0"/>
                    </a:defRPr>
                  </a:pPr>
                  <a:endParaRPr lang="en-US"/>
                </a:p>
              </c:txPr>
              <c:dLblPos val="bestFit"/>
              <c:showLegendKey val="0"/>
              <c:showVal val="0"/>
              <c:showCatName val="1"/>
              <c:showSerName val="0"/>
              <c:showPercent val="1"/>
              <c:showBubbleSize val="0"/>
            </c:dLbl>
            <c:dLbl>
              <c:idx val="2"/>
              <c:layout>
                <c:manualLayout>
                  <c:x val="0.126016122984627"/>
                  <c:y val="0.14948331458567901"/>
                </c:manualLayout>
              </c:layout>
              <c:spPr/>
              <c:txPr>
                <a:bodyPr/>
                <a:lstStyle/>
                <a:p>
                  <a:pPr>
                    <a:defRPr sz="700" b="1">
                      <a:solidFill>
                        <a:schemeClr val="bg1"/>
                      </a:solidFill>
                      <a:latin typeface="Arial" pitchFamily="34" charset="0"/>
                      <a:cs typeface="Arial" pitchFamily="34" charset="0"/>
                    </a:defRPr>
                  </a:pPr>
                  <a:endParaRPr lang="en-US"/>
                </a:p>
              </c:txPr>
              <c:dLblPos val="bestFit"/>
              <c:showLegendKey val="0"/>
              <c:showVal val="0"/>
              <c:showCatName val="1"/>
              <c:showSerName val="0"/>
              <c:showPercent val="1"/>
              <c:showBubbleSize val="0"/>
            </c:dLbl>
            <c:txPr>
              <a:bodyPr/>
              <a:lstStyle/>
              <a:p>
                <a:pPr>
                  <a:defRPr sz="700" b="1">
                    <a:solidFill>
                      <a:schemeClr val="bg1"/>
                    </a:solidFill>
                  </a:defRPr>
                </a:pPr>
                <a:endParaRPr lang="en-US"/>
              </a:p>
            </c:txPr>
            <c:dLblPos val="outEnd"/>
            <c:showLegendKey val="0"/>
            <c:showVal val="0"/>
            <c:showCatName val="1"/>
            <c:showSerName val="0"/>
            <c:showPercent val="1"/>
            <c:showBubbleSize val="0"/>
            <c:showLeaderLines val="1"/>
          </c:dLbls>
          <c:cat>
            <c:strRef>
              <c:f>Sheet1!$A$1:$A$3</c:f>
              <c:strCache>
                <c:ptCount val="3"/>
                <c:pt idx="0">
                  <c:v>High Concern (7-9)</c:v>
                </c:pt>
                <c:pt idx="1">
                  <c:v>Moderate Concern (4-6)</c:v>
                </c:pt>
                <c:pt idx="2">
                  <c:v>Low Concern (1-3)</c:v>
                </c:pt>
              </c:strCache>
            </c:strRef>
          </c:cat>
          <c:val>
            <c:numRef>
              <c:f>Sheet1!$B$1:$B$3</c:f>
              <c:numCache>
                <c:formatCode>General</c:formatCode>
                <c:ptCount val="3"/>
                <c:pt idx="0">
                  <c:v>58</c:v>
                </c:pt>
                <c:pt idx="1">
                  <c:v>35</c:v>
                </c:pt>
                <c:pt idx="2">
                  <c:v>7</c:v>
                </c:pt>
              </c:numCache>
            </c:numRef>
          </c:val>
        </c:ser>
        <c:dLbls>
          <c:showLegendKey val="0"/>
          <c:showVal val="0"/>
          <c:showCatName val="1"/>
          <c:showSerName val="0"/>
          <c:showPercent val="1"/>
          <c:showBubbleSize val="0"/>
          <c:showLeaderLines val="1"/>
        </c:dLbls>
      </c:pie3DChart>
    </c:plotArea>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0"/>
      <c:rAngAx val="0"/>
      <c:perspective val="30"/>
    </c:view3D>
    <c:floor>
      <c:thickness val="0"/>
    </c:floor>
    <c:sideWall>
      <c:thickness val="0"/>
    </c:sideWall>
    <c:backWall>
      <c:thickness val="0"/>
    </c:backWall>
    <c:plotArea>
      <c:layout>
        <c:manualLayout>
          <c:layoutTarget val="inner"/>
          <c:xMode val="edge"/>
          <c:yMode val="edge"/>
          <c:x val="2.5000000000000001E-2"/>
          <c:y val="7.31518087386617E-2"/>
          <c:w val="0.95000000000000095"/>
          <c:h val="0.91760896487198396"/>
        </c:manualLayout>
      </c:layout>
      <c:pie3DChart>
        <c:varyColors val="1"/>
        <c:ser>
          <c:idx val="0"/>
          <c:order val="0"/>
          <c:dPt>
            <c:idx val="0"/>
            <c:bubble3D val="0"/>
            <c:spPr>
              <a:solidFill>
                <a:schemeClr val="tx2">
                  <a:lumMod val="60000"/>
                  <a:lumOff val="40000"/>
                </a:schemeClr>
              </a:solidFill>
            </c:spPr>
          </c:dPt>
          <c:dPt>
            <c:idx val="1"/>
            <c:bubble3D val="0"/>
            <c:spPr>
              <a:solidFill>
                <a:srgbClr val="C00000"/>
              </a:solidFill>
            </c:spPr>
          </c:dPt>
          <c:dLbls>
            <c:dLbl>
              <c:idx val="0"/>
              <c:layout>
                <c:manualLayout>
                  <c:x val="-0.19514206036745399"/>
                  <c:y val="-0.363963704027713"/>
                </c:manualLayout>
              </c:layout>
              <c:spPr/>
              <c:txPr>
                <a:bodyPr/>
                <a:lstStyle/>
                <a:p>
                  <a:pPr>
                    <a:defRPr sz="1600" b="1">
                      <a:solidFill>
                        <a:schemeClr val="bg1"/>
                      </a:solidFill>
                      <a:latin typeface="Arial" pitchFamily="34" charset="0"/>
                      <a:cs typeface="Arial" pitchFamily="34" charset="0"/>
                    </a:defRPr>
                  </a:pPr>
                  <a:endParaRPr lang="en-US"/>
                </a:p>
              </c:txPr>
              <c:dLblPos val="bestFit"/>
              <c:showLegendKey val="0"/>
              <c:showVal val="0"/>
              <c:showCatName val="1"/>
              <c:showSerName val="0"/>
              <c:showPercent val="1"/>
              <c:showBubbleSize val="0"/>
            </c:dLbl>
            <c:dLbl>
              <c:idx val="1"/>
              <c:layout>
                <c:manualLayout>
                  <c:x val="0.168771287310016"/>
                  <c:y val="0.151545275590553"/>
                </c:manualLayout>
              </c:layout>
              <c:spPr/>
              <c:txPr>
                <a:bodyPr/>
                <a:lstStyle/>
                <a:p>
                  <a:pPr>
                    <a:defRPr sz="1600" b="1">
                      <a:solidFill>
                        <a:schemeClr val="bg1"/>
                      </a:solidFill>
                      <a:latin typeface="Arial" pitchFamily="34" charset="0"/>
                      <a:cs typeface="Arial" pitchFamily="34" charset="0"/>
                    </a:defRPr>
                  </a:pPr>
                  <a:endParaRPr lang="en-US"/>
                </a:p>
              </c:txPr>
              <c:dLblPos val="bestFit"/>
              <c:showLegendKey val="0"/>
              <c:showVal val="0"/>
              <c:showCatName val="1"/>
              <c:showSerName val="0"/>
              <c:showPercent val="1"/>
              <c:showBubbleSize val="0"/>
            </c:dLbl>
            <c:txPr>
              <a:bodyPr/>
              <a:lstStyle/>
              <a:p>
                <a:pPr>
                  <a:defRPr sz="1100" b="1">
                    <a:solidFill>
                      <a:schemeClr val="bg1"/>
                    </a:solidFill>
                  </a:defRPr>
                </a:pPr>
                <a:endParaRPr lang="en-US"/>
              </a:p>
            </c:txPr>
            <c:dLblPos val="inEnd"/>
            <c:showLegendKey val="0"/>
            <c:showVal val="0"/>
            <c:showCatName val="1"/>
            <c:showSerName val="0"/>
            <c:showPercent val="1"/>
            <c:showBubbleSize val="0"/>
            <c:showLeaderLines val="1"/>
          </c:dLbls>
          <c:cat>
            <c:strRef>
              <c:f>Sheet1!$A$5:$A$6</c:f>
              <c:strCache>
                <c:ptCount val="2"/>
                <c:pt idx="0">
                  <c:v>No</c:v>
                </c:pt>
                <c:pt idx="1">
                  <c:v>Yes</c:v>
                </c:pt>
              </c:strCache>
            </c:strRef>
          </c:cat>
          <c:val>
            <c:numRef>
              <c:f>Sheet1!$B$5:$B$6</c:f>
              <c:numCache>
                <c:formatCode>General</c:formatCode>
                <c:ptCount val="2"/>
                <c:pt idx="0">
                  <c:v>83</c:v>
                </c:pt>
                <c:pt idx="1">
                  <c:v>17</c:v>
                </c:pt>
              </c:numCache>
            </c:numRef>
          </c:val>
        </c:ser>
        <c:dLbls>
          <c:showLegendKey val="0"/>
          <c:showVal val="0"/>
          <c:showCatName val="1"/>
          <c:showSerName val="0"/>
          <c:showPercent val="1"/>
          <c:showBubbleSize val="0"/>
          <c:showLeaderLines val="1"/>
        </c:dLbls>
      </c:pie3DChart>
    </c:plotArea>
    <c:plotVisOnly val="1"/>
    <c:dispBlanksAs val="gap"/>
    <c:showDLblsOverMax val="0"/>
  </c:chart>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6661" tIns="48331" rIns="96661" bIns="48331" rtlCol="0"/>
          <a:lstStyle>
            <a:lvl1pPr algn="l">
              <a:defRPr sz="1300">
                <a:latin typeface="Arial" pitchFamily="34" charset="0"/>
                <a:ea typeface="+mn-ea"/>
                <a:cs typeface="+mn-cs"/>
              </a:defRPr>
            </a:lvl1pPr>
          </a:lstStyle>
          <a:p>
            <a:pPr>
              <a:defRPr/>
            </a:pPr>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wrap="square" lIns="96661" tIns="48331" rIns="96661" bIns="48331" numCol="1" anchor="t" anchorCtr="0" compatLnSpc="1">
            <a:prstTxWarp prst="textNoShape">
              <a:avLst/>
            </a:prstTxWarp>
          </a:bodyPr>
          <a:lstStyle>
            <a:lvl1pPr algn="r">
              <a:defRPr sz="1300">
                <a:cs typeface="+mn-cs"/>
              </a:defRPr>
            </a:lvl1pPr>
          </a:lstStyle>
          <a:p>
            <a:pPr>
              <a:defRPr/>
            </a:pPr>
            <a:fld id="{3F493E93-5F89-3143-BBB4-FC12D8FA05F6}" type="datetimeFigureOut">
              <a:rPr lang="en-US"/>
              <a:pPr>
                <a:defRPr/>
              </a:pPr>
              <a:t>10/1/2012</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6661" tIns="48331" rIns="96661" bIns="48331" rtlCol="0" anchor="b"/>
          <a:lstStyle>
            <a:lvl1pPr algn="l">
              <a:defRPr sz="1300">
                <a:latin typeface="Arial" pitchFamily="34" charset="0"/>
                <a:ea typeface="+mn-ea"/>
                <a:cs typeface="+mn-cs"/>
              </a:defRPr>
            </a:lvl1pPr>
          </a:lstStyle>
          <a:p>
            <a:pPr>
              <a:defRPr/>
            </a:pPr>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wrap="square" lIns="96661" tIns="48331" rIns="96661" bIns="48331" numCol="1" anchor="b" anchorCtr="0" compatLnSpc="1">
            <a:prstTxWarp prst="textNoShape">
              <a:avLst/>
            </a:prstTxWarp>
          </a:bodyPr>
          <a:lstStyle>
            <a:lvl1pPr algn="r">
              <a:defRPr sz="1300">
                <a:cs typeface="+mn-cs"/>
              </a:defRPr>
            </a:lvl1pPr>
          </a:lstStyle>
          <a:p>
            <a:pPr>
              <a:defRPr/>
            </a:pPr>
            <a:fld id="{9CC50784-35D8-6343-9D1A-B645F99B8EB1}" type="slidenum">
              <a:rPr lang="en-US"/>
              <a:pPr>
                <a:defRPr/>
              </a:pPr>
              <a:t>‹#›</a:t>
            </a:fld>
            <a:endParaRPr lang="en-US"/>
          </a:p>
        </p:txBody>
      </p:sp>
    </p:spTree>
    <p:extLst>
      <p:ext uri="{BB962C8B-B14F-4D97-AF65-F5344CB8AC3E}">
        <p14:creationId xmlns:p14="http://schemas.microsoft.com/office/powerpoint/2010/main" val="38206169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eaLnBrk="1" hangingPunct="1">
              <a:defRPr sz="1300">
                <a:latin typeface="Arial" pitchFamily="34" charset="0"/>
                <a:ea typeface="+mn-ea"/>
                <a:cs typeface="+mn-cs"/>
              </a:defRPr>
            </a:lvl1pPr>
          </a:lstStyle>
          <a:p>
            <a:pPr>
              <a:defRPr/>
            </a:pPr>
            <a:endParaRPr lang="en-US"/>
          </a:p>
        </p:txBody>
      </p:sp>
      <p:sp>
        <p:nvSpPr>
          <p:cNvPr id="35843" name="Rectangle 3"/>
          <p:cNvSpPr>
            <a:spLocks noGrp="1" noChangeArrowheads="1"/>
          </p:cNvSpPr>
          <p:nvPr>
            <p:ph type="dt" idx="1"/>
          </p:nvPr>
        </p:nvSpPr>
        <p:spPr bwMode="auto">
          <a:xfrm>
            <a:off x="4143375"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eaLnBrk="1" hangingPunct="1">
              <a:defRPr sz="1300">
                <a:latin typeface="Arial" pitchFamily="34" charset="0"/>
                <a:ea typeface="+mn-ea"/>
                <a:cs typeface="+mn-cs"/>
              </a:defRPr>
            </a:lvl1pPr>
          </a:lstStyle>
          <a:p>
            <a:pPr>
              <a:defRPr/>
            </a:pPr>
            <a:endParaRPr lang="en-US"/>
          </a:p>
        </p:txBody>
      </p:sp>
      <p:sp>
        <p:nvSpPr>
          <p:cNvPr id="18436" name="Rectangle 4"/>
          <p:cNvSpPr>
            <a:spLocks noGrp="1" noRot="1" noChangeAspect="1" noChangeArrowheads="1" noTextEdit="1"/>
          </p:cNvSpPr>
          <p:nvPr>
            <p:ph type="sldImg" idx="2"/>
          </p:nvPr>
        </p:nvSpPr>
        <p:spPr bwMode="auto">
          <a:xfrm>
            <a:off x="457200" y="720725"/>
            <a:ext cx="640080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5845" name="Rectangle 5"/>
          <p:cNvSpPr>
            <a:spLocks noGrp="1" noChangeArrowheads="1"/>
          </p:cNvSpPr>
          <p:nvPr>
            <p:ph type="body" sz="quarter" idx="3"/>
          </p:nvPr>
        </p:nvSpPr>
        <p:spPr bwMode="auto">
          <a:xfrm>
            <a:off x="731838" y="4560888"/>
            <a:ext cx="5851525" cy="4319587"/>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5846" name="Rectangle 6"/>
          <p:cNvSpPr>
            <a:spLocks noGrp="1" noChangeArrowheads="1"/>
          </p:cNvSpPr>
          <p:nvPr>
            <p:ph type="ftr" sz="quarter" idx="4"/>
          </p:nvPr>
        </p:nvSpPr>
        <p:spPr bwMode="auto">
          <a:xfrm>
            <a:off x="0"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eaLnBrk="1" hangingPunct="1">
              <a:defRPr sz="1300">
                <a:latin typeface="Arial" pitchFamily="34" charset="0"/>
                <a:ea typeface="+mn-ea"/>
                <a:cs typeface="+mn-cs"/>
              </a:defRPr>
            </a:lvl1pPr>
          </a:lstStyle>
          <a:p>
            <a:pPr>
              <a:defRPr/>
            </a:pPr>
            <a:endParaRPr lang="en-US"/>
          </a:p>
        </p:txBody>
      </p:sp>
      <p:sp>
        <p:nvSpPr>
          <p:cNvPr id="35847" name="Rectangle 7"/>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eaLnBrk="1" hangingPunct="1">
              <a:defRPr sz="1300">
                <a:cs typeface="+mn-cs"/>
              </a:defRPr>
            </a:lvl1pPr>
          </a:lstStyle>
          <a:p>
            <a:pPr>
              <a:defRPr/>
            </a:pPr>
            <a:fld id="{6662BFBD-CF67-F84F-8A69-C35C4B610C10}" type="slidenum">
              <a:rPr lang="en-US"/>
              <a:pPr>
                <a:defRPr/>
              </a:pPr>
              <a:t>‹#›</a:t>
            </a:fld>
            <a:endParaRPr lang="en-US"/>
          </a:p>
        </p:txBody>
      </p:sp>
    </p:spTree>
    <p:extLst>
      <p:ext uri="{BB962C8B-B14F-4D97-AF65-F5344CB8AC3E}">
        <p14:creationId xmlns:p14="http://schemas.microsoft.com/office/powerpoint/2010/main" val="278663126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700" kern="1200">
        <a:solidFill>
          <a:schemeClr val="tx1"/>
        </a:solidFill>
        <a:latin typeface="Arial" pitchFamily="34" charset="0"/>
        <a:ea typeface="ＭＳ Ｐゴシック" charset="0"/>
        <a:cs typeface="ＭＳ Ｐゴシック" charset="0"/>
      </a:defRPr>
    </a:lvl1pPr>
    <a:lvl2pPr marL="653110" algn="l" rtl="0" eaLnBrk="0" fontAlgn="base" hangingPunct="0">
      <a:spcBef>
        <a:spcPct val="30000"/>
      </a:spcBef>
      <a:spcAft>
        <a:spcPct val="0"/>
      </a:spcAft>
      <a:defRPr sz="1700" kern="1200">
        <a:solidFill>
          <a:schemeClr val="tx1"/>
        </a:solidFill>
        <a:latin typeface="Arial" pitchFamily="34" charset="0"/>
        <a:ea typeface="ＭＳ Ｐゴシック" charset="0"/>
        <a:cs typeface="+mn-cs"/>
      </a:defRPr>
    </a:lvl2pPr>
    <a:lvl3pPr marL="1306220" algn="l" rtl="0" eaLnBrk="0" fontAlgn="base" hangingPunct="0">
      <a:spcBef>
        <a:spcPct val="30000"/>
      </a:spcBef>
      <a:spcAft>
        <a:spcPct val="0"/>
      </a:spcAft>
      <a:defRPr sz="1700" kern="1200">
        <a:solidFill>
          <a:schemeClr val="tx1"/>
        </a:solidFill>
        <a:latin typeface="Arial" pitchFamily="34" charset="0"/>
        <a:ea typeface="ＭＳ Ｐゴシック" charset="0"/>
        <a:cs typeface="+mn-cs"/>
      </a:defRPr>
    </a:lvl3pPr>
    <a:lvl4pPr marL="1959331" algn="l" rtl="0" eaLnBrk="0" fontAlgn="base" hangingPunct="0">
      <a:spcBef>
        <a:spcPct val="30000"/>
      </a:spcBef>
      <a:spcAft>
        <a:spcPct val="0"/>
      </a:spcAft>
      <a:defRPr sz="1700" kern="1200">
        <a:solidFill>
          <a:schemeClr val="tx1"/>
        </a:solidFill>
        <a:latin typeface="Arial" pitchFamily="34" charset="0"/>
        <a:ea typeface="ＭＳ Ｐゴシック" charset="0"/>
        <a:cs typeface="+mn-cs"/>
      </a:defRPr>
    </a:lvl4pPr>
    <a:lvl5pPr marL="2612441" algn="l" rtl="0" eaLnBrk="0" fontAlgn="base" hangingPunct="0">
      <a:spcBef>
        <a:spcPct val="30000"/>
      </a:spcBef>
      <a:spcAft>
        <a:spcPct val="0"/>
      </a:spcAft>
      <a:defRPr sz="1700" kern="1200">
        <a:solidFill>
          <a:schemeClr val="tx1"/>
        </a:solidFill>
        <a:latin typeface="Arial" pitchFamily="34" charset="0"/>
        <a:ea typeface="ＭＳ Ｐゴシック" charset="0"/>
        <a:cs typeface="+mn-cs"/>
      </a:defRPr>
    </a:lvl5pPr>
    <a:lvl6pPr marL="3265551" algn="l" defTabSz="1306220" rtl="0" eaLnBrk="1" latinLnBrk="0" hangingPunct="1">
      <a:defRPr sz="1700" kern="1200">
        <a:solidFill>
          <a:schemeClr val="tx1"/>
        </a:solidFill>
        <a:latin typeface="+mn-lt"/>
        <a:ea typeface="+mn-ea"/>
        <a:cs typeface="+mn-cs"/>
      </a:defRPr>
    </a:lvl6pPr>
    <a:lvl7pPr marL="3918661" algn="l" defTabSz="1306220" rtl="0" eaLnBrk="1" latinLnBrk="0" hangingPunct="1">
      <a:defRPr sz="1700" kern="1200">
        <a:solidFill>
          <a:schemeClr val="tx1"/>
        </a:solidFill>
        <a:latin typeface="+mn-lt"/>
        <a:ea typeface="+mn-ea"/>
        <a:cs typeface="+mn-cs"/>
      </a:defRPr>
    </a:lvl7pPr>
    <a:lvl8pPr marL="4571771" algn="l" defTabSz="1306220" rtl="0" eaLnBrk="1" latinLnBrk="0" hangingPunct="1">
      <a:defRPr sz="1700" kern="1200">
        <a:solidFill>
          <a:schemeClr val="tx1"/>
        </a:solidFill>
        <a:latin typeface="+mn-lt"/>
        <a:ea typeface="+mn-ea"/>
        <a:cs typeface="+mn-cs"/>
      </a:defRPr>
    </a:lvl8pPr>
    <a:lvl9pPr marL="5224882" algn="l" defTabSz="1306220" rtl="0" eaLnBrk="1" latinLnBrk="0" hangingPunct="1">
      <a:defRPr sz="17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662BFBD-CF67-F84F-8A69-C35C4B610C10}" type="slidenum">
              <a:rPr lang="en-US" smtClean="0"/>
              <a:pPr>
                <a:defRPr/>
              </a:pPr>
              <a:t>1</a:t>
            </a:fld>
            <a:endParaRPr lang="en-US"/>
          </a:p>
        </p:txBody>
      </p:sp>
    </p:spTree>
    <p:extLst>
      <p:ext uri="{BB962C8B-B14F-4D97-AF65-F5344CB8AC3E}">
        <p14:creationId xmlns:p14="http://schemas.microsoft.com/office/powerpoint/2010/main" val="14619227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txBox="1">
            <a:spLocks noGrp="1" noChangeArrowheads="1"/>
          </p:cNvSpPr>
          <p:nvPr/>
        </p:nvSpPr>
        <p:spPr bwMode="auto">
          <a:xfrm>
            <a:off x="4144963" y="9121775"/>
            <a:ext cx="31702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r"/>
            <a:fld id="{421A91DF-BE1C-0144-84DF-CC6C3D1E9645}" type="slidenum">
              <a:rPr lang="en-US" sz="1300"/>
              <a:pPr algn="r"/>
              <a:t>10</a:t>
            </a:fld>
            <a:endParaRPr lang="en-US" sz="1300"/>
          </a:p>
        </p:txBody>
      </p:sp>
      <p:sp>
        <p:nvSpPr>
          <p:cNvPr id="38915" name="Rectangle 2"/>
          <p:cNvSpPr>
            <a:spLocks noGrp="1" noRot="1" noChangeAspect="1" noChangeArrowheads="1" noTextEdit="1"/>
          </p:cNvSpPr>
          <p:nvPr>
            <p:ph type="sldImg"/>
          </p:nvPr>
        </p:nvSpPr>
        <p:spPr>
          <a:xfrm>
            <a:off x="457200" y="720725"/>
            <a:ext cx="6400800" cy="3600450"/>
          </a:xfrm>
          <a:solidFill>
            <a:srgbClr val="FFFFFF"/>
          </a:solidFill>
          <a:ln/>
        </p:spPr>
      </p:sp>
      <p:sp>
        <p:nvSpPr>
          <p:cNvPr id="38916"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ea typeface="ヒラギノ角ゴ Pro W3" charset="0"/>
              </a:rPr>
              <a:t>According to our the Alliance for Food and Farming</a:t>
            </a:r>
            <a:r>
              <a:rPr lang="ja-JP" altLang="en-US">
                <a:ea typeface="ヒラギノ角ゴ Pro W3" charset="0"/>
              </a:rPr>
              <a:t>’</a:t>
            </a:r>
            <a:r>
              <a:rPr lang="en-US">
                <a:ea typeface="ヒラギノ角ゴ Pro W3" charset="0"/>
              </a:rPr>
              <a:t>s own research, people are telling us they are not meeting this recommendation.  In fact, we found that less than 20 percent of consumers are meeting the new recommendation from USDA that half of what they eat is fruits and vegetables. Infact the majority report that less than 20 percent of their diet consists of eating fruits and vegetables.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19AA59F2-3AFA-DB45-B7B1-48ADE27E6F73}" type="slidenum">
              <a:rPr lang="en-US" sz="1300"/>
              <a:pPr/>
              <a:t>11</a:t>
            </a:fld>
            <a:endParaRPr lang="en-US" sz="1300"/>
          </a:p>
        </p:txBody>
      </p:sp>
      <p:sp>
        <p:nvSpPr>
          <p:cNvPr id="32771" name="Rectangle 2"/>
          <p:cNvSpPr>
            <a:spLocks noGrp="1" noRot="1" noChangeAspect="1" noChangeArrowheads="1" noTextEdit="1"/>
          </p:cNvSpPr>
          <p:nvPr>
            <p:ph type="sldImg"/>
          </p:nvPr>
        </p:nvSpPr>
        <p:spPr>
          <a:xfrm>
            <a:off x="457200" y="720725"/>
            <a:ext cx="6400800" cy="3600450"/>
          </a:xfrm>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ea typeface="ヒラギノ角ゴ Pro W3" charset="0"/>
              </a:rPr>
              <a:t>Are consumers being scared away from healthy foods?  Yes, we believe they are.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txBox="1">
            <a:spLocks noGrp="1" noChangeArrowheads="1"/>
          </p:cNvSpPr>
          <p:nvPr/>
        </p:nvSpPr>
        <p:spPr bwMode="auto">
          <a:xfrm>
            <a:off x="4144963" y="9121775"/>
            <a:ext cx="31702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r"/>
            <a:fld id="{C20E3028-8426-A24C-B4D7-99523905F9CF}" type="slidenum">
              <a:rPr lang="en-US" sz="1300"/>
              <a:pPr algn="r"/>
              <a:t>12</a:t>
            </a:fld>
            <a:endParaRPr lang="en-US" sz="1300"/>
          </a:p>
        </p:txBody>
      </p:sp>
      <p:sp>
        <p:nvSpPr>
          <p:cNvPr id="36867" name="Rectangle 2"/>
          <p:cNvSpPr>
            <a:spLocks noGrp="1" noRot="1" noChangeAspect="1" noChangeArrowheads="1" noTextEdit="1"/>
          </p:cNvSpPr>
          <p:nvPr>
            <p:ph type="sldImg"/>
          </p:nvPr>
        </p:nvSpPr>
        <p:spPr>
          <a:xfrm>
            <a:off x="457200" y="720725"/>
            <a:ext cx="6400800" cy="3600450"/>
          </a:xfrm>
          <a:solidFill>
            <a:srgbClr val="FFFFFF"/>
          </a:solidFill>
          <a:ln/>
        </p:spPr>
      </p:sp>
      <p:sp>
        <p:nvSpPr>
          <p:cNvPr id="36868"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ea typeface="ヒラギノ角ゴ Pro W3" charset="0"/>
              </a:rPr>
              <a:t>For many years the Alliance for Food and Farming has conducted consumer research on a number of topics involving food safety to gauge consumer attitudes and perceptions.   Back in 2008, we conducted a project which showed that. . . . (provide above survey results).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txBox="1">
            <a:spLocks noGrp="1" noChangeArrowheads="1"/>
          </p:cNvSpPr>
          <p:nvPr/>
        </p:nvSpPr>
        <p:spPr bwMode="auto">
          <a:xfrm>
            <a:off x="4144963" y="9121775"/>
            <a:ext cx="31702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r"/>
            <a:fld id="{7392ADB7-E21E-314E-8F58-702B1D6C1FC6}" type="slidenum">
              <a:rPr lang="en-US" sz="1300"/>
              <a:pPr algn="r"/>
              <a:t>13</a:t>
            </a:fld>
            <a:endParaRPr lang="en-US" sz="1300"/>
          </a:p>
        </p:txBody>
      </p:sp>
      <p:sp>
        <p:nvSpPr>
          <p:cNvPr id="43010" name="Rectangle 2"/>
          <p:cNvSpPr>
            <a:spLocks noGrp="1" noRot="1" noChangeAspect="1" noChangeArrowheads="1" noTextEdit="1"/>
          </p:cNvSpPr>
          <p:nvPr>
            <p:ph type="sldImg"/>
          </p:nvPr>
        </p:nvSpPr>
        <p:spPr>
          <a:xfrm>
            <a:off x="457200" y="720725"/>
            <a:ext cx="6400800" cy="3600450"/>
          </a:xfrm>
          <a:solidFill>
            <a:srgbClr val="FFFFFF"/>
          </a:solidFill>
          <a:ln/>
        </p:spPr>
      </p:sp>
      <p:sp>
        <p:nvSpPr>
          <p:cNvPr id="4301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ea typeface="ヒラギノ角ゴ Pro W3"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p:cNvSpPr txBox="1">
            <a:spLocks noGrp="1" noChangeArrowheads="1"/>
          </p:cNvSpPr>
          <p:nvPr/>
        </p:nvSpPr>
        <p:spPr bwMode="auto">
          <a:xfrm>
            <a:off x="4144963" y="9121775"/>
            <a:ext cx="31702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r"/>
            <a:fld id="{8B651A2B-630D-714C-938D-B6AA4B6F72E4}" type="slidenum">
              <a:rPr lang="en-US" sz="1300"/>
              <a:pPr algn="r"/>
              <a:t>14</a:t>
            </a:fld>
            <a:endParaRPr lang="en-US" sz="1300"/>
          </a:p>
        </p:txBody>
      </p:sp>
      <p:sp>
        <p:nvSpPr>
          <p:cNvPr id="45058" name="Rectangle 2"/>
          <p:cNvSpPr>
            <a:spLocks noGrp="1" noRot="1" noChangeAspect="1" noChangeArrowheads="1" noTextEdit="1"/>
          </p:cNvSpPr>
          <p:nvPr>
            <p:ph type="sldImg"/>
          </p:nvPr>
        </p:nvSpPr>
        <p:spPr>
          <a:xfrm>
            <a:off x="457200" y="720725"/>
            <a:ext cx="6400800" cy="3600450"/>
          </a:xfrm>
          <a:solidFill>
            <a:srgbClr val="FFFFFF"/>
          </a:solidFill>
          <a:ln/>
        </p:spPr>
      </p:sp>
      <p:sp>
        <p:nvSpPr>
          <p:cNvPr id="4505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ea typeface="ヒラギノ角ゴ Pro W3"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txBox="1">
            <a:spLocks noGrp="1" noChangeArrowheads="1"/>
          </p:cNvSpPr>
          <p:nvPr/>
        </p:nvSpPr>
        <p:spPr bwMode="auto">
          <a:xfrm>
            <a:off x="4144963" y="9121775"/>
            <a:ext cx="31702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52" tIns="48326" rIns="96652" bIns="48326" anchor="b"/>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r"/>
            <a:fld id="{A3B627B8-5BD5-7E44-8DCA-6D5C1A4E31F2}" type="slidenum">
              <a:rPr lang="en-US" sz="1300"/>
              <a:pPr algn="r"/>
              <a:t>15</a:t>
            </a:fld>
            <a:endParaRPr lang="en-US" sz="1300"/>
          </a:p>
        </p:txBody>
      </p:sp>
      <p:sp>
        <p:nvSpPr>
          <p:cNvPr id="50179" name="Rectangle 2"/>
          <p:cNvSpPr>
            <a:spLocks noGrp="1" noRot="1" noChangeAspect="1" noChangeArrowheads="1" noTextEdit="1"/>
          </p:cNvSpPr>
          <p:nvPr>
            <p:ph type="sldImg"/>
          </p:nvPr>
        </p:nvSpPr>
        <p:spPr>
          <a:xfrm>
            <a:off x="457200" y="720725"/>
            <a:ext cx="6400800" cy="3600450"/>
          </a:xfrm>
          <a:solidFill>
            <a:srgbClr val="FFFFFF"/>
          </a:solidFill>
          <a:ln/>
        </p:spPr>
      </p:sp>
      <p:sp>
        <p:nvSpPr>
          <p:cNvPr id="50180"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ea typeface="ヒラギノ角ゴ Pro W3"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ea typeface="ヒラギノ角ゴ Pro W3" charset="0"/>
              </a:rPr>
              <a:t>Just last month – as it has done for the past 10 years – an activist group known as the Environmental Working Group released its 2012 Dirty Dozen list.  This year, they </a:t>
            </a:r>
            <a:r>
              <a:rPr lang="en-US" dirty="0" err="1" smtClean="0">
                <a:ea typeface="ヒラギノ角ゴ Pro W3" charset="0"/>
              </a:rPr>
              <a:t>actuall</a:t>
            </a:r>
            <a:r>
              <a:rPr lang="en-US" dirty="0" smtClean="0">
                <a:ea typeface="ヒラギノ角ゴ Pro W3" charset="0"/>
              </a:rPr>
              <a:t> expanded the list by two and called it the Dirty Dozen Plus.  So now, we actually have 14 fruits and vegetables that have been </a:t>
            </a:r>
            <a:r>
              <a:rPr lang="en-US" dirty="0" err="1" smtClean="0">
                <a:ea typeface="ヒラギノ角ゴ Pro W3" charset="0"/>
              </a:rPr>
              <a:t>identifed</a:t>
            </a:r>
            <a:r>
              <a:rPr lang="en-US" dirty="0" smtClean="0">
                <a:ea typeface="ヒラギノ角ゴ Pro W3" charset="0"/>
              </a:rPr>
              <a:t> by this </a:t>
            </a:r>
            <a:r>
              <a:rPr lang="ja-JP" altLang="en-US" dirty="0" smtClean="0">
                <a:ea typeface="ヒラギノ角ゴ Pro W3" charset="0"/>
              </a:rPr>
              <a:t>“</a:t>
            </a:r>
            <a:r>
              <a:rPr lang="en-US" altLang="ja-JP" dirty="0" smtClean="0">
                <a:ea typeface="ヒラギノ角ゴ Pro W3" charset="0"/>
              </a:rPr>
              <a:t>non-profit watchdog group</a:t>
            </a:r>
            <a:r>
              <a:rPr lang="ja-JP" altLang="en-US" dirty="0" smtClean="0">
                <a:ea typeface="ヒラギノ角ゴ Pro W3" charset="0"/>
              </a:rPr>
              <a:t>”</a:t>
            </a:r>
            <a:r>
              <a:rPr lang="en-US" altLang="ja-JP" dirty="0" smtClean="0">
                <a:ea typeface="ヒラギノ角ゴ Pro W3" charset="0"/>
              </a:rPr>
              <a:t> because they claim the have high levels of pesticide residues and should be avoided unless you can find an organic version.  </a:t>
            </a:r>
            <a:r>
              <a:rPr lang="en-US" altLang="ja-JP" dirty="0" err="1" smtClean="0">
                <a:ea typeface="ヒラギノ角ゴ Pro W3" charset="0"/>
              </a:rPr>
              <a:t>Athough</a:t>
            </a:r>
            <a:r>
              <a:rPr lang="en-US" altLang="ja-JP" dirty="0" smtClean="0">
                <a:ea typeface="ヒラギノ角ゴ Pro W3" charset="0"/>
              </a:rPr>
              <a:t> this may sound reasonable, we will show you today that it is far from that.  But first, let</a:t>
            </a:r>
            <a:r>
              <a:rPr lang="ja-JP" altLang="en-US" dirty="0" smtClean="0">
                <a:ea typeface="ヒラギノ角ゴ Pro W3" charset="0"/>
              </a:rPr>
              <a:t>’</a:t>
            </a:r>
            <a:r>
              <a:rPr lang="en-US" altLang="ja-JP" dirty="0" smtClean="0">
                <a:ea typeface="ヒラギノ角ゴ Pro W3" charset="0"/>
              </a:rPr>
              <a:t>s take a look at the headlines this report generated in the media and on the internet.  (read headlines).  I don</a:t>
            </a:r>
            <a:r>
              <a:rPr lang="ja-JP" altLang="en-US" dirty="0" smtClean="0">
                <a:ea typeface="ヒラギノ角ゴ Pro W3" charset="0"/>
              </a:rPr>
              <a:t>’</a:t>
            </a:r>
            <a:r>
              <a:rPr lang="en-US" altLang="ja-JP" dirty="0" smtClean="0">
                <a:ea typeface="ヒラギノ角ゴ Pro W3" charset="0"/>
              </a:rPr>
              <a:t>t think anyone would disagree that these headlines ARE scary – and, that is exactly as intended.</a:t>
            </a:r>
            <a:endParaRPr lang="en-US" dirty="0" smtClean="0">
              <a:ea typeface="ヒラギノ角ゴ Pro W3" charset="0"/>
            </a:endParaRPr>
          </a:p>
          <a:p>
            <a:endParaRPr lang="en-US" dirty="0"/>
          </a:p>
        </p:txBody>
      </p:sp>
      <p:sp>
        <p:nvSpPr>
          <p:cNvPr id="4" name="Slide Number Placeholder 3"/>
          <p:cNvSpPr>
            <a:spLocks noGrp="1"/>
          </p:cNvSpPr>
          <p:nvPr>
            <p:ph type="sldNum" sz="quarter" idx="10"/>
          </p:nvPr>
        </p:nvSpPr>
        <p:spPr/>
        <p:txBody>
          <a:bodyPr/>
          <a:lstStyle/>
          <a:p>
            <a:pPr>
              <a:defRPr/>
            </a:pPr>
            <a:fld id="{6662BFBD-CF67-F84F-8A69-C35C4B610C10}" type="slidenum">
              <a:rPr lang="en-US" smtClean="0"/>
              <a:pPr>
                <a:defRPr/>
              </a:pPr>
              <a:t>16</a:t>
            </a:fld>
            <a:endParaRPr lang="en-US"/>
          </a:p>
        </p:txBody>
      </p:sp>
    </p:spTree>
    <p:extLst>
      <p:ext uri="{BB962C8B-B14F-4D97-AF65-F5344CB8AC3E}">
        <p14:creationId xmlns:p14="http://schemas.microsoft.com/office/powerpoint/2010/main" val="13537093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ea typeface="ヒラギノ角ゴ Pro W3" charset="0"/>
              </a:rPr>
              <a:t>The latest report conducted by the Alliance for Food and Farming is the one we call Scared Fat.  But before we get into that – let me tell you a bit about the Alliance for Food and Farming. </a:t>
            </a:r>
          </a:p>
          <a:p>
            <a:endParaRPr lang="en-US" dirty="0"/>
          </a:p>
        </p:txBody>
      </p:sp>
      <p:sp>
        <p:nvSpPr>
          <p:cNvPr id="4" name="Slide Number Placeholder 3"/>
          <p:cNvSpPr>
            <a:spLocks noGrp="1"/>
          </p:cNvSpPr>
          <p:nvPr>
            <p:ph type="sldNum" sz="quarter" idx="10"/>
          </p:nvPr>
        </p:nvSpPr>
        <p:spPr/>
        <p:txBody>
          <a:bodyPr/>
          <a:lstStyle/>
          <a:p>
            <a:pPr>
              <a:defRPr/>
            </a:pPr>
            <a:fld id="{6662BFBD-CF67-F84F-8A69-C35C4B610C10}" type="slidenum">
              <a:rPr lang="en-US" smtClean="0"/>
              <a:pPr>
                <a:defRPr/>
              </a:pPr>
              <a:t>17</a:t>
            </a:fld>
            <a:endParaRPr lang="en-US"/>
          </a:p>
        </p:txBody>
      </p:sp>
    </p:spTree>
    <p:extLst>
      <p:ext uri="{BB962C8B-B14F-4D97-AF65-F5344CB8AC3E}">
        <p14:creationId xmlns:p14="http://schemas.microsoft.com/office/powerpoint/2010/main" val="23947453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ea typeface="ヒラギノ角ゴ Pro W3" charset="0"/>
              </a:rPr>
              <a:t>Two years ago, our organization  -- the Alliance for Food and Farming – which is funded by farmers of fruits and vegetables, both conventional and organic -- decided it had had enough of their healthy products being labeled </a:t>
            </a:r>
            <a:r>
              <a:rPr lang="ja-JP" altLang="en-US" dirty="0" smtClean="0">
                <a:ea typeface="ヒラギノ角ゴ Pro W3" charset="0"/>
              </a:rPr>
              <a:t>“</a:t>
            </a:r>
            <a:r>
              <a:rPr lang="en-US" altLang="ja-JP" dirty="0" smtClean="0">
                <a:ea typeface="ヒラギノ角ゴ Pro W3" charset="0"/>
              </a:rPr>
              <a:t>dirty.</a:t>
            </a:r>
            <a:r>
              <a:rPr lang="ja-JP" altLang="en-US" dirty="0" smtClean="0">
                <a:ea typeface="ヒラギノ角ゴ Pro W3" charset="0"/>
              </a:rPr>
              <a:t>”</a:t>
            </a:r>
            <a:r>
              <a:rPr lang="en-US" altLang="ja-JP" dirty="0" smtClean="0">
                <a:ea typeface="ヒラギノ角ゴ Pro W3" charset="0"/>
              </a:rPr>
              <a:t>  And so, we launched a website at </a:t>
            </a:r>
            <a:r>
              <a:rPr lang="en-US" altLang="ja-JP" dirty="0" err="1" smtClean="0">
                <a:ea typeface="ヒラギノ角ゴ Pro W3" charset="0"/>
              </a:rPr>
              <a:t>www.safefruitsandveggies.com</a:t>
            </a:r>
            <a:r>
              <a:rPr lang="en-US" altLang="ja-JP" dirty="0" smtClean="0">
                <a:ea typeface="ヒラギノ角ゴ Pro W3" charset="0"/>
              </a:rPr>
              <a:t>.  The site was created for one reason – to promote the consumption of all fruits and vegetables, whether they are organic or conventional.   The site included information developed by experts in nutrition, toxicology, risk assessment and farming and includes user friendly devices, such as our pesticide residue calculator which is designed to show people how very small any pesticide residues found on fruits and vegetables really are. So small, in fact, that even a child could consume hundreds or even thousands of servings in one day and still not experience any health effects.  The site also has videos of real farmers who grow both </a:t>
            </a:r>
            <a:r>
              <a:rPr lang="en-US" altLang="ja-JP" dirty="0" err="1" smtClean="0">
                <a:ea typeface="ヒラギノ角ゴ Pro W3" charset="0"/>
              </a:rPr>
              <a:t>conventionalWe</a:t>
            </a:r>
            <a:r>
              <a:rPr lang="en-US" altLang="ja-JP" dirty="0" smtClean="0">
                <a:ea typeface="ヒラギノ角ゴ Pro W3" charset="0"/>
              </a:rPr>
              <a:t> are doing this by providing more information about pesticide residues on fruits and </a:t>
            </a:r>
            <a:r>
              <a:rPr lang="en-US" altLang="ja-JP" dirty="0" err="1" smtClean="0">
                <a:ea typeface="ヒラギノ角ゴ Pro W3" charset="0"/>
              </a:rPr>
              <a:t>vegeables</a:t>
            </a:r>
            <a:r>
              <a:rPr lang="en-US" altLang="ja-JP" dirty="0" smtClean="0">
                <a:ea typeface="ヒラギノ角ゴ Pro W3" charset="0"/>
              </a:rPr>
              <a:t> because consumers are NOT getting the full story from media reports with headlines like I just showed you.  </a:t>
            </a:r>
            <a:endParaRPr lang="en-US" dirty="0" smtClean="0">
              <a:ea typeface="ヒラギノ角ゴ Pro W3" charset="0"/>
            </a:endParaRPr>
          </a:p>
          <a:p>
            <a:endParaRPr lang="en-US" dirty="0"/>
          </a:p>
        </p:txBody>
      </p:sp>
      <p:sp>
        <p:nvSpPr>
          <p:cNvPr id="4" name="Slide Number Placeholder 3"/>
          <p:cNvSpPr>
            <a:spLocks noGrp="1"/>
          </p:cNvSpPr>
          <p:nvPr>
            <p:ph type="sldNum" sz="quarter" idx="10"/>
          </p:nvPr>
        </p:nvSpPr>
        <p:spPr/>
        <p:txBody>
          <a:bodyPr/>
          <a:lstStyle/>
          <a:p>
            <a:pPr>
              <a:defRPr/>
            </a:pPr>
            <a:fld id="{6662BFBD-CF67-F84F-8A69-C35C4B610C10}" type="slidenum">
              <a:rPr lang="en-US" smtClean="0"/>
              <a:pPr>
                <a:defRPr/>
              </a:pPr>
              <a:t>18</a:t>
            </a:fld>
            <a:endParaRPr lang="en-US"/>
          </a:p>
        </p:txBody>
      </p:sp>
    </p:spTree>
    <p:extLst>
      <p:ext uri="{BB962C8B-B14F-4D97-AF65-F5344CB8AC3E}">
        <p14:creationId xmlns:p14="http://schemas.microsoft.com/office/powerpoint/2010/main" val="37933988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xfrm>
            <a:off x="457200" y="720725"/>
            <a:ext cx="6400800" cy="3600450"/>
          </a:xfrm>
          <a:ln/>
        </p:spPr>
      </p:sp>
      <p:sp>
        <p:nvSpPr>
          <p:cNvPr id="51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ea typeface="ヒラギノ角ゴ Pro W3" charset="0"/>
            </a:endParaRPr>
          </a:p>
        </p:txBody>
      </p:sp>
      <p:sp>
        <p:nvSpPr>
          <p:cNvPr id="51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283E3B6C-C56D-AD46-BBCF-BB0E5DBE354A}" type="slidenum">
              <a:rPr lang="en-US" sz="1300"/>
              <a:pPr/>
              <a:t>19</a:t>
            </a:fld>
            <a:endParaRPr lang="en-US" sz="13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txBox="1">
            <a:spLocks noGrp="1" noChangeArrowheads="1"/>
          </p:cNvSpPr>
          <p:nvPr/>
        </p:nvSpPr>
        <p:spPr bwMode="auto">
          <a:xfrm>
            <a:off x="4143587" y="9119474"/>
            <a:ext cx="3169920" cy="480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r" eaLnBrk="1" hangingPunct="1"/>
            <a:fld id="{9431CFD8-220E-394B-A4B1-5F9A9C53AFD4}" type="slidenum">
              <a:rPr lang="en-US" sz="1300">
                <a:latin typeface="Times New Roman" charset="0"/>
              </a:rPr>
              <a:pPr algn="r" eaLnBrk="1" hangingPunct="1"/>
              <a:t>2</a:t>
            </a:fld>
            <a:endParaRPr lang="en-US" sz="1300">
              <a:latin typeface="Times New Roman" charset="0"/>
            </a:endParaRPr>
          </a:p>
        </p:txBody>
      </p:sp>
      <p:sp>
        <p:nvSpPr>
          <p:cNvPr id="16386" name="Rectangle 1026"/>
          <p:cNvSpPr>
            <a:spLocks noGrp="1" noRot="1" noChangeAspect="1" noChangeArrowheads="1" noTextEdit="1"/>
          </p:cNvSpPr>
          <p:nvPr>
            <p:ph type="sldImg"/>
          </p:nvPr>
        </p:nvSpPr>
        <p:spPr>
          <a:xfrm>
            <a:off x="469900" y="727075"/>
            <a:ext cx="6375400" cy="3586163"/>
          </a:xfrm>
          <a:solidFill>
            <a:srgbClr val="FFFFFF"/>
          </a:solidFill>
          <a:ln/>
        </p:spPr>
      </p:sp>
      <p:sp>
        <p:nvSpPr>
          <p:cNvPr id="16387" name="Rectangle 1027"/>
          <p:cNvSpPr>
            <a:spLocks noGrp="1" noChangeArrowheads="1"/>
          </p:cNvSpPr>
          <p:nvPr>
            <p:ph type="body" idx="1"/>
          </p:nvPr>
        </p:nvSpPr>
        <p:spPr>
          <a:xfrm>
            <a:off x="975360" y="4560570"/>
            <a:ext cx="5364480" cy="4320540"/>
          </a:xfrm>
          <a:solidFill>
            <a:srgbClr val="FFFFFF"/>
          </a:solidFill>
          <a:ln>
            <a:solidFill>
              <a:srgbClr val="000000"/>
            </a:solidFill>
          </a:ln>
        </p:spPr>
        <p:txBody>
          <a:bodyPr/>
          <a:lstStyle/>
          <a:p>
            <a:pPr eaLnBrk="1" hangingPunct="1"/>
            <a:endParaRPr lang="en-US" dirty="0">
              <a:latin typeface="Times New Roman" charset="0"/>
              <a:cs typeface="Times New Roman"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txBox="1">
            <a:spLocks noGrp="1" noChangeArrowheads="1"/>
          </p:cNvSpPr>
          <p:nvPr/>
        </p:nvSpPr>
        <p:spPr bwMode="auto">
          <a:xfrm>
            <a:off x="4144963" y="9121775"/>
            <a:ext cx="31702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r"/>
            <a:fld id="{15E9EC75-88D3-864A-AD3A-FFA232E1FF22}" type="slidenum">
              <a:rPr lang="en-US" sz="1300"/>
              <a:pPr algn="r"/>
              <a:t>20</a:t>
            </a:fld>
            <a:endParaRPr lang="en-US" sz="1300"/>
          </a:p>
        </p:txBody>
      </p:sp>
      <p:sp>
        <p:nvSpPr>
          <p:cNvPr id="39939" name="Rectangle 2"/>
          <p:cNvSpPr>
            <a:spLocks noGrp="1" noRot="1" noChangeAspect="1" noChangeArrowheads="1" noTextEdit="1"/>
          </p:cNvSpPr>
          <p:nvPr>
            <p:ph type="sldImg"/>
          </p:nvPr>
        </p:nvSpPr>
        <p:spPr>
          <a:xfrm>
            <a:off x="457200" y="720725"/>
            <a:ext cx="6400800" cy="3600450"/>
          </a:xfrm>
          <a:solidFill>
            <a:srgbClr val="FFFFFF"/>
          </a:solidFill>
          <a:ln/>
        </p:spPr>
      </p:sp>
      <p:sp>
        <p:nvSpPr>
          <p:cNvPr id="39940"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ea typeface="ヒラギノ角ゴ Pro W3" charset="0"/>
              </a:rPr>
              <a:t>So, are people scared to eat healthy foods?  I think we would all agree that fear is not the primary barrier when it comes to eating fruits and vegetables.  We know there is a multitude of reasons why people are not eating more healthfully.  But what impact – if any – do negative and scary messages about the safety of fruits and vegetables having on produce consumption. That is what we set out to determine. So, we brought in a team of five scientists in nutrition, consumer behavior and plant biology and we asked them to review a new study conducted among 800 adults across the US. </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txBox="1">
            <a:spLocks noGrp="1" noChangeArrowheads="1"/>
          </p:cNvSpPr>
          <p:nvPr/>
        </p:nvSpPr>
        <p:spPr bwMode="auto">
          <a:xfrm>
            <a:off x="4144963" y="9121775"/>
            <a:ext cx="31702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r"/>
            <a:fld id="{4375EC9D-7D35-6A42-B8D8-EA55F47C497B}" type="slidenum">
              <a:rPr lang="en-US" sz="1300"/>
              <a:pPr algn="r"/>
              <a:t>21</a:t>
            </a:fld>
            <a:endParaRPr lang="en-US" sz="1300"/>
          </a:p>
        </p:txBody>
      </p:sp>
      <p:sp>
        <p:nvSpPr>
          <p:cNvPr id="44035" name="Rectangle 2"/>
          <p:cNvSpPr>
            <a:spLocks noGrp="1" noRot="1" noChangeAspect="1" noChangeArrowheads="1" noTextEdit="1"/>
          </p:cNvSpPr>
          <p:nvPr>
            <p:ph type="sldImg"/>
          </p:nvPr>
        </p:nvSpPr>
        <p:spPr>
          <a:xfrm>
            <a:off x="457200" y="720725"/>
            <a:ext cx="6400800" cy="3600450"/>
          </a:xfrm>
          <a:solidFill>
            <a:srgbClr val="FFFFFF"/>
          </a:solidFill>
          <a:ln/>
        </p:spPr>
      </p:sp>
      <p:sp>
        <p:nvSpPr>
          <p:cNvPr id="44036"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ea typeface="ヒラギノ角ゴ Pro W3"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p:cNvSpPr txBox="1">
            <a:spLocks noGrp="1" noChangeArrowheads="1"/>
          </p:cNvSpPr>
          <p:nvPr/>
        </p:nvSpPr>
        <p:spPr bwMode="auto">
          <a:xfrm>
            <a:off x="4144963" y="9121775"/>
            <a:ext cx="31702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r"/>
            <a:fld id="{56477AF7-4696-C447-8A37-0D63F0A7B4F4}" type="slidenum">
              <a:rPr lang="en-US" sz="1300"/>
              <a:pPr algn="r"/>
              <a:t>22</a:t>
            </a:fld>
            <a:endParaRPr lang="en-US" sz="1300"/>
          </a:p>
        </p:txBody>
      </p:sp>
      <p:sp>
        <p:nvSpPr>
          <p:cNvPr id="47106" name="Rectangle 2"/>
          <p:cNvSpPr>
            <a:spLocks noGrp="1" noRot="1" noChangeAspect="1" noChangeArrowheads="1" noTextEdit="1"/>
          </p:cNvSpPr>
          <p:nvPr>
            <p:ph type="sldImg"/>
          </p:nvPr>
        </p:nvSpPr>
        <p:spPr>
          <a:xfrm>
            <a:off x="457200" y="720725"/>
            <a:ext cx="6400800" cy="3600450"/>
          </a:xfrm>
          <a:solidFill>
            <a:srgbClr val="FFFFFF"/>
          </a:solidFill>
          <a:ln/>
        </p:spPr>
      </p:sp>
      <p:sp>
        <p:nvSpPr>
          <p:cNvPr id="4710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ea typeface="ヒラギノ角ゴ Pro W3"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ＭＳ Ｐゴシック" charset="0"/>
                <a:cs typeface="ＭＳ Ｐゴシック" charset="0"/>
              </a:defRPr>
            </a:lvl1pPr>
            <a:lvl2pPr marL="40097626" indent="-39614320">
              <a:defRPr sz="2500">
                <a:solidFill>
                  <a:schemeClr val="tx1"/>
                </a:solidFill>
                <a:latin typeface="Times" charset="0"/>
                <a:ea typeface="ＭＳ Ｐゴシック" charset="0"/>
              </a:defRPr>
            </a:lvl2pPr>
            <a:lvl3pPr>
              <a:defRPr sz="2500">
                <a:solidFill>
                  <a:schemeClr val="tx1"/>
                </a:solidFill>
                <a:latin typeface="Times" charset="0"/>
                <a:ea typeface="ＭＳ Ｐゴシック" charset="0"/>
              </a:defRPr>
            </a:lvl3pPr>
            <a:lvl4pPr>
              <a:defRPr sz="2500">
                <a:solidFill>
                  <a:schemeClr val="tx1"/>
                </a:solidFill>
                <a:latin typeface="Times" charset="0"/>
                <a:ea typeface="ＭＳ Ｐゴシック" charset="0"/>
              </a:defRPr>
            </a:lvl4pPr>
            <a:lvl5pPr>
              <a:defRPr sz="2500">
                <a:solidFill>
                  <a:schemeClr val="tx1"/>
                </a:solidFill>
                <a:latin typeface="Times" charset="0"/>
                <a:ea typeface="ＭＳ Ｐゴシック" charset="0"/>
              </a:defRPr>
            </a:lvl5pPr>
            <a:lvl6pPr marL="483306" eaLnBrk="0" fontAlgn="base" hangingPunct="0">
              <a:spcBef>
                <a:spcPct val="0"/>
              </a:spcBef>
              <a:spcAft>
                <a:spcPct val="0"/>
              </a:spcAft>
              <a:defRPr sz="2500">
                <a:solidFill>
                  <a:schemeClr val="tx1"/>
                </a:solidFill>
                <a:latin typeface="Times" charset="0"/>
                <a:ea typeface="ＭＳ Ｐゴシック" charset="0"/>
              </a:defRPr>
            </a:lvl6pPr>
            <a:lvl7pPr marL="966612" eaLnBrk="0" fontAlgn="base" hangingPunct="0">
              <a:spcBef>
                <a:spcPct val="0"/>
              </a:spcBef>
              <a:spcAft>
                <a:spcPct val="0"/>
              </a:spcAft>
              <a:defRPr sz="2500">
                <a:solidFill>
                  <a:schemeClr val="tx1"/>
                </a:solidFill>
                <a:latin typeface="Times" charset="0"/>
                <a:ea typeface="ＭＳ Ｐゴシック" charset="0"/>
              </a:defRPr>
            </a:lvl7pPr>
            <a:lvl8pPr marL="1449918" eaLnBrk="0" fontAlgn="base" hangingPunct="0">
              <a:spcBef>
                <a:spcPct val="0"/>
              </a:spcBef>
              <a:spcAft>
                <a:spcPct val="0"/>
              </a:spcAft>
              <a:defRPr sz="2500">
                <a:solidFill>
                  <a:schemeClr val="tx1"/>
                </a:solidFill>
                <a:latin typeface="Times" charset="0"/>
                <a:ea typeface="ＭＳ Ｐゴシック" charset="0"/>
              </a:defRPr>
            </a:lvl8pPr>
            <a:lvl9pPr marL="1933224" eaLnBrk="0" fontAlgn="base" hangingPunct="0">
              <a:spcBef>
                <a:spcPct val="0"/>
              </a:spcBef>
              <a:spcAft>
                <a:spcPct val="0"/>
              </a:spcAft>
              <a:defRPr sz="2500">
                <a:solidFill>
                  <a:schemeClr val="tx1"/>
                </a:solidFill>
                <a:latin typeface="Times" charset="0"/>
                <a:ea typeface="ＭＳ Ｐゴシック" charset="0"/>
              </a:defRPr>
            </a:lvl9pPr>
          </a:lstStyle>
          <a:p>
            <a:fld id="{E37CFF56-9DB4-994B-99BB-2558D0C501BB}" type="slidenum">
              <a:rPr lang="en-US" sz="1300"/>
              <a:pPr/>
              <a:t>23</a:t>
            </a:fld>
            <a:endParaRPr lang="en-US" sz="1300" dirty="0"/>
          </a:p>
        </p:txBody>
      </p:sp>
      <p:sp>
        <p:nvSpPr>
          <p:cNvPr id="56323" name="Rectangle 2"/>
          <p:cNvSpPr>
            <a:spLocks noGrp="1" noRot="1" noChangeAspect="1" noChangeArrowheads="1" noTextEdit="1"/>
          </p:cNvSpPr>
          <p:nvPr>
            <p:ph type="sldImg"/>
          </p:nvPr>
        </p:nvSpPr>
        <p:spPr>
          <a:xfrm>
            <a:off x="457200" y="720725"/>
            <a:ext cx="6400800" cy="3600450"/>
          </a:xfrm>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dirty="0">
              <a:latin typeface="Times" charset="0"/>
              <a:ea typeface="ＭＳ Ｐゴシック" charset="0"/>
              <a:cs typeface="ＭＳ Ｐゴシック"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ＭＳ Ｐゴシック" charset="0"/>
                <a:cs typeface="ＭＳ Ｐゴシック" charset="0"/>
              </a:defRPr>
            </a:lvl1pPr>
            <a:lvl2pPr marL="40097626" indent="-39614320">
              <a:defRPr sz="2500">
                <a:solidFill>
                  <a:schemeClr val="tx1"/>
                </a:solidFill>
                <a:latin typeface="Times" charset="0"/>
                <a:ea typeface="ＭＳ Ｐゴシック" charset="0"/>
              </a:defRPr>
            </a:lvl2pPr>
            <a:lvl3pPr>
              <a:defRPr sz="2500">
                <a:solidFill>
                  <a:schemeClr val="tx1"/>
                </a:solidFill>
                <a:latin typeface="Times" charset="0"/>
                <a:ea typeface="ＭＳ Ｐゴシック" charset="0"/>
              </a:defRPr>
            </a:lvl3pPr>
            <a:lvl4pPr>
              <a:defRPr sz="2500">
                <a:solidFill>
                  <a:schemeClr val="tx1"/>
                </a:solidFill>
                <a:latin typeface="Times" charset="0"/>
                <a:ea typeface="ＭＳ Ｐゴシック" charset="0"/>
              </a:defRPr>
            </a:lvl4pPr>
            <a:lvl5pPr>
              <a:defRPr sz="2500">
                <a:solidFill>
                  <a:schemeClr val="tx1"/>
                </a:solidFill>
                <a:latin typeface="Times" charset="0"/>
                <a:ea typeface="ＭＳ Ｐゴシック" charset="0"/>
              </a:defRPr>
            </a:lvl5pPr>
            <a:lvl6pPr marL="483306" eaLnBrk="0" fontAlgn="base" hangingPunct="0">
              <a:spcBef>
                <a:spcPct val="0"/>
              </a:spcBef>
              <a:spcAft>
                <a:spcPct val="0"/>
              </a:spcAft>
              <a:defRPr sz="2500">
                <a:solidFill>
                  <a:schemeClr val="tx1"/>
                </a:solidFill>
                <a:latin typeface="Times" charset="0"/>
                <a:ea typeface="ＭＳ Ｐゴシック" charset="0"/>
              </a:defRPr>
            </a:lvl6pPr>
            <a:lvl7pPr marL="966612" eaLnBrk="0" fontAlgn="base" hangingPunct="0">
              <a:spcBef>
                <a:spcPct val="0"/>
              </a:spcBef>
              <a:spcAft>
                <a:spcPct val="0"/>
              </a:spcAft>
              <a:defRPr sz="2500">
                <a:solidFill>
                  <a:schemeClr val="tx1"/>
                </a:solidFill>
                <a:latin typeface="Times" charset="0"/>
                <a:ea typeface="ＭＳ Ｐゴシック" charset="0"/>
              </a:defRPr>
            </a:lvl7pPr>
            <a:lvl8pPr marL="1449918" eaLnBrk="0" fontAlgn="base" hangingPunct="0">
              <a:spcBef>
                <a:spcPct val="0"/>
              </a:spcBef>
              <a:spcAft>
                <a:spcPct val="0"/>
              </a:spcAft>
              <a:defRPr sz="2500">
                <a:solidFill>
                  <a:schemeClr val="tx1"/>
                </a:solidFill>
                <a:latin typeface="Times" charset="0"/>
                <a:ea typeface="ＭＳ Ｐゴシック" charset="0"/>
              </a:defRPr>
            </a:lvl8pPr>
            <a:lvl9pPr marL="1933224" eaLnBrk="0" fontAlgn="base" hangingPunct="0">
              <a:spcBef>
                <a:spcPct val="0"/>
              </a:spcBef>
              <a:spcAft>
                <a:spcPct val="0"/>
              </a:spcAft>
              <a:defRPr sz="2500">
                <a:solidFill>
                  <a:schemeClr val="tx1"/>
                </a:solidFill>
                <a:latin typeface="Times" charset="0"/>
                <a:ea typeface="ＭＳ Ｐゴシック" charset="0"/>
              </a:defRPr>
            </a:lvl9pPr>
          </a:lstStyle>
          <a:p>
            <a:fld id="{90B66B9D-5F0A-4543-98E8-CE7B3FB6AE66}" type="slidenum">
              <a:rPr lang="en-US" sz="1300"/>
              <a:pPr/>
              <a:t>24</a:t>
            </a:fld>
            <a:endParaRPr lang="en-US" sz="1300" dirty="0"/>
          </a:p>
        </p:txBody>
      </p:sp>
      <p:sp>
        <p:nvSpPr>
          <p:cNvPr id="58371" name="Rectangle 2"/>
          <p:cNvSpPr>
            <a:spLocks noGrp="1" noRot="1" noChangeAspect="1" noChangeArrowheads="1" noTextEdit="1"/>
          </p:cNvSpPr>
          <p:nvPr>
            <p:ph type="sldImg"/>
          </p:nvPr>
        </p:nvSpPr>
        <p:spPr>
          <a:xfrm>
            <a:off x="457200" y="720725"/>
            <a:ext cx="6400800" cy="3600450"/>
          </a:xfrm>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Times" charset="0"/>
                <a:ea typeface="ＭＳ Ｐゴシック" charset="0"/>
                <a:cs typeface="ＭＳ Ｐゴシック" charset="0"/>
              </a:rPr>
              <a:t>Dietary antioxidants, such as vitamin C and phenolic compounds, vitamin E and carotenoids contribute both to the first and second lines against oxidative stress. </a:t>
            </a:r>
          </a:p>
          <a:p>
            <a:r>
              <a:rPr lang="en-US" dirty="0">
                <a:latin typeface="Times" charset="0"/>
                <a:ea typeface="ＭＳ Ｐゴシック" charset="0"/>
                <a:cs typeface="ＭＳ Ｐゴシック" charset="0"/>
              </a:rPr>
              <a:t>Mitchell ( higher total </a:t>
            </a:r>
            <a:r>
              <a:rPr lang="en-US" dirty="0" err="1">
                <a:latin typeface="Times" charset="0"/>
                <a:ea typeface="ＭＳ Ｐゴシック" charset="0"/>
                <a:cs typeface="ＭＳ Ｐゴシック" charset="0"/>
              </a:rPr>
              <a:t>phenoilics</a:t>
            </a:r>
            <a:r>
              <a:rPr lang="en-US">
                <a:latin typeface="Times" charset="0"/>
                <a:ea typeface="ＭＳ Ｐゴシック" charset="0"/>
                <a:cs typeface="ＭＳ Ｐゴシック" charset="0"/>
              </a:rPr>
              <a:t> and Vitamin C in org strawberries, marionberries and sweet corn. Recently in tomatoe cultivars organic had higher phenolics, Vitamin C and quercetin. (not seen with bell peppers—not all affected equally)</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xfrm>
            <a:off x="457200" y="720725"/>
            <a:ext cx="6400800" cy="3600450"/>
          </a:xfrm>
          <a:ln/>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ea typeface="ヒラギノ角ゴ Pro W3" charset="0"/>
            </a:endParaRPr>
          </a:p>
        </p:txBody>
      </p:sp>
      <p:sp>
        <p:nvSpPr>
          <p:cNvPr id="52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78F1AC96-38B5-7A4F-8353-A1C9302936E4}" type="slidenum">
              <a:rPr lang="en-US" sz="1300"/>
              <a:pPr/>
              <a:t>25</a:t>
            </a:fld>
            <a:endParaRPr lang="en-US" sz="130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xfrm>
            <a:off x="457200" y="720725"/>
            <a:ext cx="6400800" cy="3600450"/>
          </a:xfrm>
          <a:ln/>
        </p:spPr>
      </p:sp>
      <p:sp>
        <p:nvSpPr>
          <p:cNvPr id="53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ea typeface="ヒラギノ角ゴ Pro W3" charset="0"/>
            </a:endParaRPr>
          </a:p>
        </p:txBody>
      </p:sp>
      <p:sp>
        <p:nvSpPr>
          <p:cNvPr id="53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E36E4C24-1E3D-5647-962E-58C3BE862CDE}" type="slidenum">
              <a:rPr lang="en-US" sz="1300"/>
              <a:pPr/>
              <a:t>26</a:t>
            </a:fld>
            <a:endParaRPr lang="en-US" sz="130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xfrm>
            <a:off x="457200" y="720725"/>
            <a:ext cx="6400800" cy="3600450"/>
          </a:xfrm>
          <a:ln/>
        </p:spPr>
      </p:sp>
      <p:sp>
        <p:nvSpPr>
          <p:cNvPr id="55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ea typeface="ヒラギノ角ゴ Pro W3" charset="0"/>
            </a:endParaRPr>
          </a:p>
        </p:txBody>
      </p:sp>
      <p:sp>
        <p:nvSpPr>
          <p:cNvPr id="553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15D8B653-70F5-5F4B-8A13-C4050DB2EEC1}" type="slidenum">
              <a:rPr lang="en-US" sz="1300"/>
              <a:pPr/>
              <a:t>27</a:t>
            </a:fld>
            <a:endParaRPr lang="en-US" sz="130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xfrm>
            <a:off x="457200" y="720725"/>
            <a:ext cx="6400800" cy="3600450"/>
          </a:xfrm>
          <a:ln/>
        </p:spPr>
      </p:sp>
      <p:sp>
        <p:nvSpPr>
          <p:cNvPr id="56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ea typeface="ヒラギノ角ゴ Pro W3" charset="0"/>
            </a:endParaRPr>
          </a:p>
        </p:txBody>
      </p:sp>
      <p:sp>
        <p:nvSpPr>
          <p:cNvPr id="563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6EC07A3A-4058-E14D-8E95-D71142B3CD76}" type="slidenum">
              <a:rPr lang="en-US" sz="1300"/>
              <a:pPr/>
              <a:t>28</a:t>
            </a:fld>
            <a:endParaRPr lang="en-US" sz="130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ＭＳ Ｐゴシック" charset="0"/>
                <a:cs typeface="ＭＳ Ｐゴシック" charset="0"/>
              </a:defRPr>
            </a:lvl1pPr>
            <a:lvl2pPr marL="40097626" indent="-39614320">
              <a:defRPr sz="2500">
                <a:solidFill>
                  <a:schemeClr val="tx1"/>
                </a:solidFill>
                <a:latin typeface="Times" charset="0"/>
                <a:ea typeface="ＭＳ Ｐゴシック" charset="0"/>
              </a:defRPr>
            </a:lvl2pPr>
            <a:lvl3pPr>
              <a:defRPr sz="2500">
                <a:solidFill>
                  <a:schemeClr val="tx1"/>
                </a:solidFill>
                <a:latin typeface="Times" charset="0"/>
                <a:ea typeface="ＭＳ Ｐゴシック" charset="0"/>
              </a:defRPr>
            </a:lvl3pPr>
            <a:lvl4pPr>
              <a:defRPr sz="2500">
                <a:solidFill>
                  <a:schemeClr val="tx1"/>
                </a:solidFill>
                <a:latin typeface="Times" charset="0"/>
                <a:ea typeface="ＭＳ Ｐゴシック" charset="0"/>
              </a:defRPr>
            </a:lvl4pPr>
            <a:lvl5pPr>
              <a:defRPr sz="2500">
                <a:solidFill>
                  <a:schemeClr val="tx1"/>
                </a:solidFill>
                <a:latin typeface="Times" charset="0"/>
                <a:ea typeface="ＭＳ Ｐゴシック" charset="0"/>
              </a:defRPr>
            </a:lvl5pPr>
            <a:lvl6pPr marL="483306" eaLnBrk="0" fontAlgn="base" hangingPunct="0">
              <a:spcBef>
                <a:spcPct val="0"/>
              </a:spcBef>
              <a:spcAft>
                <a:spcPct val="0"/>
              </a:spcAft>
              <a:defRPr sz="2500">
                <a:solidFill>
                  <a:schemeClr val="tx1"/>
                </a:solidFill>
                <a:latin typeface="Times" charset="0"/>
                <a:ea typeface="ＭＳ Ｐゴシック" charset="0"/>
              </a:defRPr>
            </a:lvl6pPr>
            <a:lvl7pPr marL="966612" eaLnBrk="0" fontAlgn="base" hangingPunct="0">
              <a:spcBef>
                <a:spcPct val="0"/>
              </a:spcBef>
              <a:spcAft>
                <a:spcPct val="0"/>
              </a:spcAft>
              <a:defRPr sz="2500">
                <a:solidFill>
                  <a:schemeClr val="tx1"/>
                </a:solidFill>
                <a:latin typeface="Times" charset="0"/>
                <a:ea typeface="ＭＳ Ｐゴシック" charset="0"/>
              </a:defRPr>
            </a:lvl7pPr>
            <a:lvl8pPr marL="1449918" eaLnBrk="0" fontAlgn="base" hangingPunct="0">
              <a:spcBef>
                <a:spcPct val="0"/>
              </a:spcBef>
              <a:spcAft>
                <a:spcPct val="0"/>
              </a:spcAft>
              <a:defRPr sz="2500">
                <a:solidFill>
                  <a:schemeClr val="tx1"/>
                </a:solidFill>
                <a:latin typeface="Times" charset="0"/>
                <a:ea typeface="ＭＳ Ｐゴシック" charset="0"/>
              </a:defRPr>
            </a:lvl8pPr>
            <a:lvl9pPr marL="1933224" eaLnBrk="0" fontAlgn="base" hangingPunct="0">
              <a:spcBef>
                <a:spcPct val="0"/>
              </a:spcBef>
              <a:spcAft>
                <a:spcPct val="0"/>
              </a:spcAft>
              <a:defRPr sz="2500">
                <a:solidFill>
                  <a:schemeClr val="tx1"/>
                </a:solidFill>
                <a:latin typeface="Times" charset="0"/>
                <a:ea typeface="ＭＳ Ｐゴシック" charset="0"/>
              </a:defRPr>
            </a:lvl9pPr>
          </a:lstStyle>
          <a:p>
            <a:fld id="{4E710DA6-2B91-9248-A406-4AAE34BB5884}" type="slidenum">
              <a:rPr lang="en-US" sz="1300"/>
              <a:pPr/>
              <a:t>29</a:t>
            </a:fld>
            <a:endParaRPr lang="en-US" sz="1300" dirty="0"/>
          </a:p>
        </p:txBody>
      </p:sp>
      <p:sp>
        <p:nvSpPr>
          <p:cNvPr id="52227" name="Rectangle 2"/>
          <p:cNvSpPr>
            <a:spLocks noGrp="1" noRot="1" noChangeAspect="1" noChangeArrowheads="1"/>
          </p:cNvSpPr>
          <p:nvPr>
            <p:ph type="sldImg"/>
          </p:nvPr>
        </p:nvSpPr>
        <p:spPr>
          <a:xfrm>
            <a:off x="457200" y="720725"/>
            <a:ext cx="6400800" cy="3600450"/>
          </a:xfrm>
          <a:solidFill>
            <a:srgbClr val="FFFFFF"/>
          </a:solidFill>
          <a:ln/>
        </p:spPr>
      </p:sp>
      <p:sp>
        <p:nvSpPr>
          <p:cNvPr id="52228"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dirty="0">
              <a:latin typeface="Times" charset="0"/>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Arial" charset="0"/>
                <a:ea typeface="ＭＳ Ｐゴシック" charset="0"/>
                <a:cs typeface="ＭＳ Ｐゴシック" charset="0"/>
              </a:defRPr>
            </a:lvl1pPr>
            <a:lvl2pPr marL="785372" indent="-302066" eaLnBrk="0" hangingPunct="0">
              <a:defRPr sz="2500">
                <a:solidFill>
                  <a:schemeClr val="tx1"/>
                </a:solidFill>
                <a:latin typeface="Arial" charset="0"/>
                <a:ea typeface="ＭＳ Ｐゴシック" charset="0"/>
              </a:defRPr>
            </a:lvl2pPr>
            <a:lvl3pPr marL="1208265" indent="-241653" eaLnBrk="0" hangingPunct="0">
              <a:defRPr sz="2500">
                <a:solidFill>
                  <a:schemeClr val="tx1"/>
                </a:solidFill>
                <a:latin typeface="Arial" charset="0"/>
                <a:ea typeface="ＭＳ Ｐゴシック" charset="0"/>
              </a:defRPr>
            </a:lvl3pPr>
            <a:lvl4pPr marL="1691571" indent="-241653" eaLnBrk="0" hangingPunct="0">
              <a:defRPr sz="2500">
                <a:solidFill>
                  <a:schemeClr val="tx1"/>
                </a:solidFill>
                <a:latin typeface="Arial" charset="0"/>
                <a:ea typeface="ＭＳ Ｐゴシック" charset="0"/>
              </a:defRPr>
            </a:lvl4pPr>
            <a:lvl5pPr marL="2174878" indent="-241653" eaLnBrk="0" hangingPunct="0">
              <a:defRPr sz="2500">
                <a:solidFill>
                  <a:schemeClr val="tx1"/>
                </a:solidFill>
                <a:latin typeface="Arial" charset="0"/>
                <a:ea typeface="ＭＳ Ｐゴシック" charset="0"/>
              </a:defRPr>
            </a:lvl5pPr>
            <a:lvl6pPr marL="2658184" indent="-241653" eaLnBrk="0" fontAlgn="base" hangingPunct="0">
              <a:spcBef>
                <a:spcPct val="0"/>
              </a:spcBef>
              <a:spcAft>
                <a:spcPct val="0"/>
              </a:spcAft>
              <a:defRPr sz="2500">
                <a:solidFill>
                  <a:schemeClr val="tx1"/>
                </a:solidFill>
                <a:latin typeface="Arial" charset="0"/>
                <a:ea typeface="ＭＳ Ｐゴシック" charset="0"/>
              </a:defRPr>
            </a:lvl6pPr>
            <a:lvl7pPr marL="3141490" indent="-241653" eaLnBrk="0" fontAlgn="base" hangingPunct="0">
              <a:spcBef>
                <a:spcPct val="0"/>
              </a:spcBef>
              <a:spcAft>
                <a:spcPct val="0"/>
              </a:spcAft>
              <a:defRPr sz="2500">
                <a:solidFill>
                  <a:schemeClr val="tx1"/>
                </a:solidFill>
                <a:latin typeface="Arial" charset="0"/>
                <a:ea typeface="ＭＳ Ｐゴシック" charset="0"/>
              </a:defRPr>
            </a:lvl7pPr>
            <a:lvl8pPr marL="3624796" indent="-241653" eaLnBrk="0" fontAlgn="base" hangingPunct="0">
              <a:spcBef>
                <a:spcPct val="0"/>
              </a:spcBef>
              <a:spcAft>
                <a:spcPct val="0"/>
              </a:spcAft>
              <a:defRPr sz="2500">
                <a:solidFill>
                  <a:schemeClr val="tx1"/>
                </a:solidFill>
                <a:latin typeface="Arial" charset="0"/>
                <a:ea typeface="ＭＳ Ｐゴシック" charset="0"/>
              </a:defRPr>
            </a:lvl8pPr>
            <a:lvl9pPr marL="4108102" indent="-241653" eaLnBrk="0" fontAlgn="base" hangingPunct="0">
              <a:spcBef>
                <a:spcPct val="0"/>
              </a:spcBef>
              <a:spcAft>
                <a:spcPct val="0"/>
              </a:spcAft>
              <a:defRPr sz="2500">
                <a:solidFill>
                  <a:schemeClr val="tx1"/>
                </a:solidFill>
                <a:latin typeface="Arial" charset="0"/>
                <a:ea typeface="ＭＳ Ｐゴシック" charset="0"/>
              </a:defRPr>
            </a:lvl9pPr>
          </a:lstStyle>
          <a:p>
            <a:pPr eaLnBrk="1" hangingPunct="1"/>
            <a:fld id="{044EB7B5-48BB-8F4E-8AB7-537A3404A639}" type="slidenum">
              <a:rPr lang="en-US" sz="1300">
                <a:latin typeface="Times New Roman" charset="0"/>
              </a:rPr>
              <a:pPr eaLnBrk="1" hangingPunct="1"/>
              <a:t>3</a:t>
            </a:fld>
            <a:endParaRPr lang="en-US" sz="1300">
              <a:latin typeface="Times New Roman" charset="0"/>
            </a:endParaRPr>
          </a:p>
        </p:txBody>
      </p:sp>
      <p:sp>
        <p:nvSpPr>
          <p:cNvPr id="59394" name="Rectangle 2"/>
          <p:cNvSpPr>
            <a:spLocks noGrp="1" noRot="1" noChangeAspect="1" noChangeArrowheads="1" noTextEdit="1"/>
          </p:cNvSpPr>
          <p:nvPr>
            <p:ph type="sldImg"/>
          </p:nvPr>
        </p:nvSpPr>
        <p:spPr bwMode="auto">
          <a:xfrm>
            <a:off x="457200" y="720725"/>
            <a:ext cx="6400800" cy="3600450"/>
          </a:xfr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sp>
      <p:sp>
        <p:nvSpPr>
          <p:cNvPr id="59395" name="Rectangle 3"/>
          <p:cNvSpPr>
            <a:spLocks noGrp="1" noChangeArrowheads="1"/>
          </p:cNvSpPr>
          <p:nvPr>
            <p:ph type="body" idx="1"/>
          </p:nvPr>
        </p:nvSpPr>
        <p:spPr bwMode="auto">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Slide Image Placeholder 1"/>
          <p:cNvSpPr>
            <a:spLocks noGrp="1" noRot="1" noChangeAspec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699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Calibri" charset="0"/>
              <a:ea typeface="ＭＳ Ｐゴシック" charset="0"/>
              <a:cs typeface="ＭＳ Ｐゴシック" charset="0"/>
            </a:endParaRPr>
          </a:p>
        </p:txBody>
      </p:sp>
      <p:sp>
        <p:nvSpPr>
          <p:cNvPr id="1699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charset="0"/>
                <a:ea typeface="ＭＳ Ｐゴシック" charset="0"/>
                <a:cs typeface="ＭＳ Ｐゴシック" charset="0"/>
              </a:defRPr>
            </a:lvl1pPr>
            <a:lvl2pPr marL="785372" indent="-302066" eaLnBrk="0" hangingPunct="0">
              <a:defRPr sz="2500">
                <a:solidFill>
                  <a:schemeClr val="tx1"/>
                </a:solidFill>
                <a:latin typeface="Times New Roman" charset="0"/>
                <a:ea typeface="ＭＳ Ｐゴシック" charset="0"/>
              </a:defRPr>
            </a:lvl2pPr>
            <a:lvl3pPr marL="1208265" indent="-241653" eaLnBrk="0" hangingPunct="0">
              <a:defRPr sz="2500">
                <a:solidFill>
                  <a:schemeClr val="tx1"/>
                </a:solidFill>
                <a:latin typeface="Times New Roman" charset="0"/>
                <a:ea typeface="ＭＳ Ｐゴシック" charset="0"/>
              </a:defRPr>
            </a:lvl3pPr>
            <a:lvl4pPr marL="1691571" indent="-241653" eaLnBrk="0" hangingPunct="0">
              <a:defRPr sz="2500">
                <a:solidFill>
                  <a:schemeClr val="tx1"/>
                </a:solidFill>
                <a:latin typeface="Times New Roman" charset="0"/>
                <a:ea typeface="ＭＳ Ｐゴシック" charset="0"/>
              </a:defRPr>
            </a:lvl4pPr>
            <a:lvl5pPr marL="2174878" indent="-241653" eaLnBrk="0" hangingPunct="0">
              <a:defRPr sz="2500">
                <a:solidFill>
                  <a:schemeClr val="tx1"/>
                </a:solidFill>
                <a:latin typeface="Times New Roman" charset="0"/>
                <a:ea typeface="ＭＳ Ｐゴシック" charset="0"/>
              </a:defRPr>
            </a:lvl5pPr>
            <a:lvl6pPr marL="2658184" indent="-241653" eaLnBrk="0" fontAlgn="base" hangingPunct="0">
              <a:spcBef>
                <a:spcPct val="0"/>
              </a:spcBef>
              <a:spcAft>
                <a:spcPct val="0"/>
              </a:spcAft>
              <a:defRPr sz="2500">
                <a:solidFill>
                  <a:schemeClr val="tx1"/>
                </a:solidFill>
                <a:latin typeface="Times New Roman" charset="0"/>
                <a:ea typeface="ＭＳ Ｐゴシック" charset="0"/>
              </a:defRPr>
            </a:lvl6pPr>
            <a:lvl7pPr marL="3141490" indent="-241653" eaLnBrk="0" fontAlgn="base" hangingPunct="0">
              <a:spcBef>
                <a:spcPct val="0"/>
              </a:spcBef>
              <a:spcAft>
                <a:spcPct val="0"/>
              </a:spcAft>
              <a:defRPr sz="2500">
                <a:solidFill>
                  <a:schemeClr val="tx1"/>
                </a:solidFill>
                <a:latin typeface="Times New Roman" charset="0"/>
                <a:ea typeface="ＭＳ Ｐゴシック" charset="0"/>
              </a:defRPr>
            </a:lvl7pPr>
            <a:lvl8pPr marL="3624796" indent="-241653" eaLnBrk="0" fontAlgn="base" hangingPunct="0">
              <a:spcBef>
                <a:spcPct val="0"/>
              </a:spcBef>
              <a:spcAft>
                <a:spcPct val="0"/>
              </a:spcAft>
              <a:defRPr sz="2500">
                <a:solidFill>
                  <a:schemeClr val="tx1"/>
                </a:solidFill>
                <a:latin typeface="Times New Roman" charset="0"/>
                <a:ea typeface="ＭＳ Ｐゴシック" charset="0"/>
              </a:defRPr>
            </a:lvl8pPr>
            <a:lvl9pPr marL="4108102" indent="-241653" eaLnBrk="0" fontAlgn="base" hangingPunct="0">
              <a:spcBef>
                <a:spcPct val="0"/>
              </a:spcBef>
              <a:spcAft>
                <a:spcPct val="0"/>
              </a:spcAft>
              <a:defRPr sz="2500">
                <a:solidFill>
                  <a:schemeClr val="tx1"/>
                </a:solidFill>
                <a:latin typeface="Times New Roman" charset="0"/>
                <a:ea typeface="ＭＳ Ｐゴシック" charset="0"/>
              </a:defRPr>
            </a:lvl9pPr>
          </a:lstStyle>
          <a:p>
            <a:pPr eaLnBrk="1" hangingPunct="1"/>
            <a:fld id="{65685A45-A92B-3448-8B24-8816DD990211}" type="slidenum">
              <a:rPr lang="en-US" sz="1300"/>
              <a:pPr eaLnBrk="1" hangingPunct="1"/>
              <a:t>32</a:t>
            </a:fld>
            <a:endParaRPr lang="en-US" sz="130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p:cNvSpPr>
          <p:nvPr>
            <p:ph type="sldImg"/>
          </p:nvPr>
        </p:nvSpPr>
        <p:spPr>
          <a:xfrm>
            <a:off x="457200" y="720725"/>
            <a:ext cx="6400800" cy="3600450"/>
          </a:xfrm>
          <a:ln/>
        </p:spPr>
      </p:sp>
      <p:sp>
        <p:nvSpPr>
          <p:cNvPr id="5837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r>
              <a:rPr lang="en-US" dirty="0"/>
              <a:t>Both sweeteners contain similar amounts of fructose and glucose</a:t>
            </a:r>
          </a:p>
          <a:p>
            <a:pPr lvl="1"/>
            <a:r>
              <a:rPr lang="en-US" dirty="0"/>
              <a:t>Sugar is often erroneously characterized as a safer sugar</a:t>
            </a:r>
          </a:p>
          <a:p>
            <a:pPr lvl="1"/>
            <a:r>
              <a:rPr lang="en-US" dirty="0"/>
              <a:t>Fructose versus glucose is a poor comparison</a:t>
            </a:r>
          </a:p>
          <a:p>
            <a:endParaRPr lang="en-US" dirty="0"/>
          </a:p>
        </p:txBody>
      </p:sp>
      <p:sp>
        <p:nvSpPr>
          <p:cNvPr id="4" name="Slide Number Placeholder 3"/>
          <p:cNvSpPr>
            <a:spLocks noGrp="1"/>
          </p:cNvSpPr>
          <p:nvPr>
            <p:ph type="sldNum" sz="quarter" idx="5"/>
          </p:nvPr>
        </p:nvSpPr>
        <p:spPr/>
        <p:txBody>
          <a:bodyPr/>
          <a:lstStyle/>
          <a:p>
            <a:pPr>
              <a:defRPr/>
            </a:pPr>
            <a:fld id="{CC51A79F-E6ED-0345-B2AA-0EFE5933D581}" type="slidenum">
              <a:rPr lang="en-US" smtClean="0"/>
              <a:pPr>
                <a:defRPr/>
              </a:pPr>
              <a:t>36</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Slide Image Placeholder 1"/>
          <p:cNvSpPr>
            <a:spLocks noGrp="1" noRot="1" noChangeAspect="1"/>
          </p:cNvSpPr>
          <p:nvPr>
            <p:ph type="sldImg"/>
          </p:nvPr>
        </p:nvSpPr>
        <p:spPr>
          <a:xfrm>
            <a:off x="457200" y="720725"/>
            <a:ext cx="6400800" cy="3600450"/>
          </a:xfrm>
          <a:ln/>
        </p:spPr>
      </p:sp>
      <p:sp>
        <p:nvSpPr>
          <p:cNvPr id="15769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Arial" charset="0"/>
              </a:rPr>
              <a:t>Affects approximately 1% of the population</a:t>
            </a:r>
          </a:p>
          <a:p>
            <a:r>
              <a:rPr lang="en-US" dirty="0">
                <a:latin typeface="Arial" charset="0"/>
              </a:rPr>
              <a:t>“long term compliance with a gluten free diet improves outcomes related to bone </a:t>
            </a:r>
            <a:r>
              <a:rPr lang="en-US" dirty="0" err="1">
                <a:latin typeface="Arial" charset="0"/>
              </a:rPr>
              <a:t>desnity</a:t>
            </a:r>
            <a:r>
              <a:rPr lang="en-US" dirty="0">
                <a:latin typeface="Arial" charset="0"/>
              </a:rPr>
              <a:t>, iron deficiency anemia, villous atrophy, gastrointestinal and neurological </a:t>
            </a:r>
            <a:r>
              <a:rPr lang="en-US" dirty="0" err="1">
                <a:latin typeface="Arial" charset="0"/>
              </a:rPr>
              <a:t>syumptoms</a:t>
            </a:r>
            <a:r>
              <a:rPr lang="en-US" dirty="0">
                <a:latin typeface="Arial" charset="0"/>
              </a:rPr>
              <a:t>, pregnancy outcomes, and quality of life</a:t>
            </a:r>
          </a:p>
          <a:p>
            <a:r>
              <a:rPr lang="en-US" dirty="0">
                <a:latin typeface="Arial" charset="0"/>
              </a:rPr>
              <a:t>Obvious symptoms: diarrhea, weight loss and nutritional deficiencies. Mild clinical symptoms with non specific complaints include fatigue, headaches, and joint pain</a:t>
            </a:r>
          </a:p>
        </p:txBody>
      </p:sp>
      <p:sp>
        <p:nvSpPr>
          <p:cNvPr id="4" name="Slide Number Placeholder 3"/>
          <p:cNvSpPr>
            <a:spLocks noGrp="1"/>
          </p:cNvSpPr>
          <p:nvPr>
            <p:ph type="sldNum" sz="quarter" idx="5"/>
          </p:nvPr>
        </p:nvSpPr>
        <p:spPr/>
        <p:txBody>
          <a:bodyPr/>
          <a:lstStyle/>
          <a:p>
            <a:pPr>
              <a:defRPr/>
            </a:pPr>
            <a:fld id="{9A4E67B4-A1D4-EE41-B108-306FDFC4CE80}" type="slidenum">
              <a:rPr lang="en-US" smtClean="0"/>
              <a:pPr>
                <a:defRPr/>
              </a:pPr>
              <a:t>39</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r>
              <a:rPr lang="en-US" dirty="0" smtClean="0"/>
              <a:t>GS: in addition to CD symptoms: behavioral changes, bone or joint pain, muscle cramps, leg numbness, weight loss and chronic fatigue</a:t>
            </a:r>
            <a:endParaRPr lang="en-US" dirty="0"/>
          </a:p>
        </p:txBody>
      </p:sp>
      <p:sp>
        <p:nvSpPr>
          <p:cNvPr id="4" name="Slide Number Placeholder 3"/>
          <p:cNvSpPr>
            <a:spLocks noGrp="1"/>
          </p:cNvSpPr>
          <p:nvPr>
            <p:ph type="sldNum" sz="quarter" idx="10"/>
          </p:nvPr>
        </p:nvSpPr>
        <p:spPr/>
        <p:txBody>
          <a:bodyPr/>
          <a:lstStyle/>
          <a:p>
            <a:pPr>
              <a:defRPr/>
            </a:pPr>
            <a:fld id="{6662BFBD-CF67-F84F-8A69-C35C4B610C10}" type="slidenum">
              <a:rPr lang="en-US" smtClean="0"/>
              <a:pPr>
                <a:defRPr/>
              </a:pPr>
              <a:t>40</a:t>
            </a:fld>
            <a:endParaRPr lang="en-US"/>
          </a:p>
        </p:txBody>
      </p:sp>
    </p:spTree>
    <p:extLst>
      <p:ext uri="{BB962C8B-B14F-4D97-AF65-F5344CB8AC3E}">
        <p14:creationId xmlns:p14="http://schemas.microsoft.com/office/powerpoint/2010/main" val="340696574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Slide Image Placeholder 1"/>
          <p:cNvSpPr>
            <a:spLocks noGrp="1" noRot="1" noChangeAspect="1"/>
          </p:cNvSpPr>
          <p:nvPr>
            <p:ph type="sldImg"/>
          </p:nvPr>
        </p:nvSpPr>
        <p:spPr>
          <a:xfrm>
            <a:off x="457200" y="720725"/>
            <a:ext cx="6400800" cy="3600450"/>
          </a:xfrm>
          <a:ln/>
        </p:spPr>
      </p:sp>
      <p:sp>
        <p:nvSpPr>
          <p:cNvPr id="15974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r>
              <a:rPr lang="en-US" dirty="0" smtClean="0">
                <a:latin typeface="Arial" charset="0"/>
              </a:rPr>
              <a:t>Typical intake of 10 to 20 grams per day</a:t>
            </a:r>
            <a:endParaRPr lang="en-US" dirty="0">
              <a:latin typeface="Arial" charset="0"/>
            </a:endParaRPr>
          </a:p>
        </p:txBody>
      </p:sp>
      <p:sp>
        <p:nvSpPr>
          <p:cNvPr id="4" name="Slide Number Placeholder 3"/>
          <p:cNvSpPr>
            <a:spLocks noGrp="1"/>
          </p:cNvSpPr>
          <p:nvPr>
            <p:ph type="sldNum" sz="quarter" idx="5"/>
          </p:nvPr>
        </p:nvSpPr>
        <p:spPr/>
        <p:txBody>
          <a:bodyPr/>
          <a:lstStyle/>
          <a:p>
            <a:pPr>
              <a:defRPr/>
            </a:pPr>
            <a:fld id="{A1F61041-469C-F24A-A608-E47A0D58B07C}" type="slidenum">
              <a:rPr lang="en-US" smtClean="0"/>
              <a:pPr>
                <a:defRPr/>
              </a:pPr>
              <a:t>41</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Slide Image Placeholder 1"/>
          <p:cNvSpPr>
            <a:spLocks noGrp="1" noRot="1" noChangeAspect="1"/>
          </p:cNvSpPr>
          <p:nvPr>
            <p:ph type="sldImg"/>
          </p:nvPr>
        </p:nvSpPr>
        <p:spPr>
          <a:xfrm>
            <a:off x="457200" y="720725"/>
            <a:ext cx="6400800" cy="3600450"/>
          </a:xfrm>
          <a:ln/>
        </p:spPr>
      </p:sp>
      <p:sp>
        <p:nvSpPr>
          <p:cNvPr id="3" name="Notes Placeholder 2"/>
          <p:cNvSpPr>
            <a:spLocks noGrp="1"/>
          </p:cNvSpPr>
          <p:nvPr>
            <p:ph type="body" idx="1"/>
          </p:nvPr>
        </p:nvSpPr>
        <p:spPr/>
        <p:txBody>
          <a:bodyPr/>
          <a:lstStyle/>
          <a:p>
            <a:pPr>
              <a:defRPr/>
            </a:pPr>
            <a:r>
              <a:rPr lang="en-US" sz="1300" dirty="0" smtClean="0">
                <a:latin typeface="+mn-lt"/>
                <a:ea typeface="+mn-ea"/>
                <a:cs typeface="+mn-cs"/>
              </a:rPr>
              <a:t>Claims of the potential benefits of following a gluten-free diet include better sleep, increased energy, thinner thighs, faster weight loss, clearer skin, and improvement of </a:t>
            </a:r>
            <a:r>
              <a:rPr lang="en-US" sz="1300" dirty="0" err="1" smtClean="0">
                <a:latin typeface="+mn-lt"/>
                <a:ea typeface="+mn-ea"/>
                <a:cs typeface="+mn-cs"/>
              </a:rPr>
              <a:t>medicl</a:t>
            </a:r>
            <a:r>
              <a:rPr lang="en-US" sz="1300" dirty="0" smtClean="0">
                <a:latin typeface="+mn-lt"/>
                <a:ea typeface="+mn-ea"/>
                <a:cs typeface="+mn-cs"/>
              </a:rPr>
              <a:t> conditions such as autism and rheumatoid arthritis. Estimated the US market for gluten-free foods and beverages at 2.6 billion dollars in 2010 and by 2015 expected to exceed 5 billion dollars. </a:t>
            </a:r>
          </a:p>
          <a:p>
            <a:pPr>
              <a:defRPr/>
            </a:pPr>
            <a:r>
              <a:rPr lang="en-US" sz="1300" dirty="0" smtClean="0">
                <a:latin typeface="+mn-lt"/>
                <a:ea typeface="+mn-ea"/>
                <a:cs typeface="+mn-cs"/>
              </a:rPr>
              <a:t>Number one motivators: perceived as healthier!!!!!!!!!American </a:t>
            </a:r>
            <a:r>
              <a:rPr lang="en-US" sz="1300" dirty="0">
                <a:latin typeface="+mn-lt"/>
                <a:ea typeface="+mn-ea"/>
                <a:cs typeface="+mn-cs"/>
              </a:rPr>
              <a:t>Dietetic Association. Evidence-Based Nutrition Practice</a:t>
            </a:r>
          </a:p>
          <a:p>
            <a:pPr>
              <a:defRPr/>
            </a:pPr>
            <a:r>
              <a:rPr lang="en-US" sz="1300" dirty="0">
                <a:latin typeface="+mn-lt"/>
                <a:ea typeface="+mn-ea"/>
                <a:cs typeface="+mn-cs"/>
              </a:rPr>
              <a:t>Guideline on Celiac Disease. May 2009. American Dietetic Association</a:t>
            </a:r>
          </a:p>
          <a:p>
            <a:pPr>
              <a:defRPr/>
            </a:pPr>
            <a:r>
              <a:rPr lang="en-US" sz="1300" dirty="0">
                <a:latin typeface="+mn-lt"/>
                <a:ea typeface="+mn-ea"/>
                <a:cs typeface="+mn-cs"/>
              </a:rPr>
              <a:t>Evidence Analysis Library Web site. http://</a:t>
            </a:r>
            <a:r>
              <a:rPr lang="en-US" sz="1300" dirty="0" err="1">
                <a:latin typeface="+mn-lt"/>
                <a:ea typeface="+mn-ea"/>
                <a:cs typeface="+mn-cs"/>
              </a:rPr>
              <a:t>www.adaevidencelibrary</a:t>
            </a:r>
            <a:r>
              <a:rPr lang="en-US" sz="1300" dirty="0">
                <a:latin typeface="+mn-lt"/>
                <a:ea typeface="+mn-ea"/>
                <a:cs typeface="+mn-cs"/>
              </a:rPr>
              <a:t>.</a:t>
            </a:r>
          </a:p>
          <a:p>
            <a:pPr>
              <a:defRPr/>
            </a:pPr>
            <a:r>
              <a:rPr lang="en-US" sz="1300" dirty="0">
                <a:latin typeface="+mn-lt"/>
                <a:ea typeface="+mn-ea"/>
                <a:cs typeface="+mn-cs"/>
              </a:rPr>
              <a:t>com/topic.cfm?cat3726.</a:t>
            </a:r>
            <a:endParaRPr lang="en-US" dirty="0"/>
          </a:p>
        </p:txBody>
      </p:sp>
      <p:sp>
        <p:nvSpPr>
          <p:cNvPr id="4" name="Slide Number Placeholder 3"/>
          <p:cNvSpPr>
            <a:spLocks noGrp="1"/>
          </p:cNvSpPr>
          <p:nvPr>
            <p:ph type="sldNum" sz="quarter" idx="5"/>
          </p:nvPr>
        </p:nvSpPr>
        <p:spPr/>
        <p:txBody>
          <a:bodyPr/>
          <a:lstStyle/>
          <a:p>
            <a:pPr>
              <a:defRPr/>
            </a:pPr>
            <a:fld id="{362AFAC9-D268-CA43-84B4-B3BD05B3C2A9}" type="slidenum">
              <a:rPr lang="en-US" smtClean="0"/>
              <a:pPr>
                <a:defRPr/>
              </a:pPr>
              <a:t>42</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2957EB4-2337-A545-94E3-17F771112B89}" type="slidenum">
              <a:rPr lang="en-US" sz="1300">
                <a:latin typeface="Times New Roman" charset="0"/>
              </a:rPr>
              <a:pPr/>
              <a:t>44</a:t>
            </a:fld>
            <a:endParaRPr lang="en-US" sz="1300">
              <a:latin typeface="Times New Roman" charset="0"/>
            </a:endParaRPr>
          </a:p>
        </p:txBody>
      </p:sp>
      <p:sp>
        <p:nvSpPr>
          <p:cNvPr id="164866" name="Rectangle 2"/>
          <p:cNvSpPr>
            <a:spLocks noGrp="1" noRot="1" noChangeAspect="1" noChangeArrowheads="1" noTextEdit="1"/>
          </p:cNvSpPr>
          <p:nvPr>
            <p:ph type="sldImg"/>
          </p:nvPr>
        </p:nvSpPr>
        <p:spPr>
          <a:xfrm>
            <a:off x="457200" y="720725"/>
            <a:ext cx="6400800" cy="3600450"/>
          </a:xfrm>
          <a:solidFill>
            <a:srgbClr val="FFFFFF"/>
          </a:solidFill>
          <a:ln/>
        </p:spPr>
      </p:sp>
      <p:sp>
        <p:nvSpPr>
          <p:cNvPr id="16486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0F63C64D-6C58-A44A-B035-5B167EA780B7}" type="slidenum">
              <a:rPr lang="en-US" sz="1300">
                <a:latin typeface="Times New Roman" charset="0"/>
              </a:rPr>
              <a:pPr/>
              <a:t>45</a:t>
            </a:fld>
            <a:endParaRPr lang="en-US" sz="1300">
              <a:latin typeface="Times New Roman" charset="0"/>
            </a:endParaRPr>
          </a:p>
        </p:txBody>
      </p:sp>
      <p:sp>
        <p:nvSpPr>
          <p:cNvPr id="166914" name="Rectangle 2"/>
          <p:cNvSpPr>
            <a:spLocks noGrp="1" noRot="1" noChangeAspect="1" noChangeArrowheads="1" noTextEdit="1"/>
          </p:cNvSpPr>
          <p:nvPr>
            <p:ph type="sldImg"/>
          </p:nvPr>
        </p:nvSpPr>
        <p:spPr>
          <a:xfrm>
            <a:off x="457200" y="720725"/>
            <a:ext cx="6400800" cy="3600450"/>
          </a:xfrm>
          <a:solidFill>
            <a:srgbClr val="FFFFFF"/>
          </a:solidFill>
          <a:ln/>
        </p:spPr>
      </p:sp>
      <p:sp>
        <p:nvSpPr>
          <p:cNvPr id="16691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A8F8C9AC-71F5-EC4A-9B3D-C1D6C65BB3C3}" type="slidenum">
              <a:rPr lang="en-US" sz="1300">
                <a:latin typeface="Times New Roman" charset="0"/>
              </a:rPr>
              <a:pPr/>
              <a:t>47</a:t>
            </a:fld>
            <a:endParaRPr lang="en-US" sz="1300">
              <a:latin typeface="Times New Roman" charset="0"/>
            </a:endParaRPr>
          </a:p>
        </p:txBody>
      </p:sp>
      <p:sp>
        <p:nvSpPr>
          <p:cNvPr id="168962" name="Rectangle 2"/>
          <p:cNvSpPr>
            <a:spLocks noGrp="1" noRot="1" noChangeAspect="1" noChangeArrowheads="1" noTextEdit="1"/>
          </p:cNvSpPr>
          <p:nvPr>
            <p:ph type="sldImg"/>
          </p:nvPr>
        </p:nvSpPr>
        <p:spPr>
          <a:xfrm>
            <a:off x="457200" y="720725"/>
            <a:ext cx="6400800" cy="3600450"/>
          </a:xfrm>
          <a:solidFill>
            <a:srgbClr val="FFFFFF"/>
          </a:solidFill>
          <a:ln/>
        </p:spPr>
      </p:sp>
      <p:sp>
        <p:nvSpPr>
          <p:cNvPr id="16896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B6C2066A-E706-614B-96C0-A0F49F2EDFBA}" type="slidenum">
              <a:rPr lang="en-US" sz="1300">
                <a:latin typeface="Times New Roman" charset="0"/>
              </a:rPr>
              <a:pPr/>
              <a:t>48</a:t>
            </a:fld>
            <a:endParaRPr lang="en-US" sz="1300">
              <a:latin typeface="Times New Roman" charset="0"/>
            </a:endParaRPr>
          </a:p>
        </p:txBody>
      </p:sp>
      <p:sp>
        <p:nvSpPr>
          <p:cNvPr id="178178" name="Rectangle 2"/>
          <p:cNvSpPr>
            <a:spLocks noGrp="1" noRot="1" noChangeAspect="1" noChangeArrowheads="1" noTextEdit="1"/>
          </p:cNvSpPr>
          <p:nvPr>
            <p:ph type="sldImg"/>
          </p:nvPr>
        </p:nvSpPr>
        <p:spPr>
          <a:xfrm>
            <a:off x="457200" y="720725"/>
            <a:ext cx="6400800" cy="3600450"/>
          </a:xfrm>
          <a:solidFill>
            <a:srgbClr val="FFFFFF"/>
          </a:solidFill>
          <a:ln/>
        </p:spPr>
      </p:sp>
      <p:sp>
        <p:nvSpPr>
          <p:cNvPr id="17817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Arial" charset="0"/>
                <a:ea typeface="ＭＳ Ｐゴシック" charset="0"/>
                <a:cs typeface="ＭＳ Ｐゴシック" charset="0"/>
              </a:defRPr>
            </a:lvl1pPr>
            <a:lvl2pPr marL="785372" indent="-302066" eaLnBrk="0" hangingPunct="0">
              <a:defRPr sz="2500">
                <a:solidFill>
                  <a:schemeClr val="tx1"/>
                </a:solidFill>
                <a:latin typeface="Arial" charset="0"/>
                <a:ea typeface="ＭＳ Ｐゴシック" charset="0"/>
              </a:defRPr>
            </a:lvl2pPr>
            <a:lvl3pPr marL="1208265" indent="-241653" eaLnBrk="0" hangingPunct="0">
              <a:defRPr sz="2500">
                <a:solidFill>
                  <a:schemeClr val="tx1"/>
                </a:solidFill>
                <a:latin typeface="Arial" charset="0"/>
                <a:ea typeface="ＭＳ Ｐゴシック" charset="0"/>
              </a:defRPr>
            </a:lvl3pPr>
            <a:lvl4pPr marL="1691571" indent="-241653" eaLnBrk="0" hangingPunct="0">
              <a:defRPr sz="2500">
                <a:solidFill>
                  <a:schemeClr val="tx1"/>
                </a:solidFill>
                <a:latin typeface="Arial" charset="0"/>
                <a:ea typeface="ＭＳ Ｐゴシック" charset="0"/>
              </a:defRPr>
            </a:lvl4pPr>
            <a:lvl5pPr marL="2174878" indent="-241653" eaLnBrk="0" hangingPunct="0">
              <a:defRPr sz="2500">
                <a:solidFill>
                  <a:schemeClr val="tx1"/>
                </a:solidFill>
                <a:latin typeface="Arial" charset="0"/>
                <a:ea typeface="ＭＳ Ｐゴシック" charset="0"/>
              </a:defRPr>
            </a:lvl5pPr>
            <a:lvl6pPr marL="2658184" indent="-241653" eaLnBrk="0" fontAlgn="base" hangingPunct="0">
              <a:spcBef>
                <a:spcPct val="0"/>
              </a:spcBef>
              <a:spcAft>
                <a:spcPct val="0"/>
              </a:spcAft>
              <a:defRPr sz="2500">
                <a:solidFill>
                  <a:schemeClr val="tx1"/>
                </a:solidFill>
                <a:latin typeface="Arial" charset="0"/>
                <a:ea typeface="ＭＳ Ｐゴシック" charset="0"/>
              </a:defRPr>
            </a:lvl6pPr>
            <a:lvl7pPr marL="3141490" indent="-241653" eaLnBrk="0" fontAlgn="base" hangingPunct="0">
              <a:spcBef>
                <a:spcPct val="0"/>
              </a:spcBef>
              <a:spcAft>
                <a:spcPct val="0"/>
              </a:spcAft>
              <a:defRPr sz="2500">
                <a:solidFill>
                  <a:schemeClr val="tx1"/>
                </a:solidFill>
                <a:latin typeface="Arial" charset="0"/>
                <a:ea typeface="ＭＳ Ｐゴシック" charset="0"/>
              </a:defRPr>
            </a:lvl7pPr>
            <a:lvl8pPr marL="3624796" indent="-241653" eaLnBrk="0" fontAlgn="base" hangingPunct="0">
              <a:spcBef>
                <a:spcPct val="0"/>
              </a:spcBef>
              <a:spcAft>
                <a:spcPct val="0"/>
              </a:spcAft>
              <a:defRPr sz="2500">
                <a:solidFill>
                  <a:schemeClr val="tx1"/>
                </a:solidFill>
                <a:latin typeface="Arial" charset="0"/>
                <a:ea typeface="ＭＳ Ｐゴシック" charset="0"/>
              </a:defRPr>
            </a:lvl8pPr>
            <a:lvl9pPr marL="4108102" indent="-241653" eaLnBrk="0" fontAlgn="base" hangingPunct="0">
              <a:spcBef>
                <a:spcPct val="0"/>
              </a:spcBef>
              <a:spcAft>
                <a:spcPct val="0"/>
              </a:spcAft>
              <a:defRPr sz="2500">
                <a:solidFill>
                  <a:schemeClr val="tx1"/>
                </a:solidFill>
                <a:latin typeface="Arial" charset="0"/>
                <a:ea typeface="ＭＳ Ｐゴシック" charset="0"/>
              </a:defRPr>
            </a:lvl9pPr>
          </a:lstStyle>
          <a:p>
            <a:pPr eaLnBrk="1" hangingPunct="1"/>
            <a:fld id="{5CE23FBD-0B37-AB44-99FF-68BD293A744F}" type="slidenum">
              <a:rPr lang="en-US" sz="1300">
                <a:latin typeface="Times New Roman" charset="0"/>
              </a:rPr>
              <a:pPr eaLnBrk="1" hangingPunct="1"/>
              <a:t>4</a:t>
            </a:fld>
            <a:endParaRPr lang="en-US" sz="1300">
              <a:latin typeface="Times New Roman" charset="0"/>
            </a:endParaRPr>
          </a:p>
        </p:txBody>
      </p:sp>
      <p:sp>
        <p:nvSpPr>
          <p:cNvPr id="61442" name="Rectangle 2"/>
          <p:cNvSpPr>
            <a:spLocks noGrp="1" noRot="1" noChangeAspect="1" noChangeArrowheads="1" noTextEdit="1"/>
          </p:cNvSpPr>
          <p:nvPr>
            <p:ph type="sldImg"/>
          </p:nvPr>
        </p:nvSpPr>
        <p:spPr bwMode="auto">
          <a:xfrm>
            <a:off x="457200" y="720725"/>
            <a:ext cx="6400800" cy="3600450"/>
          </a:xfr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sp>
      <p:sp>
        <p:nvSpPr>
          <p:cNvPr id="61443" name="Rectangle 3"/>
          <p:cNvSpPr>
            <a:spLocks noGrp="1" noChangeArrowheads="1"/>
          </p:cNvSpPr>
          <p:nvPr>
            <p:ph type="body" idx="1"/>
          </p:nvPr>
        </p:nvSpPr>
        <p:spPr bwMode="auto">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5B7744BD-30B3-8345-85C6-90DC3831E054}" type="slidenum">
              <a:rPr lang="en-US" sz="1300">
                <a:latin typeface="Times New Roman" charset="0"/>
              </a:rPr>
              <a:pPr/>
              <a:t>49</a:t>
            </a:fld>
            <a:endParaRPr lang="en-US" sz="1300">
              <a:latin typeface="Times New Roman" charset="0"/>
            </a:endParaRPr>
          </a:p>
        </p:txBody>
      </p:sp>
      <p:sp>
        <p:nvSpPr>
          <p:cNvPr id="180226" name="Rectangle 2"/>
          <p:cNvSpPr>
            <a:spLocks noGrp="1" noRot="1" noChangeAspect="1" noChangeArrowheads="1" noTextEdit="1"/>
          </p:cNvSpPr>
          <p:nvPr>
            <p:ph type="sldImg"/>
          </p:nvPr>
        </p:nvSpPr>
        <p:spPr>
          <a:xfrm>
            <a:off x="457200" y="720725"/>
            <a:ext cx="6400800" cy="3600450"/>
          </a:xfrm>
          <a:solidFill>
            <a:srgbClr val="FFFFFF"/>
          </a:solidFill>
          <a:ln/>
        </p:spPr>
      </p:sp>
      <p:sp>
        <p:nvSpPr>
          <p:cNvPr id="18022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ＭＳ Ｐゴシック" charset="0"/>
                <a:cs typeface="ＭＳ Ｐゴシック" charset="0"/>
              </a:defRPr>
            </a:lvl1pPr>
            <a:lvl2pPr marL="40097626" indent="-39614320">
              <a:defRPr sz="2500">
                <a:solidFill>
                  <a:schemeClr val="tx1"/>
                </a:solidFill>
                <a:latin typeface="Times" charset="0"/>
                <a:ea typeface="ＭＳ Ｐゴシック" charset="0"/>
              </a:defRPr>
            </a:lvl2pPr>
            <a:lvl3pPr>
              <a:defRPr sz="2500">
                <a:solidFill>
                  <a:schemeClr val="tx1"/>
                </a:solidFill>
                <a:latin typeface="Times" charset="0"/>
                <a:ea typeface="ＭＳ Ｐゴシック" charset="0"/>
              </a:defRPr>
            </a:lvl3pPr>
            <a:lvl4pPr>
              <a:defRPr sz="2500">
                <a:solidFill>
                  <a:schemeClr val="tx1"/>
                </a:solidFill>
                <a:latin typeface="Times" charset="0"/>
                <a:ea typeface="ＭＳ Ｐゴシック" charset="0"/>
              </a:defRPr>
            </a:lvl4pPr>
            <a:lvl5pPr>
              <a:defRPr sz="2500">
                <a:solidFill>
                  <a:schemeClr val="tx1"/>
                </a:solidFill>
                <a:latin typeface="Times" charset="0"/>
                <a:ea typeface="ＭＳ Ｐゴシック" charset="0"/>
              </a:defRPr>
            </a:lvl5pPr>
            <a:lvl6pPr marL="483306" eaLnBrk="0" fontAlgn="base" hangingPunct="0">
              <a:spcBef>
                <a:spcPct val="0"/>
              </a:spcBef>
              <a:spcAft>
                <a:spcPct val="0"/>
              </a:spcAft>
              <a:defRPr sz="2500">
                <a:solidFill>
                  <a:schemeClr val="tx1"/>
                </a:solidFill>
                <a:latin typeface="Times" charset="0"/>
                <a:ea typeface="ＭＳ Ｐゴシック" charset="0"/>
              </a:defRPr>
            </a:lvl6pPr>
            <a:lvl7pPr marL="966612" eaLnBrk="0" fontAlgn="base" hangingPunct="0">
              <a:spcBef>
                <a:spcPct val="0"/>
              </a:spcBef>
              <a:spcAft>
                <a:spcPct val="0"/>
              </a:spcAft>
              <a:defRPr sz="2500">
                <a:solidFill>
                  <a:schemeClr val="tx1"/>
                </a:solidFill>
                <a:latin typeface="Times" charset="0"/>
                <a:ea typeface="ＭＳ Ｐゴシック" charset="0"/>
              </a:defRPr>
            </a:lvl7pPr>
            <a:lvl8pPr marL="1449918" eaLnBrk="0" fontAlgn="base" hangingPunct="0">
              <a:spcBef>
                <a:spcPct val="0"/>
              </a:spcBef>
              <a:spcAft>
                <a:spcPct val="0"/>
              </a:spcAft>
              <a:defRPr sz="2500">
                <a:solidFill>
                  <a:schemeClr val="tx1"/>
                </a:solidFill>
                <a:latin typeface="Times" charset="0"/>
                <a:ea typeface="ＭＳ Ｐゴシック" charset="0"/>
              </a:defRPr>
            </a:lvl8pPr>
            <a:lvl9pPr marL="1933224" eaLnBrk="0" fontAlgn="base" hangingPunct="0">
              <a:spcBef>
                <a:spcPct val="0"/>
              </a:spcBef>
              <a:spcAft>
                <a:spcPct val="0"/>
              </a:spcAft>
              <a:defRPr sz="2500">
                <a:solidFill>
                  <a:schemeClr val="tx1"/>
                </a:solidFill>
                <a:latin typeface="Times" charset="0"/>
                <a:ea typeface="ＭＳ Ｐゴシック" charset="0"/>
              </a:defRPr>
            </a:lvl9pPr>
          </a:lstStyle>
          <a:p>
            <a:fld id="{55926A69-5D38-104A-AEC5-E228C112B2A4}" type="slidenum">
              <a:rPr lang="en-US" sz="1300"/>
              <a:pPr/>
              <a:t>50</a:t>
            </a:fld>
            <a:endParaRPr lang="en-US" sz="1300"/>
          </a:p>
        </p:txBody>
      </p:sp>
      <p:sp>
        <p:nvSpPr>
          <p:cNvPr id="99331" name="Rectangle 2"/>
          <p:cNvSpPr>
            <a:spLocks noGrp="1" noRot="1" noChangeAspect="1" noChangeArrowheads="1" noTextEdit="1"/>
          </p:cNvSpPr>
          <p:nvPr>
            <p:ph type="sldImg"/>
          </p:nvPr>
        </p:nvSpPr>
        <p:spPr>
          <a:xfrm>
            <a:off x="457200" y="720725"/>
            <a:ext cx="6400800" cy="3600450"/>
          </a:xfrm>
          <a:ln/>
        </p:spPr>
      </p:sp>
      <p:sp>
        <p:nvSpPr>
          <p:cNvPr id="993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charset="0"/>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52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ea typeface="ＭＳ Ｐゴシック" charset="0"/>
                <a:cs typeface="ＭＳ Ｐゴシック" charset="0"/>
              </a:rPr>
              <a:t>Define </a:t>
            </a:r>
            <a:r>
              <a:rPr lang="ja-JP" altLang="en-US">
                <a:latin typeface="Calibri" charset="0"/>
                <a:ea typeface="ＭＳ Ｐゴシック" charset="0"/>
                <a:cs typeface="ＭＳ Ｐゴシック" charset="0"/>
              </a:rPr>
              <a:t>“</a:t>
            </a:r>
            <a:r>
              <a:rPr lang="en-US" altLang="ja-JP">
                <a:latin typeface="Calibri" charset="0"/>
                <a:ea typeface="ＭＳ Ｐゴシック" charset="0"/>
                <a:cs typeface="ＭＳ Ｐゴシック" charset="0"/>
              </a:rPr>
              <a:t>evidence based</a:t>
            </a:r>
            <a:r>
              <a:rPr lang="ja-JP" altLang="en-US">
                <a:latin typeface="Calibri" charset="0"/>
                <a:ea typeface="ＭＳ Ｐゴシック" charset="0"/>
                <a:cs typeface="ＭＳ Ｐゴシック" charset="0"/>
              </a:rPr>
              <a:t>”</a:t>
            </a:r>
            <a:r>
              <a:rPr lang="en-US" altLang="ja-JP">
                <a:latin typeface="Calibri" charset="0"/>
                <a:ea typeface="ＭＳ Ｐゴシック" charset="0"/>
                <a:cs typeface="ＭＳ Ｐゴシック" charset="0"/>
              </a:rPr>
              <a:t>—a systematic evidence-based review process which guides a group of experts to rigorously evaluate scientific evidence to answer specific diet and food-related questions that inform development of Federal public health policy, programs and guidance. .</a:t>
            </a:r>
            <a:endParaRPr lang="en-US">
              <a:latin typeface="Calibri" charset="0"/>
              <a:ea typeface="ＭＳ Ｐゴシック" charset="0"/>
              <a:cs typeface="ＭＳ Ｐゴシック" charset="0"/>
            </a:endParaRPr>
          </a:p>
        </p:txBody>
      </p:sp>
      <p:sp>
        <p:nvSpPr>
          <p:cNvPr id="5529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Arial" charset="0"/>
                <a:ea typeface="ＭＳ Ｐゴシック" charset="0"/>
                <a:cs typeface="ＭＳ Ｐゴシック" charset="0"/>
              </a:defRPr>
            </a:lvl1pPr>
            <a:lvl2pPr marL="785372" indent="-302066" eaLnBrk="0" hangingPunct="0">
              <a:defRPr sz="2500">
                <a:solidFill>
                  <a:schemeClr val="tx1"/>
                </a:solidFill>
                <a:latin typeface="Arial" charset="0"/>
                <a:ea typeface="ＭＳ Ｐゴシック" charset="0"/>
              </a:defRPr>
            </a:lvl2pPr>
            <a:lvl3pPr marL="1208265" indent="-241653" eaLnBrk="0" hangingPunct="0">
              <a:defRPr sz="2500">
                <a:solidFill>
                  <a:schemeClr val="tx1"/>
                </a:solidFill>
                <a:latin typeface="Arial" charset="0"/>
                <a:ea typeface="ＭＳ Ｐゴシック" charset="0"/>
              </a:defRPr>
            </a:lvl3pPr>
            <a:lvl4pPr marL="1691571" indent="-241653" eaLnBrk="0" hangingPunct="0">
              <a:defRPr sz="2500">
                <a:solidFill>
                  <a:schemeClr val="tx1"/>
                </a:solidFill>
                <a:latin typeface="Arial" charset="0"/>
                <a:ea typeface="ＭＳ Ｐゴシック" charset="0"/>
              </a:defRPr>
            </a:lvl4pPr>
            <a:lvl5pPr marL="2174878" indent="-241653" eaLnBrk="0" hangingPunct="0">
              <a:defRPr sz="2500">
                <a:solidFill>
                  <a:schemeClr val="tx1"/>
                </a:solidFill>
                <a:latin typeface="Arial" charset="0"/>
                <a:ea typeface="ＭＳ Ｐゴシック" charset="0"/>
              </a:defRPr>
            </a:lvl5pPr>
            <a:lvl6pPr marL="2658184" indent="-241653" eaLnBrk="0" fontAlgn="base" hangingPunct="0">
              <a:spcBef>
                <a:spcPct val="0"/>
              </a:spcBef>
              <a:spcAft>
                <a:spcPct val="0"/>
              </a:spcAft>
              <a:defRPr sz="2500">
                <a:solidFill>
                  <a:schemeClr val="tx1"/>
                </a:solidFill>
                <a:latin typeface="Arial" charset="0"/>
                <a:ea typeface="ＭＳ Ｐゴシック" charset="0"/>
              </a:defRPr>
            </a:lvl6pPr>
            <a:lvl7pPr marL="3141490" indent="-241653" eaLnBrk="0" fontAlgn="base" hangingPunct="0">
              <a:spcBef>
                <a:spcPct val="0"/>
              </a:spcBef>
              <a:spcAft>
                <a:spcPct val="0"/>
              </a:spcAft>
              <a:defRPr sz="2500">
                <a:solidFill>
                  <a:schemeClr val="tx1"/>
                </a:solidFill>
                <a:latin typeface="Arial" charset="0"/>
                <a:ea typeface="ＭＳ Ｐゴシック" charset="0"/>
              </a:defRPr>
            </a:lvl7pPr>
            <a:lvl8pPr marL="3624796" indent="-241653" eaLnBrk="0" fontAlgn="base" hangingPunct="0">
              <a:spcBef>
                <a:spcPct val="0"/>
              </a:spcBef>
              <a:spcAft>
                <a:spcPct val="0"/>
              </a:spcAft>
              <a:defRPr sz="2500">
                <a:solidFill>
                  <a:schemeClr val="tx1"/>
                </a:solidFill>
                <a:latin typeface="Arial" charset="0"/>
                <a:ea typeface="ＭＳ Ｐゴシック" charset="0"/>
              </a:defRPr>
            </a:lvl8pPr>
            <a:lvl9pPr marL="4108102" indent="-241653" eaLnBrk="0" fontAlgn="base" hangingPunct="0">
              <a:spcBef>
                <a:spcPct val="0"/>
              </a:spcBef>
              <a:spcAft>
                <a:spcPct val="0"/>
              </a:spcAft>
              <a:defRPr sz="2500">
                <a:solidFill>
                  <a:schemeClr val="tx1"/>
                </a:solidFill>
                <a:latin typeface="Arial" charset="0"/>
                <a:ea typeface="ＭＳ Ｐゴシック" charset="0"/>
              </a:defRPr>
            </a:lvl9pPr>
          </a:lstStyle>
          <a:p>
            <a:pPr eaLnBrk="1" hangingPunct="1"/>
            <a:fld id="{6B45ACF7-9A1B-BC4C-BE91-A896DA97A2DD}" type="slidenum">
              <a:rPr lang="en-US" sz="1300"/>
              <a:pPr eaLnBrk="1" hangingPunct="1"/>
              <a:t>5</a:t>
            </a:fld>
            <a:endParaRPr lang="en-US" sz="13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ＭＳ Ｐゴシック" charset="0"/>
                <a:cs typeface="ＭＳ Ｐゴシック" charset="0"/>
              </a:defRPr>
            </a:lvl1pPr>
            <a:lvl2pPr marL="40097626" indent="-39614320">
              <a:defRPr sz="2500">
                <a:solidFill>
                  <a:schemeClr val="tx1"/>
                </a:solidFill>
                <a:latin typeface="Times" charset="0"/>
                <a:ea typeface="ＭＳ Ｐゴシック" charset="0"/>
              </a:defRPr>
            </a:lvl2pPr>
            <a:lvl3pPr>
              <a:defRPr sz="2500">
                <a:solidFill>
                  <a:schemeClr val="tx1"/>
                </a:solidFill>
                <a:latin typeface="Times" charset="0"/>
                <a:ea typeface="ＭＳ Ｐゴシック" charset="0"/>
              </a:defRPr>
            </a:lvl3pPr>
            <a:lvl4pPr>
              <a:defRPr sz="2500">
                <a:solidFill>
                  <a:schemeClr val="tx1"/>
                </a:solidFill>
                <a:latin typeface="Times" charset="0"/>
                <a:ea typeface="ＭＳ Ｐゴシック" charset="0"/>
              </a:defRPr>
            </a:lvl4pPr>
            <a:lvl5pPr>
              <a:defRPr sz="2500">
                <a:solidFill>
                  <a:schemeClr val="tx1"/>
                </a:solidFill>
                <a:latin typeface="Times" charset="0"/>
                <a:ea typeface="ＭＳ Ｐゴシック" charset="0"/>
              </a:defRPr>
            </a:lvl5pPr>
            <a:lvl6pPr marL="483306" eaLnBrk="0" fontAlgn="base" hangingPunct="0">
              <a:spcBef>
                <a:spcPct val="0"/>
              </a:spcBef>
              <a:spcAft>
                <a:spcPct val="0"/>
              </a:spcAft>
              <a:defRPr sz="2500">
                <a:solidFill>
                  <a:schemeClr val="tx1"/>
                </a:solidFill>
                <a:latin typeface="Times" charset="0"/>
                <a:ea typeface="ＭＳ Ｐゴシック" charset="0"/>
              </a:defRPr>
            </a:lvl6pPr>
            <a:lvl7pPr marL="966612" eaLnBrk="0" fontAlgn="base" hangingPunct="0">
              <a:spcBef>
                <a:spcPct val="0"/>
              </a:spcBef>
              <a:spcAft>
                <a:spcPct val="0"/>
              </a:spcAft>
              <a:defRPr sz="2500">
                <a:solidFill>
                  <a:schemeClr val="tx1"/>
                </a:solidFill>
                <a:latin typeface="Times" charset="0"/>
                <a:ea typeface="ＭＳ Ｐゴシック" charset="0"/>
              </a:defRPr>
            </a:lvl7pPr>
            <a:lvl8pPr marL="1449918" eaLnBrk="0" fontAlgn="base" hangingPunct="0">
              <a:spcBef>
                <a:spcPct val="0"/>
              </a:spcBef>
              <a:spcAft>
                <a:spcPct val="0"/>
              </a:spcAft>
              <a:defRPr sz="2500">
                <a:solidFill>
                  <a:schemeClr val="tx1"/>
                </a:solidFill>
                <a:latin typeface="Times" charset="0"/>
                <a:ea typeface="ＭＳ Ｐゴシック" charset="0"/>
              </a:defRPr>
            </a:lvl8pPr>
            <a:lvl9pPr marL="1933224" eaLnBrk="0" fontAlgn="base" hangingPunct="0">
              <a:spcBef>
                <a:spcPct val="0"/>
              </a:spcBef>
              <a:spcAft>
                <a:spcPct val="0"/>
              </a:spcAft>
              <a:defRPr sz="2500">
                <a:solidFill>
                  <a:schemeClr val="tx1"/>
                </a:solidFill>
                <a:latin typeface="Times" charset="0"/>
                <a:ea typeface="ＭＳ Ｐゴシック" charset="0"/>
              </a:defRPr>
            </a:lvl9pPr>
          </a:lstStyle>
          <a:p>
            <a:fld id="{4E710DA6-2B91-9248-A406-4AAE34BB5884}" type="slidenum">
              <a:rPr lang="en-US" sz="1300"/>
              <a:pPr/>
              <a:t>6</a:t>
            </a:fld>
            <a:endParaRPr lang="en-US" sz="1300" dirty="0"/>
          </a:p>
        </p:txBody>
      </p:sp>
      <p:sp>
        <p:nvSpPr>
          <p:cNvPr id="52227" name="Rectangle 2"/>
          <p:cNvSpPr>
            <a:spLocks noGrp="1" noRot="1" noChangeAspect="1" noChangeArrowheads="1"/>
          </p:cNvSpPr>
          <p:nvPr>
            <p:ph type="sldImg"/>
          </p:nvPr>
        </p:nvSpPr>
        <p:spPr>
          <a:xfrm>
            <a:off x="457200" y="720725"/>
            <a:ext cx="6400800" cy="3600450"/>
          </a:xfrm>
          <a:solidFill>
            <a:srgbClr val="FFFFFF"/>
          </a:solidFill>
          <a:ln/>
        </p:spPr>
      </p:sp>
      <p:sp>
        <p:nvSpPr>
          <p:cNvPr id="52228"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dirty="0">
              <a:latin typeface="Times" charset="0"/>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ＭＳ Ｐゴシック" charset="0"/>
                <a:cs typeface="ＭＳ Ｐゴシック" charset="0"/>
              </a:defRPr>
            </a:lvl1pPr>
            <a:lvl2pPr marL="40097626" indent="-39614320">
              <a:defRPr sz="2500">
                <a:solidFill>
                  <a:schemeClr val="tx1"/>
                </a:solidFill>
                <a:latin typeface="Times" charset="0"/>
                <a:ea typeface="ＭＳ Ｐゴシック" charset="0"/>
              </a:defRPr>
            </a:lvl2pPr>
            <a:lvl3pPr>
              <a:defRPr sz="2500">
                <a:solidFill>
                  <a:schemeClr val="tx1"/>
                </a:solidFill>
                <a:latin typeface="Times" charset="0"/>
                <a:ea typeface="ＭＳ Ｐゴシック" charset="0"/>
              </a:defRPr>
            </a:lvl3pPr>
            <a:lvl4pPr>
              <a:defRPr sz="2500">
                <a:solidFill>
                  <a:schemeClr val="tx1"/>
                </a:solidFill>
                <a:latin typeface="Times" charset="0"/>
                <a:ea typeface="ＭＳ Ｐゴシック" charset="0"/>
              </a:defRPr>
            </a:lvl4pPr>
            <a:lvl5pPr>
              <a:defRPr sz="2500">
                <a:solidFill>
                  <a:schemeClr val="tx1"/>
                </a:solidFill>
                <a:latin typeface="Times" charset="0"/>
                <a:ea typeface="ＭＳ Ｐゴシック" charset="0"/>
              </a:defRPr>
            </a:lvl5pPr>
            <a:lvl6pPr marL="483306" eaLnBrk="0" fontAlgn="base" hangingPunct="0">
              <a:spcBef>
                <a:spcPct val="0"/>
              </a:spcBef>
              <a:spcAft>
                <a:spcPct val="0"/>
              </a:spcAft>
              <a:defRPr sz="2500">
                <a:solidFill>
                  <a:schemeClr val="tx1"/>
                </a:solidFill>
                <a:latin typeface="Times" charset="0"/>
                <a:ea typeface="ＭＳ Ｐゴシック" charset="0"/>
              </a:defRPr>
            </a:lvl6pPr>
            <a:lvl7pPr marL="966612" eaLnBrk="0" fontAlgn="base" hangingPunct="0">
              <a:spcBef>
                <a:spcPct val="0"/>
              </a:spcBef>
              <a:spcAft>
                <a:spcPct val="0"/>
              </a:spcAft>
              <a:defRPr sz="2500">
                <a:solidFill>
                  <a:schemeClr val="tx1"/>
                </a:solidFill>
                <a:latin typeface="Times" charset="0"/>
                <a:ea typeface="ＭＳ Ｐゴシック" charset="0"/>
              </a:defRPr>
            </a:lvl7pPr>
            <a:lvl8pPr marL="1449918" eaLnBrk="0" fontAlgn="base" hangingPunct="0">
              <a:spcBef>
                <a:spcPct val="0"/>
              </a:spcBef>
              <a:spcAft>
                <a:spcPct val="0"/>
              </a:spcAft>
              <a:defRPr sz="2500">
                <a:solidFill>
                  <a:schemeClr val="tx1"/>
                </a:solidFill>
                <a:latin typeface="Times" charset="0"/>
                <a:ea typeface="ＭＳ Ｐゴシック" charset="0"/>
              </a:defRPr>
            </a:lvl8pPr>
            <a:lvl9pPr marL="1933224" eaLnBrk="0" fontAlgn="base" hangingPunct="0">
              <a:spcBef>
                <a:spcPct val="0"/>
              </a:spcBef>
              <a:spcAft>
                <a:spcPct val="0"/>
              </a:spcAft>
              <a:defRPr sz="2500">
                <a:solidFill>
                  <a:schemeClr val="tx1"/>
                </a:solidFill>
                <a:latin typeface="Times" charset="0"/>
                <a:ea typeface="ＭＳ Ｐゴシック" charset="0"/>
              </a:defRPr>
            </a:lvl9pPr>
          </a:lstStyle>
          <a:p>
            <a:fld id="{0318EE98-67E5-CE4A-82D4-68E20D303EBE}" type="slidenum">
              <a:rPr lang="en-US" sz="1300"/>
              <a:pPr/>
              <a:t>7</a:t>
            </a:fld>
            <a:endParaRPr lang="en-US" sz="1300" dirty="0"/>
          </a:p>
        </p:txBody>
      </p:sp>
      <p:sp>
        <p:nvSpPr>
          <p:cNvPr id="54275" name="Rectangle 2"/>
          <p:cNvSpPr>
            <a:spLocks noGrp="1" noRot="1" noChangeAspect="1" noChangeArrowheads="1" noTextEdit="1"/>
          </p:cNvSpPr>
          <p:nvPr>
            <p:ph type="sldImg"/>
          </p:nvPr>
        </p:nvSpPr>
        <p:spPr>
          <a:xfrm>
            <a:off x="457200" y="720725"/>
            <a:ext cx="6400800" cy="3600450"/>
          </a:xfrm>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r>
              <a:rPr lang="en-US" dirty="0" smtClean="0">
                <a:latin typeface="Times" charset="0"/>
                <a:ea typeface="ＭＳ Ｐゴシック" charset="0"/>
                <a:cs typeface="ＭＳ Ｐゴシック" charset="0"/>
              </a:rPr>
              <a:t>Between</a:t>
            </a:r>
            <a:r>
              <a:rPr lang="en-US" baseline="0" dirty="0" smtClean="0">
                <a:latin typeface="Times" charset="0"/>
                <a:ea typeface="ＭＳ Ｐゴシック" charset="0"/>
                <a:cs typeface="ＭＳ Ｐゴシック" charset="0"/>
              </a:rPr>
              <a:t> 1997 and 2010, </a:t>
            </a:r>
            <a:r>
              <a:rPr lang="en-US" baseline="0" dirty="0" err="1" smtClean="0">
                <a:latin typeface="Times" charset="0"/>
                <a:ea typeface="ＭＳ Ｐゴシック" charset="0"/>
                <a:cs typeface="ＭＳ Ｐゴシック" charset="0"/>
              </a:rPr>
              <a:t>U.S.sales</a:t>
            </a:r>
            <a:r>
              <a:rPr lang="en-US" baseline="0" dirty="0" smtClean="0">
                <a:latin typeface="Times" charset="0"/>
                <a:ea typeface="ＭＳ Ｐゴシック" charset="0"/>
                <a:cs typeface="ＭＳ Ｐゴシック" charset="0"/>
              </a:rPr>
              <a:t> of </a:t>
            </a:r>
            <a:r>
              <a:rPr lang="en-US" baseline="0" dirty="0" err="1" smtClean="0">
                <a:latin typeface="Times" charset="0"/>
                <a:ea typeface="ＭＳ Ｐゴシック" charset="0"/>
                <a:cs typeface="ＭＳ Ｐゴシック" charset="0"/>
              </a:rPr>
              <a:t>organicfoods</a:t>
            </a:r>
            <a:r>
              <a:rPr lang="en-US" baseline="0" dirty="0" smtClean="0">
                <a:latin typeface="Times" charset="0"/>
                <a:ea typeface="ＭＳ Ｐゴシック" charset="0"/>
                <a:cs typeface="ＭＳ Ｐゴシック" charset="0"/>
              </a:rPr>
              <a:t> </a:t>
            </a:r>
            <a:r>
              <a:rPr lang="en-US" baseline="0" dirty="0" err="1" smtClean="0">
                <a:latin typeface="Times" charset="0"/>
                <a:ea typeface="ＭＳ Ｐゴシック" charset="0"/>
                <a:cs typeface="ＭＳ Ｐゴシック" charset="0"/>
              </a:rPr>
              <a:t>increasedfrom</a:t>
            </a:r>
            <a:r>
              <a:rPr lang="en-US" baseline="0" dirty="0" smtClean="0">
                <a:latin typeface="Times" charset="0"/>
                <a:ea typeface="ＭＳ Ｐゴシック" charset="0"/>
                <a:cs typeface="ＭＳ Ｐゴシック" charset="0"/>
              </a:rPr>
              <a:t> $3.6 billion to 26.7 billion. Although prices vary, consumers can pay up to tice as much for organic than conventional foods. </a:t>
            </a:r>
          </a:p>
          <a:p>
            <a:r>
              <a:rPr lang="en-US" baseline="0" dirty="0" smtClean="0">
                <a:latin typeface="Times" charset="0"/>
                <a:ea typeface="ＭＳ Ｐゴシック" charset="0"/>
                <a:cs typeface="ＭＳ Ｐゴシック" charset="0"/>
              </a:rPr>
              <a:t>Organic certification requirements and farming practices vary worldwide, but organic foods are generally grown without synthetic pesticides or fertilizers or routine use of antibiotics or growth hormones. </a:t>
            </a:r>
          </a:p>
          <a:p>
            <a:r>
              <a:rPr lang="en-US" baseline="0" dirty="0" smtClean="0">
                <a:latin typeface="Times" charset="0"/>
                <a:ea typeface="ＭＳ Ｐゴシック" charset="0"/>
                <a:cs typeface="ＭＳ Ｐゴシック" charset="0"/>
              </a:rPr>
              <a:t>Organic livestock are fed organically produced fed that is free of </a:t>
            </a:r>
            <a:r>
              <a:rPr lang="en-US" baseline="0" dirty="0" err="1" smtClean="0">
                <a:latin typeface="Times" charset="0"/>
                <a:ea typeface="ＭＳ Ｐゴシック" charset="0"/>
                <a:cs typeface="ＭＳ Ｐゴシック" charset="0"/>
              </a:rPr>
              <a:t>pestices</a:t>
            </a:r>
            <a:r>
              <a:rPr lang="en-US" baseline="0" dirty="0" smtClean="0">
                <a:latin typeface="Times" charset="0"/>
                <a:ea typeface="ＭＳ Ｐゴシック" charset="0"/>
                <a:cs typeface="ＭＳ Ｐゴシック" charset="0"/>
              </a:rPr>
              <a:t> and animal by products are are provided access to the outdoors, direct sunlight, fresh air, and freedom of movement.</a:t>
            </a:r>
          </a:p>
          <a:p>
            <a:endParaRPr lang="en-US" baseline="0" dirty="0" smtClean="0">
              <a:latin typeface="Times" charset="0"/>
              <a:ea typeface="ＭＳ Ｐゴシック" charset="0"/>
              <a:cs typeface="ＭＳ Ｐゴシック" charset="0"/>
            </a:endParaRPr>
          </a:p>
          <a:p>
            <a:r>
              <a:rPr lang="en-US" baseline="0" dirty="0" smtClean="0">
                <a:latin typeface="Times" charset="0"/>
                <a:ea typeface="ＭＳ Ｐゴシック" charset="0"/>
                <a:cs typeface="ＭＳ Ｐゴシック" charset="0"/>
              </a:rPr>
              <a:t>Organic regulations typical require that organic foods are processed without irradiation or chemical food additives and are not grown from genetically modified organism.</a:t>
            </a:r>
          </a:p>
          <a:p>
            <a:endParaRPr lang="en-US" baseline="0" dirty="0" smtClean="0">
              <a:latin typeface="Times" charset="0"/>
              <a:ea typeface="ＭＳ Ｐゴシック" charset="0"/>
              <a:cs typeface="ＭＳ Ｐゴシック" charset="0"/>
            </a:endParaRPr>
          </a:p>
          <a:p>
            <a:r>
              <a:rPr lang="en-US" baseline="0" dirty="0" smtClean="0">
                <a:latin typeface="Times" charset="0"/>
                <a:ea typeface="ＭＳ Ｐゴシック" charset="0"/>
                <a:cs typeface="ＭＳ Ｐゴシック" charset="0"/>
              </a:rPr>
              <a:t>Or</a:t>
            </a:r>
            <a:endParaRPr lang="en-US" dirty="0">
              <a:latin typeface="Times" charset="0"/>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662BFBD-CF67-F84F-8A69-C35C4B610C10}" type="slidenum">
              <a:rPr lang="en-US" smtClean="0"/>
              <a:pPr>
                <a:defRPr/>
              </a:pPr>
              <a:t>8</a:t>
            </a:fld>
            <a:endParaRPr lang="en-US"/>
          </a:p>
        </p:txBody>
      </p:sp>
    </p:spTree>
    <p:extLst>
      <p:ext uri="{BB962C8B-B14F-4D97-AF65-F5344CB8AC3E}">
        <p14:creationId xmlns:p14="http://schemas.microsoft.com/office/powerpoint/2010/main" val="1112132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txBox="1">
            <a:spLocks noGrp="1" noChangeArrowheads="1"/>
          </p:cNvSpPr>
          <p:nvPr/>
        </p:nvSpPr>
        <p:spPr bwMode="auto">
          <a:xfrm>
            <a:off x="4144963" y="9121775"/>
            <a:ext cx="31702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r"/>
            <a:fld id="{A6F1EADD-4D3C-104C-895E-E2F271CBD9E3}" type="slidenum">
              <a:rPr lang="en-US" sz="1300"/>
              <a:pPr algn="r"/>
              <a:t>9</a:t>
            </a:fld>
            <a:endParaRPr lang="en-US" sz="1300"/>
          </a:p>
        </p:txBody>
      </p:sp>
      <p:sp>
        <p:nvSpPr>
          <p:cNvPr id="37891" name="Rectangle 2"/>
          <p:cNvSpPr>
            <a:spLocks noGrp="1" noRot="1" noChangeAspect="1" noChangeArrowheads="1" noTextEdit="1"/>
          </p:cNvSpPr>
          <p:nvPr>
            <p:ph type="sldImg"/>
          </p:nvPr>
        </p:nvSpPr>
        <p:spPr>
          <a:xfrm>
            <a:off x="457200" y="720725"/>
            <a:ext cx="6400800" cy="3600450"/>
          </a:xfrm>
          <a:solidFill>
            <a:srgbClr val="FFFFFF"/>
          </a:solidFill>
          <a:ln/>
        </p:spPr>
      </p:sp>
      <p:sp>
        <p:nvSpPr>
          <p:cNvPr id="37892"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ea typeface="ヒラギノ角ゴ Pro W3" charset="0"/>
              </a:rPr>
              <a:t>I don</a:t>
            </a:r>
            <a:r>
              <a:rPr lang="ja-JP" altLang="en-US">
                <a:ea typeface="ヒラギノ角ゴ Pro W3" charset="0"/>
              </a:rPr>
              <a:t>’</a:t>
            </a:r>
            <a:r>
              <a:rPr lang="en-US">
                <a:ea typeface="ヒラギノ角ゴ Pro W3" charset="0"/>
              </a:rPr>
              <a:t>t think we need to tell you that the Majority of Americans are not meeting recommendations for fruit and vegetable consumption.  In fact, the CDC says it.   So does the Produce for Better Health Foundation, although this group does report they have seen increases in some demongraphic groups, but in general, consumption of fruits and vegetables is flat and, by some reports, even declining.  And now we have a new recommendation from the USDA that half of what people eat should be fruits and vegetables.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2556511"/>
            <a:ext cx="12435840" cy="1764030"/>
          </a:xfrm>
        </p:spPr>
        <p:txBody>
          <a:bodyPr/>
          <a:lstStyle/>
          <a:p>
            <a:r>
              <a:rPr lang="en-US" smtClean="0"/>
              <a:t>Click to edit Master title style</a:t>
            </a:r>
            <a:endParaRPr lang="en-US"/>
          </a:p>
        </p:txBody>
      </p:sp>
      <p:sp>
        <p:nvSpPr>
          <p:cNvPr id="3" name="Subtitle 2"/>
          <p:cNvSpPr>
            <a:spLocks noGrp="1"/>
          </p:cNvSpPr>
          <p:nvPr>
            <p:ph type="subTitle" idx="1"/>
          </p:nvPr>
        </p:nvSpPr>
        <p:spPr>
          <a:xfrm>
            <a:off x="2194560" y="4663440"/>
            <a:ext cx="10241280" cy="2103120"/>
          </a:xfrm>
        </p:spPr>
        <p:txBody>
          <a:bodyPr/>
          <a:lstStyle>
            <a:lvl1pPr marL="0" indent="0" algn="ctr">
              <a:buNone/>
              <a:defRPr>
                <a:solidFill>
                  <a:schemeClr val="tx1">
                    <a:tint val="75000"/>
                  </a:schemeClr>
                </a:solidFill>
              </a:defRPr>
            </a:lvl1pPr>
            <a:lvl2pPr marL="653110" indent="0" algn="ctr">
              <a:buNone/>
              <a:defRPr>
                <a:solidFill>
                  <a:schemeClr val="tx1">
                    <a:tint val="75000"/>
                  </a:schemeClr>
                </a:solidFill>
              </a:defRPr>
            </a:lvl2pPr>
            <a:lvl3pPr marL="1306220" indent="0" algn="ctr">
              <a:buNone/>
              <a:defRPr>
                <a:solidFill>
                  <a:schemeClr val="tx1">
                    <a:tint val="75000"/>
                  </a:schemeClr>
                </a:solidFill>
              </a:defRPr>
            </a:lvl3pPr>
            <a:lvl4pPr marL="1959331" indent="0" algn="ctr">
              <a:buNone/>
              <a:defRPr>
                <a:solidFill>
                  <a:schemeClr val="tx1">
                    <a:tint val="75000"/>
                  </a:schemeClr>
                </a:solidFill>
              </a:defRPr>
            </a:lvl4pPr>
            <a:lvl5pPr marL="2612441" indent="0" algn="ctr">
              <a:buNone/>
              <a:defRPr>
                <a:solidFill>
                  <a:schemeClr val="tx1">
                    <a:tint val="75000"/>
                  </a:schemeClr>
                </a:solidFill>
              </a:defRPr>
            </a:lvl5pPr>
            <a:lvl6pPr marL="3265551" indent="0" algn="ctr">
              <a:buNone/>
              <a:defRPr>
                <a:solidFill>
                  <a:schemeClr val="tx1">
                    <a:tint val="75000"/>
                  </a:schemeClr>
                </a:solidFill>
              </a:defRPr>
            </a:lvl6pPr>
            <a:lvl7pPr marL="3918661" indent="0" algn="ctr">
              <a:buNone/>
              <a:defRPr>
                <a:solidFill>
                  <a:schemeClr val="tx1">
                    <a:tint val="75000"/>
                  </a:schemeClr>
                </a:solidFill>
              </a:defRPr>
            </a:lvl7pPr>
            <a:lvl8pPr marL="4571771" indent="0" algn="ctr">
              <a:buNone/>
              <a:defRPr>
                <a:solidFill>
                  <a:schemeClr val="tx1">
                    <a:tint val="75000"/>
                  </a:schemeClr>
                </a:solidFill>
              </a:defRPr>
            </a:lvl8pPr>
            <a:lvl9pPr marL="5224882"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F575380-A565-354B-B457-3F4916148905}" type="slidenum">
              <a:rPr lang="en-US" smtClean="0"/>
              <a:pPr>
                <a:defRPr/>
              </a:pPr>
              <a:t>‹#›</a:t>
            </a:fld>
            <a:endParaRPr lang="en-US"/>
          </a:p>
        </p:txBody>
      </p:sp>
    </p:spTree>
    <p:extLst>
      <p:ext uri="{BB962C8B-B14F-4D97-AF65-F5344CB8AC3E}">
        <p14:creationId xmlns:p14="http://schemas.microsoft.com/office/powerpoint/2010/main" val="38241829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6029DB7-4C13-0248-81D0-5CB7F6D08A14}" type="slidenum">
              <a:rPr lang="en-US" smtClean="0"/>
              <a:pPr>
                <a:defRPr/>
              </a:pPr>
              <a:t>‹#›</a:t>
            </a:fld>
            <a:endParaRPr lang="en-US"/>
          </a:p>
        </p:txBody>
      </p:sp>
    </p:spTree>
    <p:extLst>
      <p:ext uri="{BB962C8B-B14F-4D97-AF65-F5344CB8AC3E}">
        <p14:creationId xmlns:p14="http://schemas.microsoft.com/office/powerpoint/2010/main" val="1801813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607040" y="329566"/>
            <a:ext cx="3291840" cy="702183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31520" y="329566"/>
            <a:ext cx="9631680" cy="702183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2D2C3AE-612C-D34F-981D-CEC793EA1C78}" type="slidenum">
              <a:rPr lang="en-US" smtClean="0"/>
              <a:pPr>
                <a:defRPr/>
              </a:pPr>
              <a:t>‹#›</a:t>
            </a:fld>
            <a:endParaRPr lang="en-US"/>
          </a:p>
        </p:txBody>
      </p:sp>
    </p:spTree>
    <p:extLst>
      <p:ext uri="{BB962C8B-B14F-4D97-AF65-F5344CB8AC3E}">
        <p14:creationId xmlns:p14="http://schemas.microsoft.com/office/powerpoint/2010/main" val="11974785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EE0145F-8154-444D-91BF-791C053B1A38}" type="slidenum">
              <a:rPr lang="en-US" smtClean="0"/>
              <a:pPr>
                <a:defRPr/>
              </a:pPr>
              <a:t>‹#›</a:t>
            </a:fld>
            <a:endParaRPr lang="en-US"/>
          </a:p>
        </p:txBody>
      </p:sp>
    </p:spTree>
    <p:extLst>
      <p:ext uri="{BB962C8B-B14F-4D97-AF65-F5344CB8AC3E}">
        <p14:creationId xmlns:p14="http://schemas.microsoft.com/office/powerpoint/2010/main" val="27661641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5701" y="5288281"/>
            <a:ext cx="12435840" cy="1634490"/>
          </a:xfrm>
        </p:spPr>
        <p:txBody>
          <a:bodyPr anchor="t"/>
          <a:lstStyle>
            <a:lvl1pPr algn="l">
              <a:defRPr sz="5700" b="1" cap="all"/>
            </a:lvl1pPr>
          </a:lstStyle>
          <a:p>
            <a:r>
              <a:rPr lang="en-US" smtClean="0"/>
              <a:t>Click to edit Master title style</a:t>
            </a:r>
            <a:endParaRPr lang="en-US"/>
          </a:p>
        </p:txBody>
      </p:sp>
      <p:sp>
        <p:nvSpPr>
          <p:cNvPr id="3" name="Text Placeholder 2"/>
          <p:cNvSpPr>
            <a:spLocks noGrp="1"/>
          </p:cNvSpPr>
          <p:nvPr>
            <p:ph type="body" idx="1"/>
          </p:nvPr>
        </p:nvSpPr>
        <p:spPr>
          <a:xfrm>
            <a:off x="1155701" y="3488056"/>
            <a:ext cx="12435840" cy="1800224"/>
          </a:xfrm>
        </p:spPr>
        <p:txBody>
          <a:bodyPr anchor="b"/>
          <a:lstStyle>
            <a:lvl1pPr marL="0" indent="0">
              <a:buNone/>
              <a:defRPr sz="2900">
                <a:solidFill>
                  <a:schemeClr val="tx1">
                    <a:tint val="75000"/>
                  </a:schemeClr>
                </a:solidFill>
              </a:defRPr>
            </a:lvl1pPr>
            <a:lvl2pPr marL="653110" indent="0">
              <a:buNone/>
              <a:defRPr sz="2600">
                <a:solidFill>
                  <a:schemeClr val="tx1">
                    <a:tint val="75000"/>
                  </a:schemeClr>
                </a:solidFill>
              </a:defRPr>
            </a:lvl2pPr>
            <a:lvl3pPr marL="1306220" indent="0">
              <a:buNone/>
              <a:defRPr sz="2300">
                <a:solidFill>
                  <a:schemeClr val="tx1">
                    <a:tint val="75000"/>
                  </a:schemeClr>
                </a:solidFill>
              </a:defRPr>
            </a:lvl3pPr>
            <a:lvl4pPr marL="1959331" indent="0">
              <a:buNone/>
              <a:defRPr sz="2000">
                <a:solidFill>
                  <a:schemeClr val="tx1">
                    <a:tint val="75000"/>
                  </a:schemeClr>
                </a:solidFill>
              </a:defRPr>
            </a:lvl4pPr>
            <a:lvl5pPr marL="2612441" indent="0">
              <a:buNone/>
              <a:defRPr sz="2000">
                <a:solidFill>
                  <a:schemeClr val="tx1">
                    <a:tint val="75000"/>
                  </a:schemeClr>
                </a:solidFill>
              </a:defRPr>
            </a:lvl5pPr>
            <a:lvl6pPr marL="3265551" indent="0">
              <a:buNone/>
              <a:defRPr sz="2000">
                <a:solidFill>
                  <a:schemeClr val="tx1">
                    <a:tint val="75000"/>
                  </a:schemeClr>
                </a:solidFill>
              </a:defRPr>
            </a:lvl6pPr>
            <a:lvl7pPr marL="3918661" indent="0">
              <a:buNone/>
              <a:defRPr sz="2000">
                <a:solidFill>
                  <a:schemeClr val="tx1">
                    <a:tint val="75000"/>
                  </a:schemeClr>
                </a:solidFill>
              </a:defRPr>
            </a:lvl7pPr>
            <a:lvl8pPr marL="4571771" indent="0">
              <a:buNone/>
              <a:defRPr sz="2000">
                <a:solidFill>
                  <a:schemeClr val="tx1">
                    <a:tint val="75000"/>
                  </a:schemeClr>
                </a:solidFill>
              </a:defRPr>
            </a:lvl8pPr>
            <a:lvl9pPr marL="5224882" indent="0">
              <a:buNone/>
              <a:defRPr sz="20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76E71EF-A04D-0348-B60E-BE2002DC64CA}" type="slidenum">
              <a:rPr lang="en-US" smtClean="0"/>
              <a:pPr>
                <a:defRPr/>
              </a:pPr>
              <a:t>‹#›</a:t>
            </a:fld>
            <a:endParaRPr lang="en-US"/>
          </a:p>
        </p:txBody>
      </p:sp>
    </p:spTree>
    <p:extLst>
      <p:ext uri="{BB962C8B-B14F-4D97-AF65-F5344CB8AC3E}">
        <p14:creationId xmlns:p14="http://schemas.microsoft.com/office/powerpoint/2010/main" val="13767609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31520" y="1920240"/>
            <a:ext cx="6461760" cy="5431156"/>
          </a:xfrm>
        </p:spPr>
        <p:txBody>
          <a:bodyPr/>
          <a:lstStyle>
            <a:lvl1pPr>
              <a:defRPr sz="4000"/>
            </a:lvl1pPr>
            <a:lvl2pPr>
              <a:defRPr sz="34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437120" y="1920240"/>
            <a:ext cx="6461760" cy="5431156"/>
          </a:xfrm>
        </p:spPr>
        <p:txBody>
          <a:bodyPr/>
          <a:lstStyle>
            <a:lvl1pPr>
              <a:defRPr sz="4000"/>
            </a:lvl1pPr>
            <a:lvl2pPr>
              <a:defRPr sz="34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11A3E551-069B-F74D-BC01-95F80D49781C}" type="slidenum">
              <a:rPr lang="en-US" smtClean="0"/>
              <a:pPr>
                <a:defRPr/>
              </a:pPr>
              <a:t>‹#›</a:t>
            </a:fld>
            <a:endParaRPr lang="en-US"/>
          </a:p>
        </p:txBody>
      </p:sp>
    </p:spTree>
    <p:extLst>
      <p:ext uri="{BB962C8B-B14F-4D97-AF65-F5344CB8AC3E}">
        <p14:creationId xmlns:p14="http://schemas.microsoft.com/office/powerpoint/2010/main" val="10110958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731520" y="1842136"/>
            <a:ext cx="6464301" cy="767714"/>
          </a:xfrm>
        </p:spPr>
        <p:txBody>
          <a:bodyPr anchor="b"/>
          <a:lstStyle>
            <a:lvl1pPr marL="0" indent="0">
              <a:buNone/>
              <a:defRPr sz="3400" b="1"/>
            </a:lvl1pPr>
            <a:lvl2pPr marL="653110" indent="0">
              <a:buNone/>
              <a:defRPr sz="2900" b="1"/>
            </a:lvl2pPr>
            <a:lvl3pPr marL="1306220" indent="0">
              <a:buNone/>
              <a:defRPr sz="2600" b="1"/>
            </a:lvl3pPr>
            <a:lvl4pPr marL="1959331" indent="0">
              <a:buNone/>
              <a:defRPr sz="2300" b="1"/>
            </a:lvl4pPr>
            <a:lvl5pPr marL="2612441" indent="0">
              <a:buNone/>
              <a:defRPr sz="2300" b="1"/>
            </a:lvl5pPr>
            <a:lvl6pPr marL="3265551" indent="0">
              <a:buNone/>
              <a:defRPr sz="2300" b="1"/>
            </a:lvl6pPr>
            <a:lvl7pPr marL="3918661" indent="0">
              <a:buNone/>
              <a:defRPr sz="2300" b="1"/>
            </a:lvl7pPr>
            <a:lvl8pPr marL="4571771" indent="0">
              <a:buNone/>
              <a:defRPr sz="2300" b="1"/>
            </a:lvl8pPr>
            <a:lvl9pPr marL="5224882" indent="0">
              <a:buNone/>
              <a:defRPr sz="2300" b="1"/>
            </a:lvl9pPr>
          </a:lstStyle>
          <a:p>
            <a:pPr lvl="0"/>
            <a:r>
              <a:rPr lang="en-US" smtClean="0"/>
              <a:t>Click to edit Master text styles</a:t>
            </a:r>
          </a:p>
        </p:txBody>
      </p:sp>
      <p:sp>
        <p:nvSpPr>
          <p:cNvPr id="4" name="Content Placeholder 3"/>
          <p:cNvSpPr>
            <a:spLocks noGrp="1"/>
          </p:cNvSpPr>
          <p:nvPr>
            <p:ph sz="half" idx="2"/>
          </p:nvPr>
        </p:nvSpPr>
        <p:spPr>
          <a:xfrm>
            <a:off x="731520" y="2609850"/>
            <a:ext cx="6464301" cy="4741546"/>
          </a:xfrm>
        </p:spPr>
        <p:txBody>
          <a:bodyPr/>
          <a:lstStyle>
            <a:lvl1pPr>
              <a:defRPr sz="34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7432041" y="1842136"/>
            <a:ext cx="6466840" cy="767714"/>
          </a:xfrm>
        </p:spPr>
        <p:txBody>
          <a:bodyPr anchor="b"/>
          <a:lstStyle>
            <a:lvl1pPr marL="0" indent="0">
              <a:buNone/>
              <a:defRPr sz="3400" b="1"/>
            </a:lvl1pPr>
            <a:lvl2pPr marL="653110" indent="0">
              <a:buNone/>
              <a:defRPr sz="2900" b="1"/>
            </a:lvl2pPr>
            <a:lvl3pPr marL="1306220" indent="0">
              <a:buNone/>
              <a:defRPr sz="2600" b="1"/>
            </a:lvl3pPr>
            <a:lvl4pPr marL="1959331" indent="0">
              <a:buNone/>
              <a:defRPr sz="2300" b="1"/>
            </a:lvl4pPr>
            <a:lvl5pPr marL="2612441" indent="0">
              <a:buNone/>
              <a:defRPr sz="2300" b="1"/>
            </a:lvl5pPr>
            <a:lvl6pPr marL="3265551" indent="0">
              <a:buNone/>
              <a:defRPr sz="2300" b="1"/>
            </a:lvl6pPr>
            <a:lvl7pPr marL="3918661" indent="0">
              <a:buNone/>
              <a:defRPr sz="2300" b="1"/>
            </a:lvl7pPr>
            <a:lvl8pPr marL="4571771" indent="0">
              <a:buNone/>
              <a:defRPr sz="2300" b="1"/>
            </a:lvl8pPr>
            <a:lvl9pPr marL="5224882" indent="0">
              <a:buNone/>
              <a:defRPr sz="2300" b="1"/>
            </a:lvl9pPr>
          </a:lstStyle>
          <a:p>
            <a:pPr lvl="0"/>
            <a:r>
              <a:rPr lang="en-US" smtClean="0"/>
              <a:t>Click to edit Master text styles</a:t>
            </a:r>
          </a:p>
        </p:txBody>
      </p:sp>
      <p:sp>
        <p:nvSpPr>
          <p:cNvPr id="6" name="Content Placeholder 5"/>
          <p:cNvSpPr>
            <a:spLocks noGrp="1"/>
          </p:cNvSpPr>
          <p:nvPr>
            <p:ph sz="quarter" idx="4"/>
          </p:nvPr>
        </p:nvSpPr>
        <p:spPr>
          <a:xfrm>
            <a:off x="7432041" y="2609850"/>
            <a:ext cx="6466840" cy="4741546"/>
          </a:xfrm>
        </p:spPr>
        <p:txBody>
          <a:bodyPr/>
          <a:lstStyle>
            <a:lvl1pPr>
              <a:defRPr sz="34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52DBD7B3-98BB-6348-AD42-F47B6C106E40}" type="slidenum">
              <a:rPr lang="en-US" smtClean="0"/>
              <a:pPr>
                <a:defRPr/>
              </a:pPr>
              <a:t>‹#›</a:t>
            </a:fld>
            <a:endParaRPr lang="en-US"/>
          </a:p>
        </p:txBody>
      </p:sp>
    </p:spTree>
    <p:extLst>
      <p:ext uri="{BB962C8B-B14F-4D97-AF65-F5344CB8AC3E}">
        <p14:creationId xmlns:p14="http://schemas.microsoft.com/office/powerpoint/2010/main" val="12332693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38D2CBB0-5471-6246-ABD6-B3C6660014D9}" type="slidenum">
              <a:rPr lang="en-US" smtClean="0"/>
              <a:pPr>
                <a:defRPr/>
              </a:pPr>
              <a:t>‹#›</a:t>
            </a:fld>
            <a:endParaRPr lang="en-US"/>
          </a:p>
        </p:txBody>
      </p:sp>
    </p:spTree>
    <p:extLst>
      <p:ext uri="{BB962C8B-B14F-4D97-AF65-F5344CB8AC3E}">
        <p14:creationId xmlns:p14="http://schemas.microsoft.com/office/powerpoint/2010/main" val="13582032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79FC405D-A9C5-C649-8C54-D329E7737841}" type="slidenum">
              <a:rPr lang="en-US" smtClean="0"/>
              <a:pPr>
                <a:defRPr/>
              </a:pPr>
              <a:t>‹#›</a:t>
            </a:fld>
            <a:endParaRPr lang="en-US"/>
          </a:p>
        </p:txBody>
      </p:sp>
    </p:spTree>
    <p:extLst>
      <p:ext uri="{BB962C8B-B14F-4D97-AF65-F5344CB8AC3E}">
        <p14:creationId xmlns:p14="http://schemas.microsoft.com/office/powerpoint/2010/main" val="12081269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1521" y="327660"/>
            <a:ext cx="4813301" cy="1394460"/>
          </a:xfrm>
        </p:spPr>
        <p:txBody>
          <a:bodyPr anchor="b"/>
          <a:lstStyle>
            <a:lvl1pPr algn="l">
              <a:defRPr sz="2900" b="1"/>
            </a:lvl1pPr>
          </a:lstStyle>
          <a:p>
            <a:r>
              <a:rPr lang="en-US" smtClean="0"/>
              <a:t>Click to edit Master title style</a:t>
            </a:r>
            <a:endParaRPr lang="en-US"/>
          </a:p>
        </p:txBody>
      </p:sp>
      <p:sp>
        <p:nvSpPr>
          <p:cNvPr id="3" name="Content Placeholder 2"/>
          <p:cNvSpPr>
            <a:spLocks noGrp="1"/>
          </p:cNvSpPr>
          <p:nvPr>
            <p:ph idx="1"/>
          </p:nvPr>
        </p:nvSpPr>
        <p:spPr>
          <a:xfrm>
            <a:off x="5720080" y="327660"/>
            <a:ext cx="8178800" cy="7023736"/>
          </a:xfrm>
        </p:spPr>
        <p:txBody>
          <a:bodyPr/>
          <a:lstStyle>
            <a:lvl1pPr>
              <a:defRPr sz="4600"/>
            </a:lvl1pPr>
            <a:lvl2pPr>
              <a:defRPr sz="4000"/>
            </a:lvl2pPr>
            <a:lvl3pPr>
              <a:defRPr sz="3400"/>
            </a:lvl3pPr>
            <a:lvl4pPr>
              <a:defRPr sz="2900"/>
            </a:lvl4pPr>
            <a:lvl5pPr>
              <a:defRPr sz="2900"/>
            </a:lvl5pPr>
            <a:lvl6pPr>
              <a:defRPr sz="2900"/>
            </a:lvl6pPr>
            <a:lvl7pPr>
              <a:defRPr sz="2900"/>
            </a:lvl7pPr>
            <a:lvl8pPr>
              <a:defRPr sz="2900"/>
            </a:lvl8pPr>
            <a:lvl9pPr>
              <a:defRPr sz="2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31521" y="1722120"/>
            <a:ext cx="4813301" cy="5629276"/>
          </a:xfrm>
        </p:spPr>
        <p:txBody>
          <a:bodyPr/>
          <a:lstStyle>
            <a:lvl1pPr marL="0" indent="0">
              <a:buNone/>
              <a:defRPr sz="2000"/>
            </a:lvl1pPr>
            <a:lvl2pPr marL="653110" indent="0">
              <a:buNone/>
              <a:defRPr sz="1700"/>
            </a:lvl2pPr>
            <a:lvl3pPr marL="1306220" indent="0">
              <a:buNone/>
              <a:defRPr sz="1400"/>
            </a:lvl3pPr>
            <a:lvl4pPr marL="1959331" indent="0">
              <a:buNone/>
              <a:defRPr sz="1300"/>
            </a:lvl4pPr>
            <a:lvl5pPr marL="2612441" indent="0">
              <a:buNone/>
              <a:defRPr sz="1300"/>
            </a:lvl5pPr>
            <a:lvl6pPr marL="3265551" indent="0">
              <a:buNone/>
              <a:defRPr sz="1300"/>
            </a:lvl6pPr>
            <a:lvl7pPr marL="3918661" indent="0">
              <a:buNone/>
              <a:defRPr sz="1300"/>
            </a:lvl7pPr>
            <a:lvl8pPr marL="4571771" indent="0">
              <a:buNone/>
              <a:defRPr sz="1300"/>
            </a:lvl8pPr>
            <a:lvl9pPr marL="5224882"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6C8E2294-FF8C-C446-A10A-47980EFE8BB8}" type="slidenum">
              <a:rPr lang="en-US" smtClean="0"/>
              <a:pPr>
                <a:defRPr/>
              </a:pPr>
              <a:t>‹#›</a:t>
            </a:fld>
            <a:endParaRPr lang="en-US"/>
          </a:p>
        </p:txBody>
      </p:sp>
    </p:spTree>
    <p:extLst>
      <p:ext uri="{BB962C8B-B14F-4D97-AF65-F5344CB8AC3E}">
        <p14:creationId xmlns:p14="http://schemas.microsoft.com/office/powerpoint/2010/main" val="23953594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67661" y="5760720"/>
            <a:ext cx="8778240" cy="680086"/>
          </a:xfrm>
        </p:spPr>
        <p:txBody>
          <a:bodyPr anchor="b"/>
          <a:lstStyle>
            <a:lvl1pPr algn="l">
              <a:defRPr sz="2900" b="1"/>
            </a:lvl1pPr>
          </a:lstStyle>
          <a:p>
            <a:r>
              <a:rPr lang="en-US" smtClean="0"/>
              <a:t>Click to edit Master title style</a:t>
            </a:r>
            <a:endParaRPr lang="en-US"/>
          </a:p>
        </p:txBody>
      </p:sp>
      <p:sp>
        <p:nvSpPr>
          <p:cNvPr id="3" name="Picture Placeholder 2"/>
          <p:cNvSpPr>
            <a:spLocks noGrp="1"/>
          </p:cNvSpPr>
          <p:nvPr>
            <p:ph type="pic" idx="1"/>
          </p:nvPr>
        </p:nvSpPr>
        <p:spPr>
          <a:xfrm>
            <a:off x="2867661" y="735330"/>
            <a:ext cx="8778240" cy="4937760"/>
          </a:xfrm>
        </p:spPr>
        <p:txBody>
          <a:bodyPr/>
          <a:lstStyle>
            <a:lvl1pPr marL="0" indent="0">
              <a:buNone/>
              <a:defRPr sz="4600"/>
            </a:lvl1pPr>
            <a:lvl2pPr marL="653110" indent="0">
              <a:buNone/>
              <a:defRPr sz="4000"/>
            </a:lvl2pPr>
            <a:lvl3pPr marL="1306220" indent="0">
              <a:buNone/>
              <a:defRPr sz="3400"/>
            </a:lvl3pPr>
            <a:lvl4pPr marL="1959331" indent="0">
              <a:buNone/>
              <a:defRPr sz="2900"/>
            </a:lvl4pPr>
            <a:lvl5pPr marL="2612441" indent="0">
              <a:buNone/>
              <a:defRPr sz="2900"/>
            </a:lvl5pPr>
            <a:lvl6pPr marL="3265551" indent="0">
              <a:buNone/>
              <a:defRPr sz="2900"/>
            </a:lvl6pPr>
            <a:lvl7pPr marL="3918661" indent="0">
              <a:buNone/>
              <a:defRPr sz="2900"/>
            </a:lvl7pPr>
            <a:lvl8pPr marL="4571771" indent="0">
              <a:buNone/>
              <a:defRPr sz="2900"/>
            </a:lvl8pPr>
            <a:lvl9pPr marL="5224882" indent="0">
              <a:buNone/>
              <a:defRPr sz="2900"/>
            </a:lvl9pPr>
          </a:lstStyle>
          <a:p>
            <a:endParaRPr lang="en-US"/>
          </a:p>
        </p:txBody>
      </p:sp>
      <p:sp>
        <p:nvSpPr>
          <p:cNvPr id="4" name="Text Placeholder 3"/>
          <p:cNvSpPr>
            <a:spLocks noGrp="1"/>
          </p:cNvSpPr>
          <p:nvPr>
            <p:ph type="body" sz="half" idx="2"/>
          </p:nvPr>
        </p:nvSpPr>
        <p:spPr>
          <a:xfrm>
            <a:off x="2867661" y="6440806"/>
            <a:ext cx="8778240" cy="965834"/>
          </a:xfrm>
        </p:spPr>
        <p:txBody>
          <a:bodyPr/>
          <a:lstStyle>
            <a:lvl1pPr marL="0" indent="0">
              <a:buNone/>
              <a:defRPr sz="2000"/>
            </a:lvl1pPr>
            <a:lvl2pPr marL="653110" indent="0">
              <a:buNone/>
              <a:defRPr sz="1700"/>
            </a:lvl2pPr>
            <a:lvl3pPr marL="1306220" indent="0">
              <a:buNone/>
              <a:defRPr sz="1400"/>
            </a:lvl3pPr>
            <a:lvl4pPr marL="1959331" indent="0">
              <a:buNone/>
              <a:defRPr sz="1300"/>
            </a:lvl4pPr>
            <a:lvl5pPr marL="2612441" indent="0">
              <a:buNone/>
              <a:defRPr sz="1300"/>
            </a:lvl5pPr>
            <a:lvl6pPr marL="3265551" indent="0">
              <a:buNone/>
              <a:defRPr sz="1300"/>
            </a:lvl6pPr>
            <a:lvl7pPr marL="3918661" indent="0">
              <a:buNone/>
              <a:defRPr sz="1300"/>
            </a:lvl7pPr>
            <a:lvl8pPr marL="4571771" indent="0">
              <a:buNone/>
              <a:defRPr sz="1300"/>
            </a:lvl8pPr>
            <a:lvl9pPr marL="5224882"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4598DE24-F79A-CE4C-ABB3-7213B79910C9}" type="slidenum">
              <a:rPr lang="en-US" smtClean="0"/>
              <a:pPr>
                <a:defRPr/>
              </a:pPr>
              <a:t>‹#›</a:t>
            </a:fld>
            <a:endParaRPr lang="en-US"/>
          </a:p>
        </p:txBody>
      </p:sp>
    </p:spTree>
    <p:extLst>
      <p:ext uri="{BB962C8B-B14F-4D97-AF65-F5344CB8AC3E}">
        <p14:creationId xmlns:p14="http://schemas.microsoft.com/office/powerpoint/2010/main" val="12325131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1520" y="329566"/>
            <a:ext cx="13167360" cy="1371600"/>
          </a:xfrm>
          <a:prstGeom prst="rect">
            <a:avLst/>
          </a:prstGeom>
        </p:spPr>
        <p:txBody>
          <a:bodyPr vert="horz" lIns="130622" tIns="65311" rIns="130622" bIns="6531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731520" y="1920240"/>
            <a:ext cx="13167360" cy="5431156"/>
          </a:xfrm>
          <a:prstGeom prst="rect">
            <a:avLst/>
          </a:prstGeom>
        </p:spPr>
        <p:txBody>
          <a:bodyPr vert="horz" lIns="130622" tIns="65311" rIns="130622" bIns="6531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731520" y="7627621"/>
            <a:ext cx="3413760" cy="438150"/>
          </a:xfrm>
          <a:prstGeom prst="rect">
            <a:avLst/>
          </a:prstGeom>
        </p:spPr>
        <p:txBody>
          <a:bodyPr vert="horz" lIns="130622" tIns="65311" rIns="130622" bIns="65311" rtlCol="0" anchor="ctr"/>
          <a:lstStyle>
            <a:lvl1pPr algn="l">
              <a:defRPr sz="17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4998720" y="7627621"/>
            <a:ext cx="4632960" cy="438150"/>
          </a:xfrm>
          <a:prstGeom prst="rect">
            <a:avLst/>
          </a:prstGeom>
        </p:spPr>
        <p:txBody>
          <a:bodyPr vert="horz" lIns="130622" tIns="65311" rIns="130622" bIns="65311" rtlCol="0" anchor="ctr"/>
          <a:lstStyle>
            <a:lvl1pPr algn="ctr">
              <a:defRPr sz="17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10485120" y="7627621"/>
            <a:ext cx="3413760" cy="438150"/>
          </a:xfrm>
          <a:prstGeom prst="rect">
            <a:avLst/>
          </a:prstGeom>
        </p:spPr>
        <p:txBody>
          <a:bodyPr vert="horz" lIns="130622" tIns="65311" rIns="130622" bIns="65311" rtlCol="0" anchor="ctr"/>
          <a:lstStyle>
            <a:lvl1pPr algn="r">
              <a:defRPr sz="1700">
                <a:solidFill>
                  <a:schemeClr val="tx1">
                    <a:tint val="75000"/>
                  </a:schemeClr>
                </a:solidFill>
              </a:defRPr>
            </a:lvl1pPr>
          </a:lstStyle>
          <a:p>
            <a:pPr>
              <a:defRPr/>
            </a:pPr>
            <a:fld id="{2E9E0947-8DA1-AF45-B26F-3E921B5BBA3C}" type="slidenum">
              <a:rPr lang="en-US" smtClean="0"/>
              <a:pPr>
                <a:defRPr/>
              </a:pPr>
              <a:t>‹#›</a:t>
            </a:fld>
            <a:endParaRPr lang="en-US"/>
          </a:p>
        </p:txBody>
      </p:sp>
    </p:spTree>
    <p:extLst>
      <p:ext uri="{BB962C8B-B14F-4D97-AF65-F5344CB8AC3E}">
        <p14:creationId xmlns:p14="http://schemas.microsoft.com/office/powerpoint/2010/main" val="2254594764"/>
      </p:ext>
    </p:extLst>
  </p:cSld>
  <p:clrMap bg1="lt1" tx1="dk1" bg2="lt2" tx2="dk2" accent1="accent1" accent2="accent2" accent3="accent3" accent4="accent4" accent5="accent5" accent6="accent6" hlink="hlink" folHlink="folHlink"/>
  <p:sldLayoutIdLst>
    <p:sldLayoutId id="2147483887" r:id="rId1"/>
    <p:sldLayoutId id="2147483888" r:id="rId2"/>
    <p:sldLayoutId id="2147483889" r:id="rId3"/>
    <p:sldLayoutId id="2147483890" r:id="rId4"/>
    <p:sldLayoutId id="2147483891" r:id="rId5"/>
    <p:sldLayoutId id="2147483892" r:id="rId6"/>
    <p:sldLayoutId id="2147483893" r:id="rId7"/>
    <p:sldLayoutId id="2147483894" r:id="rId8"/>
    <p:sldLayoutId id="2147483895" r:id="rId9"/>
    <p:sldLayoutId id="2147483896" r:id="rId10"/>
    <p:sldLayoutId id="2147483897" r:id="rId11"/>
  </p:sldLayoutIdLst>
  <p:txStyles>
    <p:titleStyle>
      <a:lvl1pPr algn="ctr" defTabSz="653110" rtl="0" eaLnBrk="1" latinLnBrk="0" hangingPunct="1">
        <a:spcBef>
          <a:spcPct val="0"/>
        </a:spcBef>
        <a:buNone/>
        <a:defRPr sz="6300" kern="1200">
          <a:solidFill>
            <a:schemeClr val="tx1"/>
          </a:solidFill>
          <a:latin typeface="+mj-lt"/>
          <a:ea typeface="+mj-ea"/>
          <a:cs typeface="+mj-cs"/>
        </a:defRPr>
      </a:lvl1pPr>
    </p:titleStyle>
    <p:bodyStyle>
      <a:lvl1pPr marL="489833" indent="-489833" algn="l" defTabSz="653110" rtl="0" eaLnBrk="1" latinLnBrk="0" hangingPunct="1">
        <a:spcBef>
          <a:spcPct val="20000"/>
        </a:spcBef>
        <a:buFont typeface="Arial"/>
        <a:buChar char="•"/>
        <a:defRPr sz="4600" kern="1200">
          <a:solidFill>
            <a:schemeClr val="tx1"/>
          </a:solidFill>
          <a:latin typeface="+mn-lt"/>
          <a:ea typeface="+mn-ea"/>
          <a:cs typeface="+mn-cs"/>
        </a:defRPr>
      </a:lvl1pPr>
      <a:lvl2pPr marL="1061304" indent="-408194" algn="l" defTabSz="653110" rtl="0" eaLnBrk="1" latinLnBrk="0" hangingPunct="1">
        <a:spcBef>
          <a:spcPct val="20000"/>
        </a:spcBef>
        <a:buFont typeface="Arial"/>
        <a:buChar char="–"/>
        <a:defRPr sz="4000" kern="1200">
          <a:solidFill>
            <a:schemeClr val="tx1"/>
          </a:solidFill>
          <a:latin typeface="+mn-lt"/>
          <a:ea typeface="+mn-ea"/>
          <a:cs typeface="+mn-cs"/>
        </a:defRPr>
      </a:lvl2pPr>
      <a:lvl3pPr marL="1632776" indent="-326555" algn="l" defTabSz="653110" rtl="0" eaLnBrk="1" latinLnBrk="0" hangingPunct="1">
        <a:spcBef>
          <a:spcPct val="20000"/>
        </a:spcBef>
        <a:buFont typeface="Arial"/>
        <a:buChar char="•"/>
        <a:defRPr sz="3400" kern="1200">
          <a:solidFill>
            <a:schemeClr val="tx1"/>
          </a:solidFill>
          <a:latin typeface="+mn-lt"/>
          <a:ea typeface="+mn-ea"/>
          <a:cs typeface="+mn-cs"/>
        </a:defRPr>
      </a:lvl3pPr>
      <a:lvl4pPr marL="2285886" indent="-326555" algn="l" defTabSz="653110" rtl="0" eaLnBrk="1" latinLnBrk="0" hangingPunct="1">
        <a:spcBef>
          <a:spcPct val="20000"/>
        </a:spcBef>
        <a:buFont typeface="Arial"/>
        <a:buChar char="–"/>
        <a:defRPr sz="2900" kern="1200">
          <a:solidFill>
            <a:schemeClr val="tx1"/>
          </a:solidFill>
          <a:latin typeface="+mn-lt"/>
          <a:ea typeface="+mn-ea"/>
          <a:cs typeface="+mn-cs"/>
        </a:defRPr>
      </a:lvl4pPr>
      <a:lvl5pPr marL="2938996" indent="-326555" algn="l" defTabSz="653110" rtl="0" eaLnBrk="1" latinLnBrk="0" hangingPunct="1">
        <a:spcBef>
          <a:spcPct val="20000"/>
        </a:spcBef>
        <a:buFont typeface="Arial"/>
        <a:buChar char="»"/>
        <a:defRPr sz="2900" kern="1200">
          <a:solidFill>
            <a:schemeClr val="tx1"/>
          </a:solidFill>
          <a:latin typeface="+mn-lt"/>
          <a:ea typeface="+mn-ea"/>
          <a:cs typeface="+mn-cs"/>
        </a:defRPr>
      </a:lvl5pPr>
      <a:lvl6pPr marL="3592106" indent="-326555" algn="l" defTabSz="653110" rtl="0" eaLnBrk="1" latinLnBrk="0" hangingPunct="1">
        <a:spcBef>
          <a:spcPct val="20000"/>
        </a:spcBef>
        <a:buFont typeface="Arial"/>
        <a:buChar char="•"/>
        <a:defRPr sz="2900" kern="1200">
          <a:solidFill>
            <a:schemeClr val="tx1"/>
          </a:solidFill>
          <a:latin typeface="+mn-lt"/>
          <a:ea typeface="+mn-ea"/>
          <a:cs typeface="+mn-cs"/>
        </a:defRPr>
      </a:lvl6pPr>
      <a:lvl7pPr marL="4245216" indent="-326555" algn="l" defTabSz="653110" rtl="0" eaLnBrk="1" latinLnBrk="0" hangingPunct="1">
        <a:spcBef>
          <a:spcPct val="20000"/>
        </a:spcBef>
        <a:buFont typeface="Arial"/>
        <a:buChar char="•"/>
        <a:defRPr sz="2900" kern="1200">
          <a:solidFill>
            <a:schemeClr val="tx1"/>
          </a:solidFill>
          <a:latin typeface="+mn-lt"/>
          <a:ea typeface="+mn-ea"/>
          <a:cs typeface="+mn-cs"/>
        </a:defRPr>
      </a:lvl7pPr>
      <a:lvl8pPr marL="4898327" indent="-326555" algn="l" defTabSz="653110" rtl="0" eaLnBrk="1" latinLnBrk="0" hangingPunct="1">
        <a:spcBef>
          <a:spcPct val="20000"/>
        </a:spcBef>
        <a:buFont typeface="Arial"/>
        <a:buChar char="•"/>
        <a:defRPr sz="2900" kern="1200">
          <a:solidFill>
            <a:schemeClr val="tx1"/>
          </a:solidFill>
          <a:latin typeface="+mn-lt"/>
          <a:ea typeface="+mn-ea"/>
          <a:cs typeface="+mn-cs"/>
        </a:defRPr>
      </a:lvl8pPr>
      <a:lvl9pPr marL="5551437" indent="-326555" algn="l" defTabSz="653110" rtl="0" eaLnBrk="1" latinLnBrk="0" hangingPunct="1">
        <a:spcBef>
          <a:spcPct val="20000"/>
        </a:spcBef>
        <a:buFont typeface="Arial"/>
        <a:buChar char="•"/>
        <a:defRPr sz="2900" kern="1200">
          <a:solidFill>
            <a:schemeClr val="tx1"/>
          </a:solidFill>
          <a:latin typeface="+mn-lt"/>
          <a:ea typeface="+mn-ea"/>
          <a:cs typeface="+mn-cs"/>
        </a:defRPr>
      </a:lvl9pPr>
    </p:bodyStyle>
    <p:otherStyle>
      <a:defPPr>
        <a:defRPr lang="en-US"/>
      </a:defPPr>
      <a:lvl1pPr marL="0" algn="l" defTabSz="653110" rtl="0" eaLnBrk="1" latinLnBrk="0" hangingPunct="1">
        <a:defRPr sz="2600" kern="1200">
          <a:solidFill>
            <a:schemeClr val="tx1"/>
          </a:solidFill>
          <a:latin typeface="+mn-lt"/>
          <a:ea typeface="+mn-ea"/>
          <a:cs typeface="+mn-cs"/>
        </a:defRPr>
      </a:lvl1pPr>
      <a:lvl2pPr marL="653110" algn="l" defTabSz="653110" rtl="0" eaLnBrk="1" latinLnBrk="0" hangingPunct="1">
        <a:defRPr sz="2600" kern="1200">
          <a:solidFill>
            <a:schemeClr val="tx1"/>
          </a:solidFill>
          <a:latin typeface="+mn-lt"/>
          <a:ea typeface="+mn-ea"/>
          <a:cs typeface="+mn-cs"/>
        </a:defRPr>
      </a:lvl2pPr>
      <a:lvl3pPr marL="1306220" algn="l" defTabSz="653110" rtl="0" eaLnBrk="1" latinLnBrk="0" hangingPunct="1">
        <a:defRPr sz="2600" kern="1200">
          <a:solidFill>
            <a:schemeClr val="tx1"/>
          </a:solidFill>
          <a:latin typeface="+mn-lt"/>
          <a:ea typeface="+mn-ea"/>
          <a:cs typeface="+mn-cs"/>
        </a:defRPr>
      </a:lvl3pPr>
      <a:lvl4pPr marL="1959331" algn="l" defTabSz="653110" rtl="0" eaLnBrk="1" latinLnBrk="0" hangingPunct="1">
        <a:defRPr sz="2600" kern="1200">
          <a:solidFill>
            <a:schemeClr val="tx1"/>
          </a:solidFill>
          <a:latin typeface="+mn-lt"/>
          <a:ea typeface="+mn-ea"/>
          <a:cs typeface="+mn-cs"/>
        </a:defRPr>
      </a:lvl4pPr>
      <a:lvl5pPr marL="2612441" algn="l" defTabSz="653110" rtl="0" eaLnBrk="1" latinLnBrk="0" hangingPunct="1">
        <a:defRPr sz="2600" kern="1200">
          <a:solidFill>
            <a:schemeClr val="tx1"/>
          </a:solidFill>
          <a:latin typeface="+mn-lt"/>
          <a:ea typeface="+mn-ea"/>
          <a:cs typeface="+mn-cs"/>
        </a:defRPr>
      </a:lvl5pPr>
      <a:lvl6pPr marL="3265551" algn="l" defTabSz="653110" rtl="0" eaLnBrk="1" latinLnBrk="0" hangingPunct="1">
        <a:defRPr sz="2600" kern="1200">
          <a:solidFill>
            <a:schemeClr val="tx1"/>
          </a:solidFill>
          <a:latin typeface="+mn-lt"/>
          <a:ea typeface="+mn-ea"/>
          <a:cs typeface="+mn-cs"/>
        </a:defRPr>
      </a:lvl6pPr>
      <a:lvl7pPr marL="3918661" algn="l" defTabSz="653110" rtl="0" eaLnBrk="1" latinLnBrk="0" hangingPunct="1">
        <a:defRPr sz="2600" kern="1200">
          <a:solidFill>
            <a:schemeClr val="tx1"/>
          </a:solidFill>
          <a:latin typeface="+mn-lt"/>
          <a:ea typeface="+mn-ea"/>
          <a:cs typeface="+mn-cs"/>
        </a:defRPr>
      </a:lvl7pPr>
      <a:lvl8pPr marL="4571771" algn="l" defTabSz="653110" rtl="0" eaLnBrk="1" latinLnBrk="0" hangingPunct="1">
        <a:defRPr sz="2600" kern="1200">
          <a:solidFill>
            <a:schemeClr val="tx1"/>
          </a:solidFill>
          <a:latin typeface="+mn-lt"/>
          <a:ea typeface="+mn-ea"/>
          <a:cs typeface="+mn-cs"/>
        </a:defRPr>
      </a:lvl8pPr>
      <a:lvl9pPr marL="5224882" algn="l" defTabSz="653110" rtl="0" eaLnBrk="1" latinLnBrk="0" hangingPunct="1">
        <a:defRPr sz="2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hyperlink" Target="http://www.safefruitsandveggies.com/"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hyperlink" Target="http://www.facebook.com/safefruitsandveggies" TargetMode="External"/><Relationship Id="rId2" Type="http://schemas.openxmlformats.org/officeDocument/2006/relationships/hyperlink" Target="http://www.safefruitsandveggies.com/"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hyperlink" Target="http://fnic.nal.usda.gov"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www.eatright.org/"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hyperlink" Target="http://www.cdc.gov/" TargetMode="External"/><Relationship Id="rId5" Type="http://schemas.openxmlformats.org/officeDocument/2006/relationships/hyperlink" Target="http://www.fda.gov/" TargetMode="External"/><Relationship Id="rId4" Type="http://schemas.openxmlformats.org/officeDocument/2006/relationships/hyperlink" Target="http://www.nih.gov/" TargetMode="External"/></Relationships>
</file>

<file path=ppt/slides/_rels/slide49.xml.rels><?xml version="1.0" encoding="UTF-8" standalone="yes"?>
<Relationships xmlns="http://schemas.openxmlformats.org/package/2006/relationships"><Relationship Id="rId3" Type="http://schemas.openxmlformats.org/officeDocument/2006/relationships/hyperlink" Target="http://www.acsh.org/"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hyperlink" Target="http://www.ncahf.org/" TargetMode="External"/><Relationship Id="rId4" Type="http://schemas.openxmlformats.org/officeDocument/2006/relationships/hyperlink" Target="http://www.quackwatch.org/"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nutrition.ucdavis.edu" TargetMode="External"/><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hyperlink" Target="http://chnr.ucdavis.edu"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Arial"/>
                <a:cs typeface="Arial"/>
              </a:rPr>
              <a:t>Fact and Fiction in Nutrition and Agriculture</a:t>
            </a:r>
            <a:endParaRPr lang="en-US" dirty="0">
              <a:latin typeface="Arial"/>
              <a:cs typeface="Arial"/>
            </a:endParaRPr>
          </a:p>
        </p:txBody>
      </p:sp>
      <p:sp>
        <p:nvSpPr>
          <p:cNvPr id="3" name="TextBox 2"/>
          <p:cNvSpPr txBox="1"/>
          <p:nvPr/>
        </p:nvSpPr>
        <p:spPr>
          <a:xfrm>
            <a:off x="1584960" y="2103120"/>
            <a:ext cx="10972800" cy="5025545"/>
          </a:xfrm>
          <a:prstGeom prst="rect">
            <a:avLst/>
          </a:prstGeom>
          <a:noFill/>
        </p:spPr>
        <p:txBody>
          <a:bodyPr wrap="square" lIns="130622" tIns="65311" rIns="130622" bIns="65311" rtlCol="0">
            <a:spAutoFit/>
          </a:bodyPr>
          <a:lstStyle/>
          <a:p>
            <a:pPr algn="ctr"/>
            <a:r>
              <a:rPr lang="en-US" sz="4600" dirty="0"/>
              <a:t>Outline</a:t>
            </a:r>
          </a:p>
          <a:p>
            <a:pPr algn="ctr"/>
            <a:endParaRPr lang="en-US" sz="4000" dirty="0"/>
          </a:p>
          <a:p>
            <a:pPr marL="653110" indent="-653110">
              <a:buFont typeface="Arial"/>
              <a:buChar char="•"/>
            </a:pPr>
            <a:r>
              <a:rPr lang="en-US" sz="4000" dirty="0"/>
              <a:t>The science of nutrition</a:t>
            </a:r>
          </a:p>
          <a:p>
            <a:pPr marL="653110" indent="-653110">
              <a:buFont typeface="Arial"/>
              <a:buChar char="•"/>
            </a:pPr>
            <a:r>
              <a:rPr lang="en-US" sz="4000" dirty="0"/>
              <a:t>Organic and conventional produce*</a:t>
            </a:r>
          </a:p>
          <a:p>
            <a:pPr marL="653110" indent="-653110">
              <a:buFont typeface="Arial"/>
              <a:buChar char="•"/>
            </a:pPr>
            <a:r>
              <a:rPr lang="en-US" sz="4000" dirty="0"/>
              <a:t>High fructose </a:t>
            </a:r>
            <a:r>
              <a:rPr lang="en-US" sz="4000" dirty="0"/>
              <a:t>c</a:t>
            </a:r>
            <a:r>
              <a:rPr lang="en-US" sz="4000" dirty="0"/>
              <a:t>orn syrup</a:t>
            </a:r>
          </a:p>
          <a:p>
            <a:pPr marL="653110" indent="-653110">
              <a:buFont typeface="Arial"/>
              <a:buChar char="•"/>
            </a:pPr>
            <a:r>
              <a:rPr lang="en-US" sz="4000" dirty="0"/>
              <a:t>Gluten</a:t>
            </a:r>
          </a:p>
          <a:p>
            <a:endParaRPr lang="en-US" dirty="0"/>
          </a:p>
          <a:p>
            <a:r>
              <a:rPr lang="en-US" dirty="0" smtClean="0"/>
              <a:t>*modified from SNE presentation, 2012</a:t>
            </a:r>
          </a:p>
          <a:p>
            <a:r>
              <a:rPr lang="en-US" dirty="0" smtClean="0"/>
              <a:t>Carl L. Keen and Marilyn Dolan</a:t>
            </a:r>
          </a:p>
          <a:p>
            <a:endParaRPr lang="en-US" dirty="0"/>
          </a:p>
        </p:txBody>
      </p:sp>
      <p:sp>
        <p:nvSpPr>
          <p:cNvPr id="4" name="TextBox 3"/>
          <p:cNvSpPr txBox="1"/>
          <p:nvPr/>
        </p:nvSpPr>
        <p:spPr>
          <a:xfrm>
            <a:off x="365760" y="7040881"/>
            <a:ext cx="13411200" cy="1239893"/>
          </a:xfrm>
          <a:prstGeom prst="rect">
            <a:avLst/>
          </a:prstGeom>
          <a:noFill/>
        </p:spPr>
        <p:txBody>
          <a:bodyPr wrap="square" lIns="130622" tIns="65311" rIns="130622" bIns="65311" rtlCol="0">
            <a:spAutoFit/>
          </a:bodyPr>
          <a:lstStyle/>
          <a:p>
            <a:r>
              <a:rPr lang="en-US" dirty="0" smtClean="0"/>
              <a:t>Sheri Zidenberg-Cherr, PhD</a:t>
            </a:r>
          </a:p>
          <a:p>
            <a:r>
              <a:rPr lang="en-US" dirty="0" smtClean="0"/>
              <a:t>KHS 199 CSUF</a:t>
            </a:r>
          </a:p>
          <a:p>
            <a:r>
              <a:rPr lang="en-US" dirty="0" smtClean="0"/>
              <a:t>Sept 2012</a:t>
            </a:r>
          </a:p>
          <a:p>
            <a:endParaRPr lang="en-US" dirty="0"/>
          </a:p>
        </p:txBody>
      </p:sp>
    </p:spTree>
    <p:extLst>
      <p:ext uri="{BB962C8B-B14F-4D97-AF65-F5344CB8AC3E}">
        <p14:creationId xmlns:p14="http://schemas.microsoft.com/office/powerpoint/2010/main" val="23196717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idx="4294967295"/>
          </p:nvPr>
        </p:nvSpPr>
        <p:spPr>
          <a:xfrm>
            <a:off x="533400" y="435293"/>
            <a:ext cx="11536680" cy="1645920"/>
          </a:xfrm>
        </p:spPr>
        <p:txBody>
          <a:bodyPr anchor="b">
            <a:normAutofit fontScale="90000"/>
          </a:bodyPr>
          <a:lstStyle/>
          <a:p>
            <a:pPr eaLnBrk="1" hangingPunct="1"/>
            <a:r>
              <a:rPr lang="en-US" sz="4000" dirty="0">
                <a:latin typeface="Georgia" charset="0"/>
                <a:ea typeface="ヒラギノ角ゴ Pro W3" charset="0"/>
              </a:rPr>
              <a:t>Fewer than 20 percent  of </a:t>
            </a:r>
            <a:r>
              <a:rPr lang="en-US" sz="4000" dirty="0">
                <a:latin typeface="Georgia" charset="0"/>
                <a:ea typeface="ヒラギノ角ゴ Pro W3" charset="0"/>
              </a:rPr>
              <a:t>Americans are </a:t>
            </a:r>
            <a:r>
              <a:rPr lang="en-US" sz="4000" dirty="0">
                <a:latin typeface="Georgia" charset="0"/>
                <a:ea typeface="ヒラギノ角ゴ Pro W3" charset="0"/>
              </a:rPr>
              <a:t>meeting USDA recommendations!</a:t>
            </a:r>
            <a:br>
              <a:rPr lang="en-US" sz="4000" dirty="0">
                <a:latin typeface="Georgia" charset="0"/>
                <a:ea typeface="ヒラギノ角ゴ Pro W3" charset="0"/>
              </a:rPr>
            </a:br>
            <a:endParaRPr lang="en-US" sz="4000" dirty="0">
              <a:latin typeface="Georgia" charset="0"/>
              <a:ea typeface="ヒラギノ角ゴ Pro W3" charset="0"/>
            </a:endParaRPr>
          </a:p>
        </p:txBody>
      </p:sp>
      <p:sp>
        <p:nvSpPr>
          <p:cNvPr id="8195" name="Rectangle 3"/>
          <p:cNvSpPr>
            <a:spLocks noGrp="1" noChangeArrowheads="1"/>
          </p:cNvSpPr>
          <p:nvPr>
            <p:ph type="body" idx="4294967295"/>
          </p:nvPr>
        </p:nvSpPr>
        <p:spPr>
          <a:xfrm>
            <a:off x="60960" y="1783080"/>
            <a:ext cx="14142720" cy="5212080"/>
          </a:xfrm>
        </p:spPr>
        <p:txBody>
          <a:bodyPr/>
          <a:lstStyle/>
          <a:p>
            <a:pPr eaLnBrk="1" hangingPunct="1">
              <a:buFontTx/>
              <a:buNone/>
            </a:pPr>
            <a:r>
              <a:rPr lang="en-US" b="1">
                <a:latin typeface="Arial" charset="0"/>
                <a:ea typeface="ヒラギノ角ゴ Pro W3" charset="0"/>
              </a:rPr>
              <a:t> </a:t>
            </a:r>
          </a:p>
          <a:p>
            <a:pPr eaLnBrk="1" hangingPunct="1">
              <a:buFontTx/>
              <a:buNone/>
            </a:pPr>
            <a:r>
              <a:rPr lang="en-US" sz="3400" b="1">
                <a:latin typeface="Arial Black" charset="0"/>
                <a:ea typeface="ヒラギノ角ゴ Pro W3" charset="0"/>
              </a:rPr>
              <a:t>	</a:t>
            </a:r>
            <a:endParaRPr lang="en-US" sz="2000" b="1">
              <a:latin typeface="Arial" charset="0"/>
              <a:ea typeface="ヒラギノ角ゴ Pro W3" charset="0"/>
            </a:endParaRPr>
          </a:p>
        </p:txBody>
      </p:sp>
      <p:pic>
        <p:nvPicPr>
          <p:cNvPr id="81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7582" y="4109086"/>
            <a:ext cx="15240" cy="11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7582" y="4109086"/>
            <a:ext cx="15240" cy="11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10" descr="ABC World News.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307582" y="4109086"/>
            <a:ext cx="15240" cy="11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7582" y="4109086"/>
            <a:ext cx="15240" cy="11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0" name="Picture 1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81400" y="2194560"/>
            <a:ext cx="7802880" cy="4358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8201" name="Picture 2"/>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11704320" y="321946"/>
            <a:ext cx="2745741" cy="1872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7680613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6"/>
          <p:cNvSpPr>
            <a:spLocks noChangeArrowheads="1"/>
          </p:cNvSpPr>
          <p:nvPr/>
        </p:nvSpPr>
        <p:spPr bwMode="auto">
          <a:xfrm>
            <a:off x="0" y="182880"/>
            <a:ext cx="14630400" cy="804672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30622" tIns="65311" rIns="130622" bIns="65311" anchor="ctr"/>
          <a:lstStyle/>
          <a:p>
            <a:endParaRPr lang="en-US"/>
          </a:p>
        </p:txBody>
      </p:sp>
      <p:sp>
        <p:nvSpPr>
          <p:cNvPr id="2051" name="Rectangle 2"/>
          <p:cNvSpPr>
            <a:spLocks noGrp="1" noChangeArrowheads="1"/>
          </p:cNvSpPr>
          <p:nvPr>
            <p:ph type="ctrTitle"/>
          </p:nvPr>
        </p:nvSpPr>
        <p:spPr>
          <a:xfrm>
            <a:off x="1097280" y="5303520"/>
            <a:ext cx="12435840" cy="1371600"/>
          </a:xfrm>
        </p:spPr>
        <p:txBody>
          <a:bodyPr/>
          <a:lstStyle/>
          <a:p>
            <a:pPr algn="ctr" eaLnBrk="1" hangingPunct="1"/>
            <a:endParaRPr lang="en-US" dirty="0">
              <a:latin typeface="Georgia" charset="0"/>
              <a:ea typeface="ヒラギノ角ゴ Pro W3" charset="0"/>
            </a:endParaRPr>
          </a:p>
        </p:txBody>
      </p:sp>
      <p:sp>
        <p:nvSpPr>
          <p:cNvPr id="2052" name="Rectangle 3"/>
          <p:cNvSpPr>
            <a:spLocks noGrp="1" noChangeArrowheads="1"/>
          </p:cNvSpPr>
          <p:nvPr>
            <p:ph type="subTitle" idx="1"/>
          </p:nvPr>
        </p:nvSpPr>
        <p:spPr>
          <a:xfrm>
            <a:off x="121920" y="6934200"/>
            <a:ext cx="14386560" cy="1021080"/>
          </a:xfrm>
        </p:spPr>
        <p:txBody>
          <a:bodyPr>
            <a:normAutofit/>
          </a:bodyPr>
          <a:lstStyle/>
          <a:p>
            <a:pPr eaLnBrk="1" hangingPunct="1"/>
            <a:r>
              <a:rPr lang="en-US" sz="3400" b="1" dirty="0">
                <a:solidFill>
                  <a:srgbClr val="000000"/>
                </a:solidFill>
                <a:latin typeface="Arial" charset="0"/>
                <a:ea typeface="ヒラギノ角ゴ Pro W3" charset="0"/>
              </a:rPr>
              <a:t>Are Consumers Being Scared Away from Healthy Foods</a:t>
            </a:r>
            <a:r>
              <a:rPr lang="en-US" sz="3400" b="1" dirty="0">
                <a:solidFill>
                  <a:srgbClr val="000000"/>
                </a:solidFill>
                <a:latin typeface="Arial" charset="0"/>
                <a:ea typeface="ヒラギノ角ゴ Pro W3" charset="0"/>
              </a:rPr>
              <a:t>?</a:t>
            </a:r>
            <a:endParaRPr lang="en-US" sz="3400" b="1" dirty="0">
              <a:solidFill>
                <a:srgbClr val="000000"/>
              </a:solidFill>
              <a:latin typeface="Arial" charset="0"/>
              <a:ea typeface="ヒラギノ角ゴ Pro W3" charset="0"/>
            </a:endParaRPr>
          </a:p>
        </p:txBody>
      </p:sp>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471242" y="161184"/>
            <a:ext cx="9339757" cy="6696816"/>
          </a:xfrm>
          <a:prstGeom prst="rect">
            <a:avLst/>
          </a:prstGeom>
          <a:ln>
            <a:noFill/>
          </a:ln>
          <a:effectLst>
            <a:softEdge rad="112500"/>
          </a:effectLst>
        </p:spPr>
      </p:pic>
    </p:spTree>
    <p:extLst>
      <p:ext uri="{BB962C8B-B14F-4D97-AF65-F5344CB8AC3E}">
        <p14:creationId xmlns:p14="http://schemas.microsoft.com/office/powerpoint/2010/main" val="1251080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idx="4294967295"/>
          </p:nvPr>
        </p:nvSpPr>
        <p:spPr>
          <a:xfrm>
            <a:off x="243840" y="274320"/>
            <a:ext cx="13776960" cy="1188720"/>
          </a:xfrm>
        </p:spPr>
        <p:txBody>
          <a:bodyPr anchor="b">
            <a:normAutofit/>
          </a:bodyPr>
          <a:lstStyle/>
          <a:p>
            <a:pPr eaLnBrk="1" hangingPunct="1"/>
            <a:r>
              <a:rPr lang="en-US" sz="5400" dirty="0">
                <a:latin typeface="Georgia" charset="0"/>
                <a:ea typeface="ヒラギノ角ゴ Pro W3" charset="0"/>
              </a:rPr>
              <a:t>Consumers Are Concerned About Pesticides!</a:t>
            </a:r>
          </a:p>
        </p:txBody>
      </p:sp>
      <p:sp>
        <p:nvSpPr>
          <p:cNvPr id="6147" name="Rectangle 3"/>
          <p:cNvSpPr>
            <a:spLocks noGrp="1" noChangeArrowheads="1"/>
          </p:cNvSpPr>
          <p:nvPr>
            <p:ph type="body" idx="4294967295"/>
          </p:nvPr>
        </p:nvSpPr>
        <p:spPr>
          <a:xfrm>
            <a:off x="838200" y="1828800"/>
            <a:ext cx="12816840" cy="5486400"/>
          </a:xfrm>
        </p:spPr>
        <p:txBody>
          <a:bodyPr>
            <a:normAutofit fontScale="92500" lnSpcReduction="20000"/>
          </a:bodyPr>
          <a:lstStyle/>
          <a:p>
            <a:pPr eaLnBrk="1" hangingPunct="1">
              <a:buFontTx/>
              <a:buNone/>
            </a:pPr>
            <a:r>
              <a:rPr lang="en-US" dirty="0">
                <a:latin typeface="Arial" charset="0"/>
                <a:ea typeface="ヒラギノ角ゴ Pro W3" charset="0"/>
              </a:rPr>
              <a:t>Consumer Research:	</a:t>
            </a:r>
          </a:p>
          <a:p>
            <a:pPr eaLnBrk="1" hangingPunct="1">
              <a:buFontTx/>
              <a:buNone/>
            </a:pPr>
            <a:endParaRPr lang="en-US" sz="2300" b="1" i="1" dirty="0">
              <a:latin typeface="Arial" charset="0"/>
              <a:ea typeface="ヒラギノ角ゴ Pro W3" charset="0"/>
            </a:endParaRPr>
          </a:p>
          <a:p>
            <a:pPr eaLnBrk="1" hangingPunct="1">
              <a:buFontTx/>
              <a:buNone/>
            </a:pPr>
            <a:r>
              <a:rPr lang="en-US" sz="2300" b="1" i="1" dirty="0">
                <a:latin typeface="Arial" charset="0"/>
                <a:ea typeface="ヒラギノ角ゴ Pro W3" charset="0"/>
              </a:rPr>
              <a:t>H</a:t>
            </a:r>
            <a:r>
              <a:rPr lang="en-US" sz="2300" b="1" i="1" dirty="0">
                <a:latin typeface="Arial" charset="0"/>
                <a:ea typeface="ヒラギノ角ゴ Pro W3" charset="0"/>
                <a:cs typeface="Arial Unicode MS" charset="0"/>
              </a:rPr>
              <a:t>ow concerned are you about pesticide </a:t>
            </a:r>
          </a:p>
          <a:p>
            <a:pPr eaLnBrk="1" hangingPunct="1">
              <a:buFontTx/>
              <a:buNone/>
            </a:pPr>
            <a:r>
              <a:rPr lang="en-US" sz="2300" b="1" i="1" dirty="0">
                <a:latin typeface="Arial" charset="0"/>
                <a:ea typeface="ヒラギノ角ゴ Pro W3" charset="0"/>
                <a:cs typeface="Arial Unicode MS" charset="0"/>
              </a:rPr>
              <a:t>residues on fruits and vegetables</a:t>
            </a:r>
            <a:r>
              <a:rPr lang="en-US" sz="2300" dirty="0">
                <a:latin typeface="Arial" charset="0"/>
                <a:ea typeface="ヒラギノ角ゴ Pro W3" charset="0"/>
              </a:rPr>
              <a:t>?  </a:t>
            </a:r>
          </a:p>
          <a:p>
            <a:pPr eaLnBrk="1" hangingPunct="1">
              <a:buFontTx/>
              <a:buNone/>
            </a:pPr>
            <a:endParaRPr lang="en-US" sz="2300" dirty="0">
              <a:latin typeface="Arial" charset="0"/>
              <a:ea typeface="ヒラギノ角ゴ Pro W3" charset="0"/>
            </a:endParaRPr>
          </a:p>
          <a:p>
            <a:pPr eaLnBrk="1" hangingPunct="1">
              <a:buFontTx/>
              <a:buNone/>
            </a:pPr>
            <a:endParaRPr lang="en-US" sz="2300" dirty="0">
              <a:latin typeface="Arial" charset="0"/>
              <a:ea typeface="ヒラギノ角ゴ Pro W3" charset="0"/>
            </a:endParaRPr>
          </a:p>
          <a:p>
            <a:pPr eaLnBrk="1" hangingPunct="1">
              <a:buFontTx/>
              <a:buNone/>
            </a:pPr>
            <a:endParaRPr lang="en-US" sz="2300" dirty="0">
              <a:latin typeface="Arial" charset="0"/>
              <a:ea typeface="ヒラギノ角ゴ Pro W3" charset="0"/>
            </a:endParaRPr>
          </a:p>
          <a:p>
            <a:pPr eaLnBrk="1" hangingPunct="1">
              <a:buFontTx/>
              <a:buNone/>
            </a:pPr>
            <a:endParaRPr lang="en-US" sz="2300" dirty="0">
              <a:latin typeface="Arial" charset="0"/>
              <a:ea typeface="ヒラギノ角ゴ Pro W3" charset="0"/>
            </a:endParaRPr>
          </a:p>
          <a:p>
            <a:pPr eaLnBrk="1" hangingPunct="1">
              <a:buFontTx/>
              <a:buNone/>
            </a:pPr>
            <a:endParaRPr lang="en-US" sz="2300" dirty="0">
              <a:latin typeface="Arial" charset="0"/>
              <a:ea typeface="ヒラギノ角ゴ Pro W3" charset="0"/>
            </a:endParaRPr>
          </a:p>
          <a:p>
            <a:pPr eaLnBrk="1" hangingPunct="1">
              <a:buFontTx/>
              <a:buNone/>
            </a:pPr>
            <a:r>
              <a:rPr lang="en-US" sz="2300" b="1" i="1" dirty="0">
                <a:latin typeface="Berylium" charset="0"/>
                <a:ea typeface="ヒラギノ角ゴ Pro W3" charset="0"/>
              </a:rPr>
              <a:t>Are there any fruits or vegetables you have </a:t>
            </a:r>
          </a:p>
          <a:p>
            <a:pPr eaLnBrk="1" hangingPunct="1">
              <a:buFontTx/>
              <a:buNone/>
            </a:pPr>
            <a:r>
              <a:rPr lang="en-US" sz="2300" b="1" i="1" dirty="0">
                <a:latin typeface="Berylium" charset="0"/>
                <a:ea typeface="ヒラギノ角ゴ Pro W3" charset="0"/>
              </a:rPr>
              <a:t>stopped or reduced purchasing because of </a:t>
            </a:r>
          </a:p>
          <a:p>
            <a:pPr eaLnBrk="1" hangingPunct="1">
              <a:buFontTx/>
              <a:buNone/>
            </a:pPr>
            <a:r>
              <a:rPr lang="en-US" sz="2300" b="1" i="1" dirty="0">
                <a:latin typeface="Berylium" charset="0"/>
                <a:ea typeface="ヒラギノ角ゴ Pro W3" charset="0"/>
              </a:rPr>
              <a:t>concerns about pesticide residues?</a:t>
            </a:r>
            <a:endParaRPr lang="en-US" sz="2300" dirty="0">
              <a:latin typeface="Arial" charset="0"/>
              <a:ea typeface="ヒラギノ角ゴ Pro W3" charset="0"/>
            </a:endParaRPr>
          </a:p>
          <a:p>
            <a:pPr eaLnBrk="1" hangingPunct="1">
              <a:buFontTx/>
              <a:buNone/>
            </a:pPr>
            <a:r>
              <a:rPr lang="en-US" sz="2300" dirty="0">
                <a:latin typeface="Arial" charset="0"/>
                <a:ea typeface="ヒラギノ角ゴ Pro W3" charset="0"/>
              </a:rPr>
              <a:t>		</a:t>
            </a:r>
            <a:r>
              <a:rPr lang="en-US" dirty="0">
                <a:latin typeface="Arial" charset="0"/>
                <a:ea typeface="ヒラギノ角ゴ Pro W3" charset="0"/>
              </a:rPr>
              <a:t>	</a:t>
            </a:r>
          </a:p>
          <a:p>
            <a:pPr eaLnBrk="1" hangingPunct="1">
              <a:buFontTx/>
              <a:buNone/>
            </a:pPr>
            <a:r>
              <a:rPr lang="en-US" sz="2300" i="1" dirty="0">
                <a:latin typeface="Times New Roman" charset="0"/>
                <a:ea typeface="ヒラギノ角ゴ Pro W3" charset="0"/>
                <a:cs typeface="Times New Roman" charset="0"/>
              </a:rPr>
              <a:t>Reference: Alliance for Food and Farming 2008</a:t>
            </a:r>
          </a:p>
          <a:p>
            <a:pPr eaLnBrk="1" hangingPunct="1">
              <a:buFontTx/>
              <a:buNone/>
            </a:pPr>
            <a:endParaRPr lang="en-US" dirty="0">
              <a:latin typeface="Times New Roman" charset="0"/>
              <a:ea typeface="ヒラギノ角ゴ Pro W3" charset="0"/>
              <a:cs typeface="Times New Roman" charset="0"/>
            </a:endParaRPr>
          </a:p>
          <a:p>
            <a:pPr eaLnBrk="1" hangingPunct="1">
              <a:buFontTx/>
              <a:buNone/>
            </a:pPr>
            <a:endParaRPr lang="en-US" dirty="0">
              <a:latin typeface="Times New Roman" charset="0"/>
              <a:ea typeface="ヒラギノ角ゴ Pro W3" charset="0"/>
              <a:cs typeface="Times New Roman" charset="0"/>
            </a:endParaRPr>
          </a:p>
          <a:p>
            <a:pPr eaLnBrk="1" hangingPunct="1">
              <a:buFontTx/>
              <a:buNone/>
            </a:pPr>
            <a:endParaRPr lang="en-US" dirty="0">
              <a:latin typeface="Times New Roman" charset="0"/>
              <a:ea typeface="ヒラギノ角ゴ Pro W3" charset="0"/>
              <a:cs typeface="Times New Roman" charset="0"/>
            </a:endParaRPr>
          </a:p>
          <a:p>
            <a:pPr eaLnBrk="1" hangingPunct="1">
              <a:buFontTx/>
              <a:buNone/>
            </a:pPr>
            <a:endParaRPr lang="en-US" dirty="0">
              <a:latin typeface="Times New Roman" charset="0"/>
              <a:ea typeface="ヒラギノ角ゴ Pro W3" charset="0"/>
              <a:cs typeface="Times New Roman" charset="0"/>
            </a:endParaRPr>
          </a:p>
        </p:txBody>
      </p:sp>
      <p:graphicFrame>
        <p:nvGraphicFramePr>
          <p:cNvPr id="6" name="Chart 5"/>
          <p:cNvGraphicFramePr>
            <a:graphicFrameLocks noGrp="1"/>
          </p:cNvGraphicFramePr>
          <p:nvPr>
            <p:extLst>
              <p:ext uri="{D42A27DB-BD31-4B8C-83A1-F6EECF244321}">
                <p14:modId xmlns:p14="http://schemas.microsoft.com/office/powerpoint/2010/main" val="431241949"/>
              </p:ext>
            </p:extLst>
          </p:nvPr>
        </p:nvGraphicFramePr>
        <p:xfrm>
          <a:off x="8686800" y="1524000"/>
          <a:ext cx="5242560" cy="329184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p:cNvGraphicFramePr>
            <a:graphicFrameLocks noGrp="1"/>
          </p:cNvGraphicFramePr>
          <p:nvPr>
            <p:extLst>
              <p:ext uri="{D42A27DB-BD31-4B8C-83A1-F6EECF244321}">
                <p14:modId xmlns:p14="http://schemas.microsoft.com/office/powerpoint/2010/main" val="4135740482"/>
              </p:ext>
            </p:extLst>
          </p:nvPr>
        </p:nvGraphicFramePr>
        <p:xfrm>
          <a:off x="8458200" y="4648200"/>
          <a:ext cx="5852160" cy="338328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9920831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title" idx="4294967295"/>
          </p:nvPr>
        </p:nvSpPr>
        <p:spPr>
          <a:xfrm>
            <a:off x="243840" y="274320"/>
            <a:ext cx="13776960" cy="1188720"/>
          </a:xfrm>
        </p:spPr>
        <p:txBody>
          <a:bodyPr anchor="b">
            <a:normAutofit fontScale="90000"/>
          </a:bodyPr>
          <a:lstStyle/>
          <a:p>
            <a:pPr eaLnBrk="1" hangingPunct="1"/>
            <a:r>
              <a:rPr lang="en-US" dirty="0">
                <a:latin typeface="Georgia" charset="0"/>
                <a:ea typeface="ヒラギノ角ゴ Pro W3" charset="0"/>
              </a:rPr>
              <a:t>Other Key Findings</a:t>
            </a:r>
            <a:br>
              <a:rPr lang="en-US" dirty="0">
                <a:latin typeface="Georgia" charset="0"/>
                <a:ea typeface="ヒラギノ角ゴ Pro W3" charset="0"/>
              </a:rPr>
            </a:br>
            <a:r>
              <a:rPr lang="en-US" dirty="0">
                <a:latin typeface="Georgia" charset="0"/>
                <a:ea typeface="ヒラギノ角ゴ Pro W3" charset="0"/>
              </a:rPr>
              <a:t/>
            </a:r>
            <a:br>
              <a:rPr lang="en-US" dirty="0">
                <a:latin typeface="Georgia" charset="0"/>
                <a:ea typeface="ヒラギノ角ゴ Pro W3" charset="0"/>
              </a:rPr>
            </a:br>
            <a:r>
              <a:rPr lang="en-US" dirty="0">
                <a:latin typeface="Georgia" charset="0"/>
                <a:ea typeface="ヒラギノ角ゴ Pro W3" charset="0"/>
              </a:rPr>
              <a:t/>
            </a:r>
            <a:br>
              <a:rPr lang="en-US" dirty="0">
                <a:latin typeface="Georgia" charset="0"/>
                <a:ea typeface="ヒラギノ角ゴ Pro W3" charset="0"/>
              </a:rPr>
            </a:br>
            <a:r>
              <a:rPr lang="en-US" dirty="0">
                <a:latin typeface="Georgia" charset="0"/>
                <a:ea typeface="ヒラギノ角ゴ Pro W3" charset="0"/>
              </a:rPr>
              <a:t/>
            </a:r>
            <a:br>
              <a:rPr lang="en-US" dirty="0">
                <a:latin typeface="Georgia" charset="0"/>
                <a:ea typeface="ヒラギノ角ゴ Pro W3" charset="0"/>
              </a:rPr>
            </a:br>
            <a:r>
              <a:rPr lang="en-US" dirty="0">
                <a:latin typeface="Georgia" charset="0"/>
                <a:ea typeface="ヒラギノ角ゴ Pro W3" charset="0"/>
              </a:rPr>
              <a:t/>
            </a:r>
            <a:br>
              <a:rPr lang="en-US" dirty="0">
                <a:latin typeface="Georgia" charset="0"/>
                <a:ea typeface="ヒラギノ角ゴ Pro W3" charset="0"/>
              </a:rPr>
            </a:br>
            <a:r>
              <a:rPr lang="en-US" dirty="0" smtClean="0">
                <a:latin typeface="Arial"/>
                <a:ea typeface="ヒラギノ角ゴ Pro W3" charset="0"/>
                <a:cs typeface="Arial"/>
              </a:rPr>
              <a:t>Why the Confusion?</a:t>
            </a:r>
            <a:endParaRPr lang="en-US" sz="4000" dirty="0">
              <a:latin typeface="Arial"/>
              <a:ea typeface="ヒラギノ角ゴ Pro W3" charset="0"/>
              <a:cs typeface="Arial"/>
            </a:endParaRPr>
          </a:p>
        </p:txBody>
      </p:sp>
      <p:sp>
        <p:nvSpPr>
          <p:cNvPr id="5123" name="Rectangle 3"/>
          <p:cNvSpPr>
            <a:spLocks noGrp="1" noChangeArrowheads="1"/>
          </p:cNvSpPr>
          <p:nvPr>
            <p:ph type="body" idx="4294967295"/>
          </p:nvPr>
        </p:nvSpPr>
        <p:spPr>
          <a:xfrm>
            <a:off x="243840" y="1828800"/>
            <a:ext cx="13411200" cy="5486400"/>
          </a:xfrm>
        </p:spPr>
        <p:txBody>
          <a:bodyPr>
            <a:normAutofit fontScale="25000" lnSpcReduction="20000"/>
          </a:bodyPr>
          <a:lstStyle/>
          <a:p>
            <a:pPr marL="0" indent="0">
              <a:buNone/>
              <a:defRPr/>
            </a:pPr>
            <a:r>
              <a:rPr lang="en-US" sz="16000" dirty="0">
                <a:latin typeface="Arial"/>
                <a:cs typeface="Arial"/>
                <a:sym typeface="Wingdings 3"/>
              </a:rPr>
              <a:t></a:t>
            </a:r>
            <a:r>
              <a:rPr lang="en-US" sz="16000" dirty="0">
                <a:latin typeface="Arial"/>
                <a:cs typeface="Arial"/>
              </a:rPr>
              <a:t>Everyone agrees that consumers</a:t>
            </a:r>
            <a:r>
              <a:rPr lang="en-US" sz="16000" b="1" dirty="0">
                <a:latin typeface="Arial"/>
                <a:cs typeface="Arial"/>
              </a:rPr>
              <a:t> should be eating more </a:t>
            </a:r>
            <a:r>
              <a:rPr lang="en-US" sz="16000" dirty="0">
                <a:latin typeface="Arial"/>
                <a:cs typeface="Arial"/>
              </a:rPr>
              <a:t>fruits and vegetables.</a:t>
            </a:r>
          </a:p>
          <a:p>
            <a:pPr marL="0" indent="0">
              <a:buNone/>
              <a:defRPr/>
            </a:pPr>
            <a:endParaRPr lang="en-US" sz="16000" dirty="0">
              <a:latin typeface="Arial"/>
              <a:cs typeface="Arial"/>
            </a:endParaRPr>
          </a:p>
          <a:p>
            <a:pPr marL="0" indent="0">
              <a:buNone/>
              <a:defRPr/>
            </a:pPr>
            <a:r>
              <a:rPr lang="en-US" sz="16000" dirty="0">
                <a:latin typeface="Arial"/>
                <a:cs typeface="Arial"/>
                <a:sym typeface="Wingdings 3"/>
              </a:rPr>
              <a:t></a:t>
            </a:r>
            <a:r>
              <a:rPr lang="en-US" sz="16000" dirty="0">
                <a:latin typeface="Arial"/>
                <a:cs typeface="Arial"/>
              </a:rPr>
              <a:t>Consumer research suggest the most credible people to deliver health messages to consumers are physicians, nutritionists and dietitians.</a:t>
            </a:r>
          </a:p>
          <a:p>
            <a:pPr marL="0" indent="0">
              <a:buNone/>
              <a:defRPr/>
            </a:pPr>
            <a:endParaRPr lang="en-US" sz="16000" dirty="0">
              <a:latin typeface="Arial"/>
              <a:cs typeface="Arial"/>
            </a:endParaRPr>
          </a:p>
          <a:p>
            <a:pPr marL="0" indent="0">
              <a:buNone/>
              <a:defRPr/>
            </a:pPr>
            <a:r>
              <a:rPr lang="en-US" sz="16000" b="1" dirty="0">
                <a:latin typeface="Arial"/>
                <a:cs typeface="Arial"/>
              </a:rPr>
              <a:t>However, the popular media is increasingly where many get their nutritional facts</a:t>
            </a:r>
          </a:p>
          <a:p>
            <a:pPr marL="1796053" lvl="2" indent="-653110">
              <a:buFontTx/>
              <a:buAutoNum type="arabicPeriod"/>
              <a:defRPr/>
            </a:pPr>
            <a:endParaRPr lang="en-US" sz="16000" dirty="0">
              <a:solidFill>
                <a:schemeClr val="tx1">
                  <a:lumMod val="50000"/>
                  <a:lumOff val="50000"/>
                </a:schemeClr>
              </a:solidFill>
              <a:latin typeface="Arial"/>
              <a:cs typeface="Arial"/>
            </a:endParaRPr>
          </a:p>
          <a:p>
            <a:pPr marL="653110" indent="-653110">
              <a:buFontTx/>
              <a:buAutoNum type="arabicPeriod"/>
              <a:defRPr/>
            </a:pPr>
            <a:endParaRPr lang="en-US" sz="16000" dirty="0">
              <a:solidFill>
                <a:schemeClr val="tx1">
                  <a:lumMod val="50000"/>
                  <a:lumOff val="50000"/>
                </a:schemeClr>
              </a:solidFill>
              <a:latin typeface="Arial"/>
              <a:cs typeface="Arial"/>
            </a:endParaRPr>
          </a:p>
          <a:p>
            <a:pPr eaLnBrk="1" hangingPunct="1">
              <a:buFontTx/>
              <a:buNone/>
              <a:defRPr/>
            </a:pPr>
            <a:endParaRPr lang="en-US" sz="16000" dirty="0">
              <a:latin typeface="Arial"/>
              <a:cs typeface="Arial"/>
            </a:endParaRPr>
          </a:p>
          <a:p>
            <a:pPr eaLnBrk="1" hangingPunct="1">
              <a:buFontTx/>
              <a:buNone/>
              <a:defRPr/>
            </a:pPr>
            <a:endParaRPr lang="en-US" dirty="0" smtClean="0">
              <a:latin typeface="Times New Roman" pitchFamily="18" charset="0"/>
              <a:cs typeface="Times New Roman" pitchFamily="18" charset="0"/>
            </a:endParaRPr>
          </a:p>
          <a:p>
            <a:pPr eaLnBrk="1" hangingPunct="1">
              <a:buFontTx/>
              <a:buNone/>
              <a:defRPr/>
            </a:pPr>
            <a:endParaRPr lang="en-US" dirty="0" smtClean="0">
              <a:latin typeface="Times New Roman" pitchFamily="18" charset="0"/>
              <a:cs typeface="Times New Roman" pitchFamily="18" charset="0"/>
            </a:endParaRPr>
          </a:p>
          <a:p>
            <a:pPr eaLnBrk="1" hangingPunct="1">
              <a:buFontTx/>
              <a:buNone/>
              <a:defRPr/>
            </a:pPr>
            <a:endParaRPr lang="en-US" dirty="0" smtClean="0">
              <a:latin typeface="Times New Roman" pitchFamily="18" charset="0"/>
              <a:cs typeface="Times New Roman" pitchFamily="18" charset="0"/>
            </a:endParaRPr>
          </a:p>
          <a:p>
            <a:pPr eaLnBrk="1" hangingPunct="1">
              <a:buFontTx/>
              <a:buNone/>
              <a:defRPr/>
            </a:pPr>
            <a:endParaRPr lang="en-US" dirty="0" smtClean="0">
              <a:latin typeface="Times New Roman" pitchFamily="18" charset="0"/>
              <a:cs typeface="Times New Roman" pitchFamily="18" charset="0"/>
            </a:endParaRPr>
          </a:p>
          <a:p>
            <a:pPr eaLnBrk="1" hangingPunct="1">
              <a:buFontTx/>
              <a:buNone/>
              <a:defRPr/>
            </a:pPr>
            <a:r>
              <a:rPr lang="en-US" dirty="0" smtClean="0">
                <a:latin typeface="Times New Roman" pitchFamily="18" charset="0"/>
                <a:cs typeface="Times New Roman" pitchFamily="18" charset="0"/>
              </a:rPr>
              <a:t>.</a:t>
            </a:r>
          </a:p>
          <a:p>
            <a:pPr eaLnBrk="1" hangingPunct="1">
              <a:buFontTx/>
              <a:buNone/>
              <a:defRPr/>
            </a:pPr>
            <a:r>
              <a:rPr lang="en-US" dirty="0" smtClean="0">
                <a:latin typeface="Times New Roman" pitchFamily="18" charset="0"/>
                <a:cs typeface="Times New Roman" pitchFamily="18" charset="0"/>
              </a:rPr>
              <a:t>				</a:t>
            </a:r>
          </a:p>
          <a:p>
            <a:pPr eaLnBrk="1" hangingPunct="1">
              <a:buFontTx/>
              <a:buNone/>
              <a:defRPr/>
            </a:pPr>
            <a:endParaRPr lang="en-US" sz="2900" dirty="0">
              <a:latin typeface="Times New Roman" pitchFamily="18" charset="0"/>
              <a:cs typeface="Times New Roman" pitchFamily="18" charset="0"/>
            </a:endParaRPr>
          </a:p>
          <a:p>
            <a:pPr eaLnBrk="1" hangingPunct="1">
              <a:buFontTx/>
              <a:buNone/>
              <a:defRPr/>
            </a:pPr>
            <a:r>
              <a:rPr lang="en-US" sz="2900" dirty="0">
                <a:cs typeface="Arial" pitchFamily="34" charset="0"/>
              </a:rPr>
              <a:t>	Mark Murai		</a:t>
            </a:r>
            <a:endParaRPr lang="en-US" dirty="0" smtClean="0">
              <a:cs typeface="Arial" pitchFamily="34" charset="0"/>
            </a:endParaRPr>
          </a:p>
          <a:p>
            <a:pPr eaLnBrk="1" hangingPunct="1">
              <a:buFontTx/>
              <a:buNone/>
              <a:defRPr/>
            </a:pPr>
            <a:r>
              <a:rPr lang="en-US" sz="2900" dirty="0">
                <a:cs typeface="Arial" pitchFamily="34" charset="0"/>
              </a:rPr>
              <a:t>  	President</a:t>
            </a:r>
          </a:p>
          <a:p>
            <a:pPr eaLnBrk="1" hangingPunct="1">
              <a:buFontTx/>
              <a:buNone/>
              <a:defRPr/>
            </a:pPr>
            <a:r>
              <a:rPr lang="en-US" sz="2900" dirty="0">
                <a:cs typeface="Arial" pitchFamily="34" charset="0"/>
              </a:rPr>
              <a:t>  	California Strawberry Commission</a:t>
            </a:r>
          </a:p>
        </p:txBody>
      </p:sp>
    </p:spTree>
    <p:extLst>
      <p:ext uri="{BB962C8B-B14F-4D97-AF65-F5344CB8AC3E}">
        <p14:creationId xmlns:p14="http://schemas.microsoft.com/office/powerpoint/2010/main" val="6780871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ChangeArrowheads="1"/>
          </p:cNvSpPr>
          <p:nvPr>
            <p:ph type="title" idx="4294967295"/>
          </p:nvPr>
        </p:nvSpPr>
        <p:spPr>
          <a:xfrm>
            <a:off x="1385" y="1447800"/>
            <a:ext cx="14020800" cy="2194560"/>
          </a:xfrm>
        </p:spPr>
        <p:txBody>
          <a:bodyPr anchor="b">
            <a:normAutofit fontScale="90000"/>
          </a:bodyPr>
          <a:lstStyle/>
          <a:p>
            <a:pPr eaLnBrk="1" hangingPunct="1"/>
            <a:r>
              <a:rPr lang="en-US" dirty="0">
                <a:latin typeface="Georgia" charset="0"/>
                <a:ea typeface="ヒラギノ角ゴ Pro W3" charset="0"/>
              </a:rPr>
              <a:t/>
            </a:r>
            <a:br>
              <a:rPr lang="en-US" dirty="0">
                <a:latin typeface="Georgia" charset="0"/>
                <a:ea typeface="ヒラギノ角ゴ Pro W3" charset="0"/>
              </a:rPr>
            </a:br>
            <a:r>
              <a:rPr lang="en-US" dirty="0">
                <a:latin typeface="Georgia" charset="0"/>
                <a:ea typeface="ヒラギノ角ゴ Pro W3" charset="0"/>
              </a:rPr>
              <a:t/>
            </a:r>
            <a:br>
              <a:rPr lang="en-US" dirty="0">
                <a:latin typeface="Georgia" charset="0"/>
                <a:ea typeface="ヒラギノ角ゴ Pro W3" charset="0"/>
              </a:rPr>
            </a:br>
            <a:r>
              <a:rPr lang="en-US" dirty="0">
                <a:latin typeface="Georgia" charset="0"/>
                <a:ea typeface="ヒラギノ角ゴ Pro W3" charset="0"/>
              </a:rPr>
              <a:t/>
            </a:r>
            <a:br>
              <a:rPr lang="en-US" dirty="0">
                <a:latin typeface="Georgia" charset="0"/>
                <a:ea typeface="ヒラギノ角ゴ Pro W3" charset="0"/>
              </a:rPr>
            </a:br>
            <a:r>
              <a:rPr lang="en-US" dirty="0">
                <a:latin typeface="Georgia" charset="0"/>
                <a:ea typeface="ヒラギノ角ゴ Pro W3" charset="0"/>
              </a:rPr>
              <a:t/>
            </a:r>
            <a:br>
              <a:rPr lang="en-US" dirty="0">
                <a:latin typeface="Georgia" charset="0"/>
                <a:ea typeface="ヒラギノ角ゴ Pro W3" charset="0"/>
              </a:rPr>
            </a:br>
            <a:r>
              <a:rPr lang="en-US" dirty="0">
                <a:latin typeface="Georgia" charset="0"/>
                <a:ea typeface="ヒラギノ角ゴ Pro W3" charset="0"/>
              </a:rPr>
              <a:t/>
            </a:r>
            <a:br>
              <a:rPr lang="en-US" dirty="0">
                <a:latin typeface="Georgia" charset="0"/>
                <a:ea typeface="ヒラギノ角ゴ Pro W3" charset="0"/>
              </a:rPr>
            </a:br>
            <a:r>
              <a:rPr lang="en-US" dirty="0">
                <a:latin typeface="Arial"/>
                <a:ea typeface="ヒラギノ角ゴ Pro W3" charset="0"/>
                <a:cs typeface="Arial"/>
              </a:rPr>
              <a:t>Regrettably, increasingly negative messaging is becoming accepted as factual.</a:t>
            </a:r>
            <a:endParaRPr lang="en-US" sz="4000" dirty="0">
              <a:latin typeface="Arial"/>
              <a:ea typeface="ヒラギノ角ゴ Pro W3" charset="0"/>
              <a:cs typeface="Arial"/>
            </a:endParaRPr>
          </a:p>
        </p:txBody>
      </p:sp>
      <p:sp>
        <p:nvSpPr>
          <p:cNvPr id="44034" name="Rectangle 3"/>
          <p:cNvSpPr>
            <a:spLocks noGrp="1" noChangeArrowheads="1"/>
          </p:cNvSpPr>
          <p:nvPr>
            <p:ph type="body" idx="4294967295"/>
          </p:nvPr>
        </p:nvSpPr>
        <p:spPr>
          <a:xfrm>
            <a:off x="365760" y="4343400"/>
            <a:ext cx="13411200" cy="3886200"/>
          </a:xfrm>
        </p:spPr>
        <p:txBody>
          <a:bodyPr>
            <a:normAutofit fontScale="47500" lnSpcReduction="20000"/>
          </a:bodyPr>
          <a:lstStyle/>
          <a:p>
            <a:pPr marL="653110" indent="-653110">
              <a:buNone/>
            </a:pPr>
            <a:endParaRPr lang="en-US" sz="2900" b="1" dirty="0">
              <a:latin typeface="Arial" charset="0"/>
              <a:ea typeface="ヒラギノ角ゴ Pro W3" charset="0"/>
            </a:endParaRPr>
          </a:p>
          <a:p>
            <a:pPr marL="653110" indent="-653110" algn="ctr">
              <a:buNone/>
            </a:pPr>
            <a:r>
              <a:rPr lang="en-US" sz="3400" b="1" dirty="0">
                <a:latin typeface="Arial" charset="0"/>
                <a:ea typeface="ヒラギノ角ゴ Pro W3" charset="0"/>
              </a:rPr>
              <a:t>	</a:t>
            </a:r>
            <a:r>
              <a:rPr lang="ja-JP" altLang="en-US" i="1" dirty="0">
                <a:solidFill>
                  <a:srgbClr val="000000"/>
                </a:solidFill>
                <a:latin typeface="Arial" charset="0"/>
                <a:ea typeface="ヒラギノ角ゴ Pro W3" charset="0"/>
              </a:rPr>
              <a:t>“</a:t>
            </a:r>
            <a:r>
              <a:rPr lang="en-US" altLang="ja-JP" i="1" dirty="0">
                <a:solidFill>
                  <a:srgbClr val="000000"/>
                </a:solidFill>
                <a:latin typeface="Arial" charset="0"/>
                <a:ea typeface="ヒラギノ角ゴ Pro W3" charset="0"/>
              </a:rPr>
              <a:t>The growing consensus among scientists is that small doses of pesticides and other chemicals can cause lasting damage to human health, especially during fetal development and early childhood.</a:t>
            </a:r>
            <a:r>
              <a:rPr lang="ja-JP" altLang="en-US" i="1" dirty="0" smtClean="0">
                <a:solidFill>
                  <a:srgbClr val="000000"/>
                </a:solidFill>
                <a:latin typeface="Arial" charset="0"/>
                <a:ea typeface="ヒラギノ角ゴ Pro W3" charset="0"/>
              </a:rPr>
              <a:t>”</a:t>
            </a:r>
            <a:endParaRPr lang="en-US" altLang="ja-JP" i="1" dirty="0" smtClean="0">
              <a:solidFill>
                <a:srgbClr val="000000"/>
              </a:solidFill>
              <a:latin typeface="Arial" charset="0"/>
              <a:ea typeface="ヒラギノ角ゴ Pro W3" charset="0"/>
            </a:endParaRPr>
          </a:p>
          <a:p>
            <a:pPr marL="653110" indent="-653110" algn="ctr">
              <a:buNone/>
            </a:pPr>
            <a:r>
              <a:rPr lang="en-US" sz="2900" i="1" dirty="0">
                <a:solidFill>
                  <a:srgbClr val="000000"/>
                </a:solidFill>
                <a:latin typeface="Arial" charset="0"/>
                <a:ea typeface="ヒラギノ角ゴ Pro W3" charset="0"/>
                <a:cs typeface="Times New Roman" charset="0"/>
              </a:rPr>
              <a:t>Environmental </a:t>
            </a:r>
            <a:r>
              <a:rPr lang="en-US" sz="2900" i="1" dirty="0">
                <a:solidFill>
                  <a:srgbClr val="000000"/>
                </a:solidFill>
                <a:latin typeface="Arial" charset="0"/>
                <a:ea typeface="ヒラギノ角ゴ Pro W3" charset="0"/>
                <a:cs typeface="Times New Roman" charset="0"/>
              </a:rPr>
              <a:t>Working </a:t>
            </a:r>
            <a:r>
              <a:rPr lang="en-US" sz="2900" i="1" dirty="0">
                <a:solidFill>
                  <a:srgbClr val="000000"/>
                </a:solidFill>
                <a:latin typeface="Arial" charset="0"/>
                <a:ea typeface="ヒラギノ角ゴ Pro W3" charset="0"/>
                <a:cs typeface="Times New Roman" charset="0"/>
              </a:rPr>
              <a:t>Group</a:t>
            </a:r>
            <a:endParaRPr lang="en-US" dirty="0">
              <a:solidFill>
                <a:srgbClr val="000000"/>
              </a:solidFill>
              <a:latin typeface="Times New Roman" charset="0"/>
              <a:ea typeface="ヒラギノ角ゴ Pro W3" charset="0"/>
              <a:cs typeface="Times New Roman" charset="0"/>
            </a:endParaRPr>
          </a:p>
          <a:p>
            <a:pPr marL="653110" indent="-653110">
              <a:buNone/>
            </a:pPr>
            <a:endParaRPr lang="en-US" dirty="0">
              <a:latin typeface="Times New Roman" charset="0"/>
              <a:ea typeface="ヒラギノ角ゴ Pro W3" charset="0"/>
              <a:cs typeface="Times New Roman" charset="0"/>
            </a:endParaRPr>
          </a:p>
          <a:p>
            <a:pPr marL="653110" indent="-653110">
              <a:buNone/>
            </a:pPr>
            <a:endParaRPr lang="en-US" dirty="0">
              <a:latin typeface="Times New Roman" charset="0"/>
              <a:ea typeface="ヒラギノ角ゴ Pro W3" charset="0"/>
              <a:cs typeface="Times New Roman" charset="0"/>
            </a:endParaRPr>
          </a:p>
          <a:p>
            <a:pPr marL="653110" indent="-653110">
              <a:buNone/>
            </a:pPr>
            <a:endParaRPr lang="en-US" dirty="0">
              <a:latin typeface="Times New Roman" charset="0"/>
              <a:ea typeface="ヒラギノ角ゴ Pro W3" charset="0"/>
              <a:cs typeface="Times New Roman" charset="0"/>
            </a:endParaRPr>
          </a:p>
          <a:p>
            <a:pPr marL="653110" indent="-653110">
              <a:buNone/>
            </a:pPr>
            <a:r>
              <a:rPr lang="en-US" dirty="0">
                <a:latin typeface="Times New Roman" charset="0"/>
                <a:ea typeface="ヒラギノ角ゴ Pro W3" charset="0"/>
                <a:cs typeface="Times New Roman" charset="0"/>
              </a:rPr>
              <a:t>.</a:t>
            </a:r>
          </a:p>
          <a:p>
            <a:pPr marL="653110" indent="-653110">
              <a:buNone/>
            </a:pPr>
            <a:r>
              <a:rPr lang="en-US" dirty="0">
                <a:latin typeface="Times New Roman" charset="0"/>
                <a:ea typeface="ヒラギノ角ゴ Pro W3" charset="0"/>
                <a:cs typeface="Times New Roman" charset="0"/>
              </a:rPr>
              <a:t>				</a:t>
            </a:r>
          </a:p>
          <a:p>
            <a:pPr marL="653110" indent="-653110">
              <a:buNone/>
            </a:pPr>
            <a:endParaRPr lang="en-US" sz="2900" dirty="0">
              <a:latin typeface="Times New Roman" charset="0"/>
              <a:ea typeface="ヒラギノ角ゴ Pro W3" charset="0"/>
              <a:cs typeface="Times New Roman" charset="0"/>
            </a:endParaRPr>
          </a:p>
          <a:p>
            <a:pPr marL="653110" indent="-653110">
              <a:buNone/>
            </a:pPr>
            <a:r>
              <a:rPr lang="en-US" sz="2900" dirty="0">
                <a:latin typeface="Arial" charset="0"/>
                <a:ea typeface="ヒラギノ角ゴ Pro W3" charset="0"/>
                <a:cs typeface="Arial" charset="0"/>
              </a:rPr>
              <a:t>	</a:t>
            </a:r>
          </a:p>
        </p:txBody>
      </p:sp>
    </p:spTree>
    <p:extLst>
      <p:ext uri="{BB962C8B-B14F-4D97-AF65-F5344CB8AC3E}">
        <p14:creationId xmlns:p14="http://schemas.microsoft.com/office/powerpoint/2010/main" val="25082678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idx="4294967295"/>
          </p:nvPr>
        </p:nvSpPr>
        <p:spPr>
          <a:xfrm>
            <a:off x="243840" y="274320"/>
            <a:ext cx="13776960" cy="1188720"/>
          </a:xfrm>
        </p:spPr>
        <p:txBody>
          <a:bodyPr anchor="b">
            <a:normAutofit/>
          </a:bodyPr>
          <a:lstStyle/>
          <a:p>
            <a:pPr eaLnBrk="1" hangingPunct="1"/>
            <a:r>
              <a:rPr lang="en-US" sz="5700" dirty="0">
                <a:latin typeface="Georgia" charset="0"/>
                <a:ea typeface="ヒラギノ角ゴ Pro W3" charset="0"/>
              </a:rPr>
              <a:t>Report Findings</a:t>
            </a:r>
          </a:p>
        </p:txBody>
      </p:sp>
      <p:sp>
        <p:nvSpPr>
          <p:cNvPr id="20483" name="Rectangle 3"/>
          <p:cNvSpPr>
            <a:spLocks noGrp="1" noChangeArrowheads="1"/>
          </p:cNvSpPr>
          <p:nvPr>
            <p:ph type="body" idx="4294967295"/>
          </p:nvPr>
        </p:nvSpPr>
        <p:spPr>
          <a:xfrm>
            <a:off x="853440" y="1828800"/>
            <a:ext cx="13411200" cy="5486400"/>
          </a:xfrm>
        </p:spPr>
        <p:txBody>
          <a:bodyPr/>
          <a:lstStyle/>
          <a:p>
            <a:pPr marL="0" indent="0">
              <a:buNone/>
            </a:pPr>
            <a:r>
              <a:rPr lang="en-US" sz="3400" dirty="0">
                <a:latin typeface="Arial" charset="0"/>
                <a:ea typeface="ヒラギノ角ゴ Pro W3" charset="0"/>
                <a:cs typeface="Times New Roman" charset="0"/>
                <a:sym typeface="Wingdings 3" charset="0"/>
              </a:rPr>
              <a:t></a:t>
            </a:r>
            <a:r>
              <a:rPr lang="en-US" sz="3400" dirty="0">
                <a:latin typeface="Arial" charset="0"/>
                <a:ea typeface="ヒラギノ角ゴ Pro W3" charset="0"/>
                <a:cs typeface="Times New Roman" charset="0"/>
              </a:rPr>
              <a:t>Lists like </a:t>
            </a:r>
            <a:r>
              <a:rPr lang="ja-JP" altLang="en-US" sz="3400" dirty="0">
                <a:latin typeface="Arial" charset="0"/>
                <a:ea typeface="ヒラギノ角ゴ Pro W3" charset="0"/>
                <a:cs typeface="Times New Roman" charset="0"/>
              </a:rPr>
              <a:t>“</a:t>
            </a:r>
            <a:r>
              <a:rPr lang="en-US" sz="3400" dirty="0">
                <a:latin typeface="Arial" charset="0"/>
                <a:ea typeface="ヒラギノ角ゴ Pro W3" charset="0"/>
                <a:cs typeface="Times New Roman" charset="0"/>
              </a:rPr>
              <a:t>dirty dozen</a:t>
            </a:r>
            <a:r>
              <a:rPr lang="ja-JP" altLang="en-US" sz="3400" dirty="0">
                <a:latin typeface="Arial" charset="0"/>
                <a:ea typeface="ヒラギノ角ゴ Pro W3" charset="0"/>
                <a:cs typeface="Times New Roman" charset="0"/>
              </a:rPr>
              <a:t>”</a:t>
            </a:r>
            <a:r>
              <a:rPr lang="en-US" sz="3400" dirty="0">
                <a:latin typeface="Arial" charset="0"/>
                <a:ea typeface="ヒラギノ角ゴ Pro W3" charset="0"/>
                <a:cs typeface="Times New Roman" charset="0"/>
              </a:rPr>
              <a:t> can be an impediment to good health because they can discourage consumption of produce. </a:t>
            </a:r>
          </a:p>
          <a:p>
            <a:pPr marL="0" indent="0">
              <a:buNone/>
            </a:pPr>
            <a:r>
              <a:rPr lang="en-US" sz="3400" dirty="0">
                <a:latin typeface="Arial" charset="0"/>
                <a:ea typeface="ヒラギノ角ゴ Pro W3" charset="0"/>
                <a:cs typeface="Times New Roman" charset="0"/>
                <a:sym typeface="Wingdings 3" charset="0"/>
              </a:rPr>
              <a:t></a:t>
            </a:r>
            <a:r>
              <a:rPr lang="en-US" sz="3400" dirty="0">
                <a:latin typeface="Arial" charset="0"/>
                <a:ea typeface="ヒラギノ角ゴ Pro W3" charset="0"/>
                <a:cs typeface="Times New Roman" charset="0"/>
              </a:rPr>
              <a:t>The lists may mislead consumers. </a:t>
            </a:r>
          </a:p>
          <a:p>
            <a:pPr marL="0" indent="0">
              <a:buNone/>
            </a:pPr>
            <a:r>
              <a:rPr lang="en-US" sz="3400" dirty="0">
                <a:latin typeface="Arial" charset="0"/>
                <a:ea typeface="ヒラギノ角ゴ Pro W3" charset="0"/>
                <a:cs typeface="Times New Roman" charset="0"/>
                <a:sym typeface="Wingdings 3" charset="0"/>
              </a:rPr>
              <a:t>They do</a:t>
            </a:r>
            <a:r>
              <a:rPr lang="en-US" sz="3400" dirty="0">
                <a:latin typeface="Arial" charset="0"/>
                <a:ea typeface="ヒラギノ角ゴ Pro W3" charset="0"/>
                <a:cs typeface="Times New Roman" charset="0"/>
              </a:rPr>
              <a:t> not provide a basis to assess risk.</a:t>
            </a:r>
          </a:p>
          <a:p>
            <a:pPr marL="0" indent="0">
              <a:buNone/>
            </a:pPr>
            <a:r>
              <a:rPr lang="en-US" sz="3400" dirty="0">
                <a:latin typeface="Arial" charset="0"/>
                <a:ea typeface="ヒラギノ角ゴ Pro W3" charset="0"/>
                <a:cs typeface="Times New Roman" charset="0"/>
                <a:sym typeface="Wingdings 3" charset="0"/>
              </a:rPr>
              <a:t></a:t>
            </a:r>
            <a:r>
              <a:rPr lang="en-US" sz="3400" dirty="0">
                <a:latin typeface="Arial" charset="0"/>
                <a:ea typeface="ヒラギノ角ゴ Pro W3" charset="0"/>
                <a:cs typeface="Times New Roman" charset="0"/>
              </a:rPr>
              <a:t>There is no scientific evidence </a:t>
            </a:r>
          </a:p>
          <a:p>
            <a:pPr marL="0" indent="0">
              <a:buNone/>
            </a:pPr>
            <a:r>
              <a:rPr lang="en-US" sz="3400" dirty="0">
                <a:latin typeface="Arial" charset="0"/>
                <a:ea typeface="ヒラギノ角ゴ Pro W3" charset="0"/>
                <a:cs typeface="Times New Roman" charset="0"/>
              </a:rPr>
              <a:t>that the levels of pesticides found </a:t>
            </a:r>
          </a:p>
          <a:p>
            <a:pPr marL="0" indent="0">
              <a:buNone/>
            </a:pPr>
            <a:r>
              <a:rPr lang="en-US" sz="3400" dirty="0">
                <a:latin typeface="Arial" charset="0"/>
                <a:ea typeface="ヒラギノ角ゴ Pro W3" charset="0"/>
                <a:cs typeface="Times New Roman" charset="0"/>
              </a:rPr>
              <a:t>on fruits and vegetables pose any human</a:t>
            </a:r>
          </a:p>
          <a:p>
            <a:pPr marL="0" indent="0">
              <a:buNone/>
            </a:pPr>
            <a:r>
              <a:rPr lang="en-US" sz="3400" dirty="0">
                <a:latin typeface="Arial" charset="0"/>
                <a:ea typeface="ヒラギノ角ゴ Pro W3" charset="0"/>
                <a:cs typeface="Times New Roman" charset="0"/>
              </a:rPr>
              <a:t> health risk</a:t>
            </a:r>
            <a:r>
              <a:rPr lang="en-US" sz="3400" dirty="0">
                <a:latin typeface="Arial" charset="0"/>
                <a:ea typeface="ヒラギノ角ゴ Pro W3" charset="0"/>
                <a:cs typeface="Arial" charset="0"/>
              </a:rPr>
              <a:t>. </a:t>
            </a:r>
          </a:p>
        </p:txBody>
      </p:sp>
      <p:pic>
        <p:nvPicPr>
          <p:cNvPr id="20484" name="Picture 4"/>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9538663" y="3048000"/>
            <a:ext cx="4604057" cy="4800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7353804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28600" y="319771"/>
            <a:ext cx="6781800" cy="75135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3" name="Rectangle 2"/>
          <p:cNvSpPr>
            <a:spLocks noGrp="1" noChangeArrowheads="1"/>
          </p:cNvSpPr>
          <p:nvPr/>
        </p:nvSpPr>
        <p:spPr>
          <a:xfrm>
            <a:off x="5730240" y="822960"/>
            <a:ext cx="13167360" cy="5431156"/>
          </a:xfrm>
          <a:prstGeom prst="rect">
            <a:avLst/>
          </a:prstGeom>
        </p:spPr>
        <p:txBody>
          <a:bodyPr vert="horz" lIns="130622" tIns="65311" rIns="130622" bIns="65311"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eaLnBrk="1" hangingPunct="1">
              <a:buFontTx/>
              <a:buNone/>
            </a:pPr>
            <a:r>
              <a:rPr lang="en-US" sz="2900" dirty="0">
                <a:latin typeface="Arial" charset="0"/>
                <a:ea typeface="ヒラギノ角ゴ Pro W3" charset="0"/>
              </a:rPr>
              <a:t>					</a:t>
            </a:r>
            <a:r>
              <a:rPr lang="ja-JP" altLang="en-US" sz="2900" b="1" dirty="0">
                <a:latin typeface="Arial"/>
                <a:ea typeface="ヒラギノ角ゴ Pro W3" charset="0"/>
                <a:cs typeface="Arial"/>
              </a:rPr>
              <a:t>“</a:t>
            </a:r>
            <a:r>
              <a:rPr lang="en-US" sz="2600" b="1" i="1" dirty="0">
                <a:latin typeface="Arial"/>
                <a:ea typeface="ヒラギノ角ゴ Pro W3" charset="0"/>
                <a:cs typeface="Arial"/>
              </a:rPr>
              <a:t>Is the Produce You Eat Covered in </a:t>
            </a:r>
          </a:p>
          <a:p>
            <a:pPr eaLnBrk="1" hangingPunct="1">
              <a:buFontTx/>
              <a:buNone/>
            </a:pPr>
            <a:r>
              <a:rPr lang="en-US" sz="2600" b="1" i="1" dirty="0">
                <a:latin typeface="Arial"/>
                <a:ea typeface="ヒラギノ角ゴ Pro W3" charset="0"/>
                <a:cs typeface="Arial"/>
              </a:rPr>
              <a:t>						Pesticides</a:t>
            </a:r>
            <a:r>
              <a:rPr lang="en-US" sz="2600" b="1" dirty="0">
                <a:latin typeface="Arial"/>
                <a:ea typeface="ヒラギノ角ゴ Pro W3" charset="0"/>
                <a:cs typeface="Arial"/>
              </a:rPr>
              <a:t>?</a:t>
            </a:r>
            <a:r>
              <a:rPr lang="ja-JP" altLang="en-US" sz="2600" b="1" dirty="0">
                <a:latin typeface="Arial"/>
                <a:ea typeface="ヒラギノ角ゴ Pro W3" charset="0"/>
                <a:cs typeface="Arial"/>
              </a:rPr>
              <a:t>”</a:t>
            </a:r>
            <a:r>
              <a:rPr lang="en-US" sz="2600" b="1" dirty="0">
                <a:latin typeface="Arial"/>
                <a:ea typeface="ヒラギノ角ゴ Pro W3" charset="0"/>
                <a:cs typeface="Arial"/>
              </a:rPr>
              <a:t>      </a:t>
            </a:r>
            <a:r>
              <a:rPr lang="en-US" sz="2000" dirty="0">
                <a:latin typeface="Arial"/>
                <a:ea typeface="ヒラギノ角ゴ Pro W3" charset="0"/>
                <a:cs typeface="Arial"/>
              </a:rPr>
              <a:t>--</a:t>
            </a:r>
            <a:r>
              <a:rPr lang="en-US" sz="2000" dirty="0" err="1">
                <a:latin typeface="Arial"/>
                <a:ea typeface="ヒラギノ角ゴ Pro W3" charset="0"/>
                <a:cs typeface="Arial"/>
              </a:rPr>
              <a:t>Chicagoist</a:t>
            </a:r>
            <a:endParaRPr lang="en-US" sz="2000" dirty="0">
              <a:latin typeface="Arial"/>
              <a:ea typeface="ヒラギノ角ゴ Pro W3" charset="0"/>
              <a:cs typeface="Arial"/>
            </a:endParaRPr>
          </a:p>
          <a:p>
            <a:pPr eaLnBrk="1" hangingPunct="1">
              <a:buFontTx/>
              <a:buNone/>
            </a:pPr>
            <a:r>
              <a:rPr lang="en-US" sz="2000" dirty="0">
                <a:latin typeface="Arial"/>
                <a:ea typeface="ヒラギノ角ゴ Pro W3" charset="0"/>
                <a:cs typeface="Arial"/>
              </a:rPr>
              <a:t>					</a:t>
            </a:r>
          </a:p>
          <a:p>
            <a:pPr eaLnBrk="1" hangingPunct="1">
              <a:buFontTx/>
              <a:buNone/>
            </a:pPr>
            <a:r>
              <a:rPr lang="en-US" sz="2000" b="1" dirty="0">
                <a:latin typeface="Arial"/>
                <a:ea typeface="ヒラギノ角ゴ Pro W3" charset="0"/>
                <a:cs typeface="Arial"/>
              </a:rPr>
              <a:t>					</a:t>
            </a:r>
            <a:r>
              <a:rPr lang="ja-JP" altLang="en-US" sz="2600" b="1" dirty="0">
                <a:latin typeface="Arial"/>
                <a:ea typeface="ヒラギノ角ゴ Pro W3" charset="0"/>
                <a:cs typeface="Arial"/>
              </a:rPr>
              <a:t>“</a:t>
            </a:r>
            <a:r>
              <a:rPr lang="en-US" sz="2600" b="1" i="1" dirty="0">
                <a:latin typeface="Arial"/>
                <a:ea typeface="ヒラギノ角ゴ Pro W3" charset="0"/>
                <a:cs typeface="Arial"/>
              </a:rPr>
              <a:t>Terrifying Toxic Fruit List Will </a:t>
            </a:r>
            <a:r>
              <a:rPr lang="en-US" sz="2600" b="1" i="1" dirty="0" smtClean="0">
                <a:latin typeface="Arial"/>
                <a:ea typeface="ヒラギノ角ゴ Pro W3" charset="0"/>
                <a:cs typeface="Arial"/>
              </a:rPr>
              <a:t>Change</a:t>
            </a:r>
          </a:p>
          <a:p>
            <a:pPr eaLnBrk="1" hangingPunct="1">
              <a:buFontTx/>
              <a:buNone/>
            </a:pPr>
            <a:r>
              <a:rPr lang="en-US" sz="2600" b="1" i="1" dirty="0">
                <a:latin typeface="Arial"/>
                <a:ea typeface="ヒラギノ角ゴ Pro W3" charset="0"/>
                <a:cs typeface="Arial"/>
              </a:rPr>
              <a:t> </a:t>
            </a:r>
            <a:r>
              <a:rPr lang="en-US" sz="2600" b="1" i="1" dirty="0" smtClean="0">
                <a:latin typeface="Arial"/>
                <a:ea typeface="ヒラギノ角ゴ Pro W3" charset="0"/>
                <a:cs typeface="Arial"/>
              </a:rPr>
              <a:t>                  </a:t>
            </a:r>
            <a:r>
              <a:rPr lang="en-US" sz="2600" b="1" i="1" dirty="0">
                <a:latin typeface="Arial"/>
                <a:ea typeface="ヒラギノ角ゴ Pro W3" charset="0"/>
                <a:cs typeface="Arial"/>
              </a:rPr>
              <a:t>	the </a:t>
            </a:r>
            <a:r>
              <a:rPr lang="en-US" sz="2600" b="1" i="1" dirty="0">
                <a:latin typeface="Arial"/>
                <a:ea typeface="ヒラギノ角ゴ Pro W3" charset="0"/>
                <a:cs typeface="Arial"/>
              </a:rPr>
              <a:t>Way You Eat</a:t>
            </a:r>
            <a:r>
              <a:rPr lang="ja-JP" altLang="en-US" sz="2600" b="1" i="1" dirty="0">
                <a:latin typeface="Arial"/>
                <a:ea typeface="ヒラギノ角ゴ Pro W3" charset="0"/>
                <a:cs typeface="Arial"/>
              </a:rPr>
              <a:t>”</a:t>
            </a:r>
            <a:r>
              <a:rPr lang="en-US" sz="2600" b="1" i="1" dirty="0">
                <a:latin typeface="Arial"/>
                <a:ea typeface="ヒラギノ角ゴ Pro W3" charset="0"/>
                <a:cs typeface="Arial"/>
              </a:rPr>
              <a:t>            </a:t>
            </a:r>
            <a:r>
              <a:rPr lang="en-US" sz="2600" i="1" dirty="0">
                <a:latin typeface="Arial"/>
                <a:ea typeface="ヒラギノ角ゴ Pro W3" charset="0"/>
                <a:cs typeface="Arial"/>
              </a:rPr>
              <a:t>--</a:t>
            </a:r>
            <a:r>
              <a:rPr lang="en-US" sz="2000" dirty="0">
                <a:latin typeface="Arial"/>
                <a:ea typeface="ヒラギノ角ゴ Pro W3" charset="0"/>
                <a:cs typeface="Arial"/>
              </a:rPr>
              <a:t>The Stir</a:t>
            </a:r>
          </a:p>
          <a:p>
            <a:pPr eaLnBrk="1" hangingPunct="1">
              <a:buFontTx/>
              <a:buNone/>
            </a:pPr>
            <a:endParaRPr lang="en-US" sz="2000" b="1" i="1" dirty="0">
              <a:latin typeface="Arial"/>
              <a:ea typeface="ヒラギノ角ゴ Pro W3" charset="0"/>
              <a:cs typeface="Arial"/>
            </a:endParaRPr>
          </a:p>
          <a:p>
            <a:pPr eaLnBrk="1" hangingPunct="1">
              <a:buFontTx/>
              <a:buNone/>
            </a:pPr>
            <a:r>
              <a:rPr lang="en-US" sz="2000" b="1" i="1" dirty="0">
                <a:latin typeface="Arial"/>
                <a:ea typeface="ヒラギノ角ゴ Pro W3" charset="0"/>
                <a:cs typeface="Arial"/>
              </a:rPr>
              <a:t>					</a:t>
            </a:r>
            <a:r>
              <a:rPr lang="ja-JP" altLang="en-US" sz="2000" b="1" i="1" dirty="0">
                <a:latin typeface="Arial"/>
                <a:ea typeface="ヒラギノ角ゴ Pro W3" charset="0"/>
                <a:cs typeface="Arial"/>
              </a:rPr>
              <a:t>“</a:t>
            </a:r>
            <a:r>
              <a:rPr lang="en-US" sz="2600" b="1" i="1" dirty="0">
                <a:latin typeface="Arial"/>
                <a:ea typeface="ヒラギノ角ゴ Pro W3" charset="0"/>
                <a:cs typeface="Arial"/>
              </a:rPr>
              <a:t>14 Pesticide-Covered Foods That Will</a:t>
            </a:r>
          </a:p>
          <a:p>
            <a:pPr eaLnBrk="1" hangingPunct="1">
              <a:buFontTx/>
              <a:buNone/>
            </a:pPr>
            <a:r>
              <a:rPr lang="en-US" sz="2600" b="1" i="1" dirty="0">
                <a:latin typeface="Arial"/>
                <a:ea typeface="ヒラギノ角ゴ Pro W3" charset="0"/>
                <a:cs typeface="Arial"/>
              </a:rPr>
              <a:t>					Change The Way You Shop</a:t>
            </a:r>
            <a:r>
              <a:rPr lang="ja-JP" altLang="en-US" sz="2600" b="1" i="1" dirty="0">
                <a:latin typeface="Arial"/>
                <a:ea typeface="ヒラギノ角ゴ Pro W3" charset="0"/>
                <a:cs typeface="Arial"/>
              </a:rPr>
              <a:t>”</a:t>
            </a:r>
            <a:r>
              <a:rPr lang="en-US" sz="2600" b="1" i="1" dirty="0">
                <a:latin typeface="Arial"/>
                <a:ea typeface="ヒラギノ角ゴ Pro W3" charset="0"/>
                <a:cs typeface="Arial"/>
              </a:rPr>
              <a:t> </a:t>
            </a:r>
          </a:p>
          <a:p>
            <a:pPr eaLnBrk="1" hangingPunct="1">
              <a:buFontTx/>
              <a:buNone/>
            </a:pPr>
            <a:r>
              <a:rPr lang="en-US" sz="2600" b="1" i="1" dirty="0">
                <a:latin typeface="Arial"/>
                <a:ea typeface="ヒラギノ角ゴ Pro W3" charset="0"/>
                <a:cs typeface="Arial"/>
              </a:rPr>
              <a:t>								</a:t>
            </a:r>
            <a:r>
              <a:rPr lang="en-US" sz="2000" dirty="0">
                <a:latin typeface="Arial"/>
                <a:ea typeface="ヒラギノ角ゴ Pro W3" charset="0"/>
                <a:cs typeface="Arial"/>
              </a:rPr>
              <a:t>--Business Insider</a:t>
            </a:r>
            <a:endParaRPr lang="en-US" sz="2600" b="1" i="1" dirty="0">
              <a:latin typeface="Arial"/>
              <a:ea typeface="ヒラギノ角ゴ Pro W3" charset="0"/>
              <a:cs typeface="Arial"/>
            </a:endParaRPr>
          </a:p>
          <a:p>
            <a:pPr eaLnBrk="1" hangingPunct="1">
              <a:buFontTx/>
              <a:buNone/>
            </a:pPr>
            <a:r>
              <a:rPr lang="en-US" sz="2000" b="1" i="1" dirty="0">
                <a:latin typeface="Arial"/>
                <a:ea typeface="ヒラギノ角ゴ Pro W3" charset="0"/>
                <a:cs typeface="Arial"/>
              </a:rPr>
              <a:t>				</a:t>
            </a:r>
          </a:p>
          <a:p>
            <a:pPr eaLnBrk="1" hangingPunct="1">
              <a:buFontTx/>
              <a:buNone/>
            </a:pPr>
            <a:r>
              <a:rPr lang="en-US" sz="2000" b="1" i="1" dirty="0">
                <a:latin typeface="Arial"/>
                <a:ea typeface="ヒラギノ角ゴ Pro W3" charset="0"/>
                <a:cs typeface="Arial"/>
              </a:rPr>
              <a:t>					</a:t>
            </a:r>
            <a:r>
              <a:rPr lang="ja-JP" altLang="en-US" sz="2600" b="1" i="1" dirty="0">
                <a:latin typeface="Arial"/>
                <a:ea typeface="ヒラギノ角ゴ Pro W3" charset="0"/>
                <a:cs typeface="Arial"/>
              </a:rPr>
              <a:t>“</a:t>
            </a:r>
            <a:r>
              <a:rPr lang="en-US" sz="2600" b="1" i="1" dirty="0">
                <a:latin typeface="Arial"/>
                <a:ea typeface="ヒラギノ角ゴ Pro W3" charset="0"/>
                <a:cs typeface="Arial"/>
              </a:rPr>
              <a:t>Watch Out for the 2012 Dirty Dozen</a:t>
            </a:r>
            <a:r>
              <a:rPr lang="ja-JP" altLang="en-US" sz="2600" b="1" i="1" dirty="0">
                <a:latin typeface="Arial"/>
                <a:ea typeface="ヒラギノ角ゴ Pro W3" charset="0"/>
                <a:cs typeface="Arial"/>
              </a:rPr>
              <a:t>”</a:t>
            </a:r>
            <a:endParaRPr lang="en-US" sz="2600" b="1" i="1" dirty="0">
              <a:latin typeface="Arial"/>
              <a:ea typeface="ヒラギノ角ゴ Pro W3" charset="0"/>
              <a:cs typeface="Arial"/>
            </a:endParaRPr>
          </a:p>
          <a:p>
            <a:pPr eaLnBrk="1" hangingPunct="1">
              <a:buFontTx/>
              <a:buNone/>
            </a:pPr>
            <a:r>
              <a:rPr lang="en-US" sz="2000" b="1" i="1" dirty="0">
                <a:latin typeface="Arial"/>
                <a:ea typeface="ヒラギノ角ゴ Pro W3" charset="0"/>
                <a:cs typeface="Arial"/>
              </a:rPr>
              <a:t>								</a:t>
            </a:r>
            <a:r>
              <a:rPr lang="en-US" sz="2000" dirty="0">
                <a:latin typeface="Arial"/>
                <a:ea typeface="ヒラギノ角ゴ Pro W3" charset="0"/>
                <a:cs typeface="Arial"/>
              </a:rPr>
              <a:t>--CNN</a:t>
            </a:r>
            <a:endParaRPr lang="en-US" sz="2000" b="1" i="1" dirty="0">
              <a:latin typeface="Arial"/>
              <a:ea typeface="ヒラギノ角ゴ Pro W3" charset="0"/>
              <a:cs typeface="Arial"/>
            </a:endParaRPr>
          </a:p>
        </p:txBody>
      </p:sp>
    </p:spTree>
    <p:extLst>
      <p:ext uri="{BB962C8B-B14F-4D97-AF65-F5344CB8AC3E}">
        <p14:creationId xmlns:p14="http://schemas.microsoft.com/office/powerpoint/2010/main" val="4104796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ChangeArrowheads="1"/>
          </p:cNvSpPr>
          <p:nvPr/>
        </p:nvSpPr>
        <p:spPr>
          <a:xfrm>
            <a:off x="487680" y="274320"/>
            <a:ext cx="13167360" cy="1371600"/>
          </a:xfrm>
          <a:prstGeom prst="rect">
            <a:avLst/>
          </a:prstGeom>
        </p:spPr>
        <p:txBody>
          <a:bodyPr vert="horz" lIns="130622" tIns="65311" rIns="130622" bIns="65311" rtlCol="0" anchor="b">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eaLnBrk="1" hangingPunct="1"/>
            <a:r>
              <a:rPr lang="en-US" kern="1200" dirty="0">
                <a:latin typeface="Arial"/>
                <a:ea typeface="ヒラギノ角ゴ Pro W3" charset="0"/>
                <a:cs typeface="Arial"/>
              </a:rPr>
              <a:t>About the Alliance for Food and Farming</a:t>
            </a:r>
            <a:endParaRPr lang="en-US" sz="4000" dirty="0">
              <a:latin typeface="Arial"/>
              <a:ea typeface="ヒラギノ角ゴ Pro W3" charset="0"/>
              <a:cs typeface="Arial"/>
            </a:endParaRPr>
          </a:p>
        </p:txBody>
      </p:sp>
      <p:sp>
        <p:nvSpPr>
          <p:cNvPr id="3" name="Rectangle 2"/>
          <p:cNvSpPr>
            <a:spLocks noGrp="1" noChangeArrowheads="1"/>
          </p:cNvSpPr>
          <p:nvPr/>
        </p:nvSpPr>
        <p:spPr>
          <a:xfrm>
            <a:off x="1452720" y="1920240"/>
            <a:ext cx="13167360" cy="5431156"/>
          </a:xfrm>
          <a:prstGeom prst="rect">
            <a:avLst/>
          </a:prstGeom>
        </p:spPr>
        <p:txBody>
          <a:bodyPr vert="horz" lIns="130622" tIns="65311" rIns="130622" bIns="65311"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eaLnBrk="1" hangingPunct="1">
              <a:buFontTx/>
              <a:buNone/>
            </a:pPr>
            <a:r>
              <a:rPr lang="en-US" sz="2900" dirty="0">
                <a:latin typeface="Arial" charset="0"/>
                <a:ea typeface="ヒラギノ角ゴ Pro W3" charset="0"/>
              </a:rPr>
              <a:t>		</a:t>
            </a:r>
            <a:r>
              <a:rPr lang="en-US" sz="3400" dirty="0">
                <a:latin typeface="Arial" charset="0"/>
                <a:ea typeface="ヒラギノ角ゴ Pro W3" charset="0"/>
                <a:sym typeface="Wingdings 3" charset="0"/>
              </a:rPr>
              <a:t></a:t>
            </a:r>
            <a:r>
              <a:rPr lang="en-US" sz="3400" dirty="0">
                <a:latin typeface="Arial" charset="0"/>
                <a:ea typeface="ヒラギノ角ゴ Pro W3" charset="0"/>
              </a:rPr>
              <a:t>Non-profit formed in1989 </a:t>
            </a:r>
          </a:p>
          <a:p>
            <a:pPr eaLnBrk="1" hangingPunct="1">
              <a:buFontTx/>
              <a:buNone/>
            </a:pPr>
            <a:r>
              <a:rPr lang="en-US" sz="3400" dirty="0">
                <a:latin typeface="Arial" charset="0"/>
                <a:ea typeface="ヒラギノ角ゴ Pro W3" charset="0"/>
              </a:rPr>
              <a:t>		</a:t>
            </a:r>
            <a:r>
              <a:rPr lang="en-US" sz="3400" dirty="0">
                <a:latin typeface="Arial" charset="0"/>
                <a:ea typeface="ヒラギノ角ゴ Pro W3" charset="0"/>
                <a:sym typeface="Wingdings 3" charset="0"/>
              </a:rPr>
              <a:t></a:t>
            </a:r>
            <a:r>
              <a:rPr lang="en-US" sz="3400" dirty="0">
                <a:latin typeface="Arial" charset="0"/>
                <a:ea typeface="ヒラギノ角ゴ Pro W3" charset="0"/>
              </a:rPr>
              <a:t>Organic and conventional farmers.  </a:t>
            </a:r>
            <a:r>
              <a:rPr lang="en-US" sz="3400" dirty="0">
                <a:latin typeface="Arial" charset="0"/>
                <a:ea typeface="ヒラギノ角ゴ Pro W3" charset="0"/>
                <a:sym typeface="Wingdings 3" charset="0"/>
              </a:rPr>
              <a:t>			</a:t>
            </a:r>
            <a:r>
              <a:rPr lang="en-US" sz="3400" dirty="0">
                <a:latin typeface="Arial" charset="0"/>
                <a:ea typeface="ヒラギノ角ゴ Pro W3" charset="0"/>
              </a:rPr>
              <a:t>Alliance contributors are farmers of fruits and 		</a:t>
            </a:r>
            <a:r>
              <a:rPr lang="en-US" sz="3400" dirty="0">
                <a:latin typeface="Arial" charset="0"/>
                <a:ea typeface="ヒラギノ角ゴ Pro W3" charset="0"/>
              </a:rPr>
              <a:t>	vegetables</a:t>
            </a:r>
            <a:r>
              <a:rPr lang="en-US" sz="3400" dirty="0">
                <a:latin typeface="Arial" charset="0"/>
                <a:ea typeface="ヒラギノ角ゴ Pro W3" charset="0"/>
              </a:rPr>
              <a:t>; companies that sell, market or ship </a:t>
            </a:r>
            <a:r>
              <a:rPr lang="en-US" sz="3400" dirty="0">
                <a:latin typeface="Arial" charset="0"/>
                <a:ea typeface="ヒラギノ角ゴ Pro W3" charset="0"/>
              </a:rPr>
              <a:t>	produce</a:t>
            </a:r>
            <a:r>
              <a:rPr lang="en-US" sz="3400" dirty="0">
                <a:latin typeface="Arial" charset="0"/>
                <a:ea typeface="ヒラギノ角ゴ Pro W3" charset="0"/>
              </a:rPr>
              <a:t>; or organizations representing farmers.  </a:t>
            </a:r>
          </a:p>
          <a:p>
            <a:pPr eaLnBrk="1" hangingPunct="1">
              <a:buFontTx/>
              <a:buNone/>
            </a:pPr>
            <a:r>
              <a:rPr lang="en-US" sz="3400" dirty="0">
                <a:latin typeface="Arial" charset="0"/>
                <a:ea typeface="ヒラギノ角ゴ Pro W3" charset="0"/>
                <a:sym typeface="Wingdings 3" charset="0"/>
              </a:rPr>
              <a:t>	</a:t>
            </a:r>
            <a:r>
              <a:rPr lang="en-US" sz="3400" dirty="0">
                <a:latin typeface="Arial" charset="0"/>
                <a:ea typeface="ヒラギノ角ゴ Pro W3" charset="0"/>
                <a:sym typeface="Wingdings 3" charset="0"/>
              </a:rPr>
              <a:t> </a:t>
            </a:r>
            <a:r>
              <a:rPr lang="en-US" sz="3400" dirty="0">
                <a:latin typeface="Arial" charset="0"/>
                <a:ea typeface="ヒラギノ角ゴ Pro W3" charset="0"/>
              </a:rPr>
              <a:t>Mission: to deliver credible information to consumers about the safety of fruits and vegetables. </a:t>
            </a:r>
          </a:p>
          <a:p>
            <a:pPr eaLnBrk="1" hangingPunct="1">
              <a:buFontTx/>
              <a:buNone/>
            </a:pPr>
            <a:r>
              <a:rPr lang="en-US" sz="3400" dirty="0">
                <a:latin typeface="Arial" charset="0"/>
                <a:ea typeface="ヒラギノ角ゴ Pro W3" charset="0"/>
              </a:rPr>
              <a:t>	 </a:t>
            </a:r>
            <a:r>
              <a:rPr lang="en-US" sz="3400" dirty="0">
                <a:latin typeface="Arial" charset="0"/>
                <a:ea typeface="ヒラギノ角ゴ Pro W3" charset="0"/>
                <a:sym typeface="Wingdings 3" charset="0"/>
              </a:rPr>
              <a:t></a:t>
            </a:r>
            <a:r>
              <a:rPr lang="en-US" sz="3400" dirty="0">
                <a:latin typeface="Arial" charset="0"/>
                <a:ea typeface="ヒラギノ角ゴ Pro W3" charset="0"/>
              </a:rPr>
              <a:t>The Alliance does not engage in any lobbying activities, nor does it accept any money or support from the pesticide industry.</a:t>
            </a:r>
          </a:p>
        </p:txBody>
      </p:sp>
      <p:pic>
        <p:nvPicPr>
          <p:cNvPr id="4" name="Picture 3" descr="logo with tag two color.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21673" y="1645920"/>
            <a:ext cx="1524000" cy="2007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35536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ChangeArrowheads="1"/>
          </p:cNvSpPr>
          <p:nvPr/>
        </p:nvSpPr>
        <p:spPr bwMode="auto">
          <a:xfrm>
            <a:off x="43982" y="365760"/>
            <a:ext cx="13411200" cy="118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130622" tIns="65311" rIns="130622" bIns="65311" numCol="1" anchor="b" anchorCtr="0" compatLnSpc="1">
            <a:prstTxWarp prst="textNoShape">
              <a:avLst/>
            </a:prstTxWarp>
          </a:bodyPr>
          <a:lstStyle>
            <a:lvl1pPr algn="l" rtl="0" eaLnBrk="0" fontAlgn="base" hangingPunct="0">
              <a:spcBef>
                <a:spcPct val="0"/>
              </a:spcBef>
              <a:spcAft>
                <a:spcPct val="0"/>
              </a:spcAft>
              <a:defRPr sz="3200">
                <a:solidFill>
                  <a:srgbClr val="F58412"/>
                </a:solidFill>
                <a:latin typeface="+mj-lt"/>
                <a:ea typeface="+mj-ea"/>
                <a:cs typeface="ヒラギノ角ゴ Pro W3" charset="0"/>
              </a:defRPr>
            </a:lvl1pPr>
            <a:lvl2pPr algn="l" rtl="0" eaLnBrk="0" fontAlgn="base" hangingPunct="0">
              <a:spcBef>
                <a:spcPct val="0"/>
              </a:spcBef>
              <a:spcAft>
                <a:spcPct val="0"/>
              </a:spcAft>
              <a:defRPr sz="3200">
                <a:solidFill>
                  <a:srgbClr val="F58412"/>
                </a:solidFill>
                <a:latin typeface="Georgia" pitchFamily="1" charset="0"/>
                <a:ea typeface="ヒラギノ角ゴ Pro W3" pitchFamily="1" charset="-128"/>
                <a:cs typeface="ヒラギノ角ゴ Pro W3" charset="0"/>
              </a:defRPr>
            </a:lvl2pPr>
            <a:lvl3pPr algn="l" rtl="0" eaLnBrk="0" fontAlgn="base" hangingPunct="0">
              <a:spcBef>
                <a:spcPct val="0"/>
              </a:spcBef>
              <a:spcAft>
                <a:spcPct val="0"/>
              </a:spcAft>
              <a:defRPr sz="3200">
                <a:solidFill>
                  <a:srgbClr val="F58412"/>
                </a:solidFill>
                <a:latin typeface="Georgia" pitchFamily="1" charset="0"/>
                <a:ea typeface="ヒラギノ角ゴ Pro W3" pitchFamily="1" charset="-128"/>
                <a:cs typeface="ヒラギノ角ゴ Pro W3" charset="0"/>
              </a:defRPr>
            </a:lvl3pPr>
            <a:lvl4pPr algn="l" rtl="0" eaLnBrk="0" fontAlgn="base" hangingPunct="0">
              <a:spcBef>
                <a:spcPct val="0"/>
              </a:spcBef>
              <a:spcAft>
                <a:spcPct val="0"/>
              </a:spcAft>
              <a:defRPr sz="3200">
                <a:solidFill>
                  <a:srgbClr val="F58412"/>
                </a:solidFill>
                <a:latin typeface="Georgia" pitchFamily="1" charset="0"/>
                <a:ea typeface="ヒラギノ角ゴ Pro W3" pitchFamily="1" charset="-128"/>
                <a:cs typeface="ヒラギノ角ゴ Pro W3" charset="0"/>
              </a:defRPr>
            </a:lvl4pPr>
            <a:lvl5pPr algn="l" rtl="0" eaLnBrk="0" fontAlgn="base" hangingPunct="0">
              <a:spcBef>
                <a:spcPct val="0"/>
              </a:spcBef>
              <a:spcAft>
                <a:spcPct val="0"/>
              </a:spcAft>
              <a:defRPr sz="3200">
                <a:solidFill>
                  <a:srgbClr val="F58412"/>
                </a:solidFill>
                <a:latin typeface="Georgia" pitchFamily="1" charset="0"/>
                <a:ea typeface="ヒラギノ角ゴ Pro W3" pitchFamily="1" charset="-128"/>
                <a:cs typeface="ヒラギノ角ゴ Pro W3" charset="0"/>
              </a:defRPr>
            </a:lvl5pPr>
            <a:lvl6pPr marL="457200" algn="l" rtl="0" fontAlgn="base">
              <a:spcBef>
                <a:spcPct val="0"/>
              </a:spcBef>
              <a:spcAft>
                <a:spcPct val="0"/>
              </a:spcAft>
              <a:defRPr sz="3200">
                <a:solidFill>
                  <a:srgbClr val="F58412"/>
                </a:solidFill>
                <a:latin typeface="Georgia" pitchFamily="1" charset="0"/>
                <a:ea typeface="ヒラギノ角ゴ Pro W3" pitchFamily="1" charset="-128"/>
              </a:defRPr>
            </a:lvl6pPr>
            <a:lvl7pPr marL="914400" algn="l" rtl="0" fontAlgn="base">
              <a:spcBef>
                <a:spcPct val="0"/>
              </a:spcBef>
              <a:spcAft>
                <a:spcPct val="0"/>
              </a:spcAft>
              <a:defRPr sz="3200">
                <a:solidFill>
                  <a:srgbClr val="F58412"/>
                </a:solidFill>
                <a:latin typeface="Georgia" pitchFamily="1" charset="0"/>
                <a:ea typeface="ヒラギノ角ゴ Pro W3" pitchFamily="1" charset="-128"/>
              </a:defRPr>
            </a:lvl7pPr>
            <a:lvl8pPr marL="1371600" algn="l" rtl="0" fontAlgn="base">
              <a:spcBef>
                <a:spcPct val="0"/>
              </a:spcBef>
              <a:spcAft>
                <a:spcPct val="0"/>
              </a:spcAft>
              <a:defRPr sz="3200">
                <a:solidFill>
                  <a:srgbClr val="F58412"/>
                </a:solidFill>
                <a:latin typeface="Georgia" pitchFamily="1" charset="0"/>
                <a:ea typeface="ヒラギノ角ゴ Pro W3" pitchFamily="1" charset="-128"/>
              </a:defRPr>
            </a:lvl8pPr>
            <a:lvl9pPr marL="1828800" algn="l" rtl="0" fontAlgn="base">
              <a:spcBef>
                <a:spcPct val="0"/>
              </a:spcBef>
              <a:spcAft>
                <a:spcPct val="0"/>
              </a:spcAft>
              <a:defRPr sz="3200">
                <a:solidFill>
                  <a:srgbClr val="F58412"/>
                </a:solidFill>
                <a:latin typeface="Georgia" pitchFamily="1" charset="0"/>
                <a:ea typeface="ヒラギノ角ゴ Pro W3" pitchFamily="1" charset="-128"/>
              </a:defRPr>
            </a:lvl9pPr>
          </a:lstStyle>
          <a:p>
            <a:pPr eaLnBrk="1" hangingPunct="1"/>
            <a:r>
              <a:rPr lang="en-US" sz="4000" dirty="0">
                <a:latin typeface="Georgia" charset="0"/>
                <a:ea typeface="ヒラギノ角ゴ Pro W3" charset="0"/>
              </a:rPr>
              <a:t/>
            </a:r>
            <a:br>
              <a:rPr lang="en-US" sz="4000" dirty="0">
                <a:latin typeface="Georgia" charset="0"/>
                <a:ea typeface="ヒラギノ角ゴ Pro W3" charset="0"/>
              </a:rPr>
            </a:br>
            <a:r>
              <a:rPr lang="en-US" sz="4000" dirty="0" err="1">
                <a:solidFill>
                  <a:srgbClr val="000000"/>
                </a:solidFill>
                <a:latin typeface="Georgia" charset="0"/>
                <a:ea typeface="ヒラギノ角ゴ Pro W3" charset="0"/>
              </a:rPr>
              <a:t>SafeFruitsandVeggies.com</a:t>
            </a:r>
            <a:r>
              <a:rPr lang="en-US" sz="4000" dirty="0">
                <a:latin typeface="Georgia" charset="0"/>
                <a:ea typeface="ヒラギノ角ゴ Pro W3" charset="0"/>
              </a:rPr>
              <a:t/>
            </a:r>
            <a:br>
              <a:rPr lang="en-US" sz="4000" dirty="0">
                <a:latin typeface="Georgia" charset="0"/>
                <a:ea typeface="ヒラギノ角ゴ Pro W3" charset="0"/>
              </a:rPr>
            </a:br>
            <a:endParaRPr lang="en-US" sz="4000" dirty="0">
              <a:latin typeface="Georgia" charset="0"/>
              <a:ea typeface="ヒラギノ角ゴ Pro W3" charset="0"/>
            </a:endParaRPr>
          </a:p>
        </p:txBody>
      </p:sp>
      <p:pic>
        <p:nvPicPr>
          <p:cNvPr id="3"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620000" y="274320"/>
            <a:ext cx="6766560" cy="7269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4" name="Rectangle 3"/>
          <p:cNvSpPr>
            <a:spLocks noGrp="1" noChangeArrowheads="1"/>
          </p:cNvSpPr>
          <p:nvPr/>
        </p:nvSpPr>
        <p:spPr>
          <a:xfrm>
            <a:off x="853440" y="1463040"/>
            <a:ext cx="13167360" cy="5431156"/>
          </a:xfrm>
          <a:prstGeom prst="rect">
            <a:avLst/>
          </a:prstGeom>
        </p:spPr>
        <p:txBody>
          <a:bodyPr vert="horz" lIns="130622" tIns="65311" rIns="130622" bIns="65311"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600" dirty="0">
                <a:latin typeface="Arial" charset="0"/>
                <a:ea typeface="ヒラギノ角ゴ Pro W3" charset="0"/>
                <a:sym typeface="Wingdings 3" charset="0"/>
              </a:rPr>
              <a:t></a:t>
            </a:r>
            <a:r>
              <a:rPr lang="en-US" sz="2600" dirty="0">
                <a:latin typeface="Arial" charset="0"/>
                <a:ea typeface="ヒラギノ角ゴ Pro W3" charset="0"/>
              </a:rPr>
              <a:t>Promotes consumption of all </a:t>
            </a:r>
          </a:p>
          <a:p>
            <a:pPr marL="0" indent="0">
              <a:buNone/>
            </a:pPr>
            <a:r>
              <a:rPr lang="en-US" sz="2600" dirty="0">
                <a:latin typeface="Arial" charset="0"/>
                <a:ea typeface="ヒラギノ角ゴ Pro W3" charset="0"/>
              </a:rPr>
              <a:t>fruits and vegetables.</a:t>
            </a:r>
          </a:p>
          <a:p>
            <a:pPr marL="0" indent="0">
              <a:buNone/>
            </a:pPr>
            <a:r>
              <a:rPr lang="en-US" sz="2600" dirty="0">
                <a:latin typeface="Arial" charset="0"/>
                <a:ea typeface="ヒラギノ角ゴ Pro W3" charset="0"/>
                <a:sym typeface="Wingdings 3" charset="0"/>
              </a:rPr>
              <a:t></a:t>
            </a:r>
            <a:r>
              <a:rPr lang="en-US" sz="2600" dirty="0">
                <a:latin typeface="Arial" charset="0"/>
                <a:ea typeface="ヒラギノ角ゴ Pro W3" charset="0"/>
              </a:rPr>
              <a:t>Provides credible information</a:t>
            </a:r>
          </a:p>
          <a:p>
            <a:pPr marL="0" indent="0">
              <a:buNone/>
            </a:pPr>
            <a:r>
              <a:rPr lang="en-US" sz="2600" dirty="0">
                <a:latin typeface="Arial" charset="0"/>
                <a:ea typeface="ヒラギノ角ゴ Pro W3" charset="0"/>
                <a:sym typeface="Wingdings 3" charset="0"/>
              </a:rPr>
              <a:t></a:t>
            </a:r>
            <a:r>
              <a:rPr lang="en-US" sz="2600" dirty="0">
                <a:latin typeface="Arial" charset="0"/>
                <a:ea typeface="ヒラギノ角ゴ Pro W3" charset="0"/>
              </a:rPr>
              <a:t>Developed by experts in nutrition,</a:t>
            </a:r>
          </a:p>
          <a:p>
            <a:pPr marL="0" indent="0">
              <a:buNone/>
            </a:pPr>
            <a:r>
              <a:rPr lang="en-US" sz="2600" dirty="0">
                <a:latin typeface="Arial" charset="0"/>
                <a:ea typeface="ヒラギノ角ゴ Pro W3" charset="0"/>
              </a:rPr>
              <a:t>toxicology, risk assessment and</a:t>
            </a:r>
          </a:p>
          <a:p>
            <a:pPr marL="0" indent="0">
              <a:buNone/>
            </a:pPr>
            <a:r>
              <a:rPr lang="en-US" sz="2600" dirty="0">
                <a:latin typeface="Arial" charset="0"/>
                <a:ea typeface="ヒラギノ角ゴ Pro W3" charset="0"/>
              </a:rPr>
              <a:t>farming.</a:t>
            </a:r>
          </a:p>
          <a:p>
            <a:pPr marL="0" indent="0">
              <a:buNone/>
            </a:pPr>
            <a:r>
              <a:rPr lang="en-US" sz="2600" dirty="0">
                <a:latin typeface="Arial" charset="0"/>
                <a:ea typeface="ヒラギノ角ゴ Pro W3" charset="0"/>
                <a:sym typeface="Wingdings 3" charset="0"/>
              </a:rPr>
              <a:t></a:t>
            </a:r>
            <a:r>
              <a:rPr lang="en-US" sz="2600" dirty="0">
                <a:latin typeface="Arial" charset="0"/>
                <a:ea typeface="ヒラギノ角ゴ Pro W3" charset="0"/>
              </a:rPr>
              <a:t>Pesticide Residue Calculator</a:t>
            </a:r>
          </a:p>
          <a:p>
            <a:pPr marL="0" indent="0">
              <a:buNone/>
            </a:pPr>
            <a:r>
              <a:rPr lang="en-US" sz="2600" dirty="0">
                <a:latin typeface="Arial" charset="0"/>
                <a:ea typeface="ヒラギノ角ゴ Pro W3" charset="0"/>
                <a:sym typeface="Wingdings 3" charset="0"/>
              </a:rPr>
              <a:t></a:t>
            </a:r>
            <a:r>
              <a:rPr lang="en-US" sz="2600" dirty="0">
                <a:latin typeface="Arial" charset="0"/>
                <a:ea typeface="ヒラギノ角ゴ Pro W3" charset="0"/>
              </a:rPr>
              <a:t>Farmer videos</a:t>
            </a:r>
          </a:p>
          <a:p>
            <a:pPr marL="0" indent="0">
              <a:buNone/>
            </a:pPr>
            <a:r>
              <a:rPr lang="en-US" sz="2600" dirty="0">
                <a:latin typeface="Arial" charset="0"/>
                <a:ea typeface="ヒラギノ角ゴ Pro W3" charset="0"/>
                <a:sym typeface="Wingdings 3" charset="0"/>
              </a:rPr>
              <a:t></a:t>
            </a:r>
            <a:r>
              <a:rPr lang="en-US" sz="2600" dirty="0">
                <a:latin typeface="Arial" charset="0"/>
                <a:ea typeface="ヒラギノ角ゴ Pro W3" charset="0"/>
              </a:rPr>
              <a:t>Blog</a:t>
            </a:r>
          </a:p>
          <a:p>
            <a:pPr marL="0" indent="0">
              <a:buNone/>
            </a:pPr>
            <a:r>
              <a:rPr lang="en-US" sz="2600" dirty="0">
                <a:latin typeface="Arial" charset="0"/>
                <a:ea typeface="ヒラギノ角ゴ Pro W3" charset="0"/>
                <a:sym typeface="Wingdings 3" charset="0"/>
              </a:rPr>
              <a:t></a:t>
            </a:r>
            <a:r>
              <a:rPr lang="en-US" sz="2600" dirty="0">
                <a:latin typeface="Arial" charset="0"/>
                <a:ea typeface="ヒラギノ角ゴ Pro W3" charset="0"/>
              </a:rPr>
              <a:t>Scientific Reports</a:t>
            </a:r>
          </a:p>
          <a:p>
            <a:pPr marL="0" indent="0">
              <a:buNone/>
            </a:pPr>
            <a:r>
              <a:rPr lang="en-US" sz="2600" dirty="0">
                <a:latin typeface="Arial" charset="0"/>
                <a:ea typeface="ヒラギノ角ゴ Pro W3" charset="0"/>
                <a:sym typeface="Wingdings 3" charset="0"/>
              </a:rPr>
              <a:t></a:t>
            </a:r>
            <a:r>
              <a:rPr lang="en-US" sz="2600" dirty="0">
                <a:latin typeface="Arial" charset="0"/>
                <a:ea typeface="ヒラギノ角ゴ Pro W3" charset="0"/>
              </a:rPr>
              <a:t>Facebook, Twitter,  YouTube </a:t>
            </a:r>
            <a:endParaRPr lang="en-US" sz="2000" b="1" i="1" dirty="0">
              <a:latin typeface="Arial" charset="0"/>
              <a:ea typeface="ヒラギノ角ゴ Pro W3" charset="0"/>
            </a:endParaRPr>
          </a:p>
        </p:txBody>
      </p:sp>
      <p:sp>
        <p:nvSpPr>
          <p:cNvPr id="5" name="TextBox 4"/>
          <p:cNvSpPr txBox="1"/>
          <p:nvPr/>
        </p:nvSpPr>
        <p:spPr>
          <a:xfrm>
            <a:off x="2682241" y="6858000"/>
            <a:ext cx="3217553" cy="408897"/>
          </a:xfrm>
          <a:prstGeom prst="rect">
            <a:avLst/>
          </a:prstGeom>
          <a:noFill/>
        </p:spPr>
        <p:txBody>
          <a:bodyPr wrap="none" lIns="130622" tIns="65311" rIns="130622" bIns="65311" rtlCol="0">
            <a:spAutoFit/>
          </a:bodyPr>
          <a:lstStyle/>
          <a:p>
            <a:r>
              <a:rPr lang="en-US" dirty="0">
                <a:latin typeface="Times New Roman" charset="0"/>
                <a:cs typeface="Times New Roman" charset="0"/>
                <a:hlinkClick r:id="rId4"/>
              </a:rPr>
              <a:t> www.safefruitsandveggies.com</a:t>
            </a:r>
            <a:endParaRPr lang="en-US" dirty="0"/>
          </a:p>
        </p:txBody>
      </p:sp>
    </p:spTree>
    <p:extLst>
      <p:ext uri="{BB962C8B-B14F-4D97-AF65-F5344CB8AC3E}">
        <p14:creationId xmlns:p14="http://schemas.microsoft.com/office/powerpoint/2010/main" val="8564700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243840" y="274320"/>
            <a:ext cx="13776960" cy="1188720"/>
          </a:xfrm>
          <a:prstGeom prst="rect">
            <a:avLst/>
          </a:prstGeom>
          <a:noFill/>
          <a:ln w="9525">
            <a:noFill/>
            <a:miter lim="800000"/>
            <a:headEnd/>
            <a:tailEnd/>
          </a:ln>
        </p:spPr>
        <p:txBody>
          <a:bodyPr lIns="130622" tIns="65311" rIns="130622" bIns="65311" anchor="b"/>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4600" dirty="0">
                <a:solidFill>
                  <a:srgbClr val="000000"/>
                </a:solidFill>
                <a:latin typeface="Georgia" charset="0"/>
              </a:rPr>
              <a:t>Scientific Basis of the </a:t>
            </a:r>
            <a:r>
              <a:rPr lang="ja-JP" altLang="en-US" sz="4600" dirty="0">
                <a:solidFill>
                  <a:srgbClr val="000000"/>
                </a:solidFill>
                <a:latin typeface="Georgia" charset="0"/>
              </a:rPr>
              <a:t>“</a:t>
            </a:r>
            <a:r>
              <a:rPr lang="en-US" sz="4600" dirty="0">
                <a:solidFill>
                  <a:srgbClr val="000000"/>
                </a:solidFill>
                <a:latin typeface="Georgia" charset="0"/>
              </a:rPr>
              <a:t>Dirty Dozen</a:t>
            </a:r>
            <a:r>
              <a:rPr lang="ja-JP" altLang="en-US" sz="4600" dirty="0">
                <a:solidFill>
                  <a:srgbClr val="000000"/>
                </a:solidFill>
                <a:latin typeface="Georgia" charset="0"/>
              </a:rPr>
              <a:t>”</a:t>
            </a:r>
            <a:endParaRPr lang="en-US" sz="4600" dirty="0">
              <a:solidFill>
                <a:srgbClr val="000000"/>
              </a:solidFill>
              <a:latin typeface="Georgia" charset="0"/>
            </a:endParaRPr>
          </a:p>
        </p:txBody>
      </p:sp>
      <p:sp>
        <p:nvSpPr>
          <p:cNvPr id="3" name="Rectangle 3"/>
          <p:cNvSpPr txBox="1">
            <a:spLocks noChangeArrowheads="1"/>
          </p:cNvSpPr>
          <p:nvPr/>
        </p:nvSpPr>
        <p:spPr bwMode="auto">
          <a:xfrm>
            <a:off x="853440" y="1828800"/>
            <a:ext cx="13411200" cy="5486400"/>
          </a:xfrm>
          <a:prstGeom prst="rect">
            <a:avLst/>
          </a:prstGeom>
          <a:noFill/>
          <a:ln w="9525">
            <a:noFill/>
            <a:miter lim="800000"/>
            <a:headEnd/>
            <a:tailEnd/>
          </a:ln>
        </p:spPr>
        <p:txBody>
          <a:bodyPr lIns="130622" tIns="65311" rIns="130622" bIns="65311"/>
          <a:lstStyle>
            <a:lvl1pPr marL="342900" indent="-342900">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spcBef>
                <a:spcPct val="20000"/>
              </a:spcBef>
            </a:pPr>
            <a:endParaRPr lang="en-US" dirty="0">
              <a:solidFill>
                <a:srgbClr val="000000"/>
              </a:solidFill>
              <a:cs typeface="Arial" charset="0"/>
            </a:endParaRPr>
          </a:p>
          <a:p>
            <a:pPr eaLnBrk="1" hangingPunct="1">
              <a:spcBef>
                <a:spcPct val="20000"/>
              </a:spcBef>
            </a:pPr>
            <a:r>
              <a:rPr lang="en-US" dirty="0">
                <a:solidFill>
                  <a:srgbClr val="000000"/>
                </a:solidFill>
                <a:cs typeface="Arial" charset="0"/>
                <a:sym typeface="Wingdings 3" charset="0"/>
              </a:rPr>
              <a:t></a:t>
            </a:r>
            <a:r>
              <a:rPr lang="en-US" dirty="0">
                <a:solidFill>
                  <a:srgbClr val="000000"/>
                </a:solidFill>
                <a:cs typeface="Arial" charset="0"/>
              </a:rPr>
              <a:t>Risk = Exposure * Toxicity</a:t>
            </a:r>
          </a:p>
          <a:p>
            <a:pPr eaLnBrk="1" hangingPunct="1">
              <a:spcBef>
                <a:spcPct val="20000"/>
              </a:spcBef>
            </a:pPr>
            <a:r>
              <a:rPr lang="en-US" dirty="0">
                <a:solidFill>
                  <a:srgbClr val="000000"/>
                </a:solidFill>
                <a:cs typeface="Arial" charset="0"/>
                <a:sym typeface="Wingdings 3" charset="0"/>
              </a:rPr>
              <a:t></a:t>
            </a:r>
            <a:r>
              <a:rPr lang="en-US" dirty="0">
                <a:solidFill>
                  <a:srgbClr val="000000"/>
                </a:solidFill>
                <a:cs typeface="Arial" charset="0"/>
              </a:rPr>
              <a:t>The </a:t>
            </a:r>
            <a:r>
              <a:rPr lang="ja-JP" altLang="en-US" dirty="0">
                <a:solidFill>
                  <a:srgbClr val="000000"/>
                </a:solidFill>
                <a:cs typeface="Arial" charset="0"/>
              </a:rPr>
              <a:t>“</a:t>
            </a:r>
            <a:r>
              <a:rPr lang="en-US" dirty="0">
                <a:solidFill>
                  <a:srgbClr val="000000"/>
                </a:solidFill>
                <a:cs typeface="Arial" charset="0"/>
              </a:rPr>
              <a:t>Dirty Dozen</a:t>
            </a:r>
            <a:r>
              <a:rPr lang="ja-JP" altLang="en-US" dirty="0">
                <a:solidFill>
                  <a:srgbClr val="000000"/>
                </a:solidFill>
                <a:cs typeface="Arial" charset="0"/>
              </a:rPr>
              <a:t>”</a:t>
            </a:r>
            <a:r>
              <a:rPr lang="en-US" dirty="0">
                <a:solidFill>
                  <a:srgbClr val="000000"/>
                </a:solidFill>
                <a:cs typeface="Arial" charset="0"/>
              </a:rPr>
              <a:t> list considers </a:t>
            </a:r>
            <a:r>
              <a:rPr lang="en-US" b="1" dirty="0">
                <a:solidFill>
                  <a:srgbClr val="000000"/>
                </a:solidFill>
                <a:cs typeface="Arial" charset="0"/>
              </a:rPr>
              <a:t>exposure</a:t>
            </a:r>
            <a:r>
              <a:rPr lang="en-US" dirty="0">
                <a:solidFill>
                  <a:srgbClr val="000000"/>
                </a:solidFill>
                <a:cs typeface="Arial" charset="0"/>
              </a:rPr>
              <a:t>, but makes no attempt to address toxicity</a:t>
            </a:r>
          </a:p>
          <a:p>
            <a:pPr eaLnBrk="1" hangingPunct="1">
              <a:spcBef>
                <a:spcPct val="20000"/>
              </a:spcBef>
            </a:pPr>
            <a:r>
              <a:rPr lang="en-US" dirty="0">
                <a:solidFill>
                  <a:srgbClr val="000000"/>
                </a:solidFill>
                <a:cs typeface="Arial" charset="0"/>
                <a:sym typeface="Wingdings 3" charset="0"/>
              </a:rPr>
              <a:t></a:t>
            </a:r>
            <a:r>
              <a:rPr lang="en-US" dirty="0">
                <a:solidFill>
                  <a:srgbClr val="000000"/>
                </a:solidFill>
                <a:cs typeface="Arial" charset="0"/>
              </a:rPr>
              <a:t>There are reliable, well-established and accepted methods for assessing the risk of small doses of chemicals.</a:t>
            </a:r>
          </a:p>
          <a:p>
            <a:pPr eaLnBrk="1" hangingPunct="1">
              <a:spcBef>
                <a:spcPct val="20000"/>
              </a:spcBef>
            </a:pPr>
            <a:r>
              <a:rPr lang="en-US" dirty="0">
                <a:solidFill>
                  <a:srgbClr val="000000"/>
                </a:solidFill>
                <a:cs typeface="Arial" charset="0"/>
                <a:sym typeface="Wingdings 3" charset="0"/>
              </a:rPr>
              <a:t></a:t>
            </a:r>
            <a:r>
              <a:rPr lang="en-US" dirty="0">
                <a:solidFill>
                  <a:srgbClr val="000000"/>
                </a:solidFill>
                <a:cs typeface="Arial" charset="0"/>
              </a:rPr>
              <a:t>The authors of the </a:t>
            </a:r>
            <a:r>
              <a:rPr lang="ja-JP" altLang="en-US" dirty="0">
                <a:solidFill>
                  <a:srgbClr val="000000"/>
                </a:solidFill>
                <a:cs typeface="Arial" charset="0"/>
              </a:rPr>
              <a:t>“</a:t>
            </a:r>
            <a:r>
              <a:rPr lang="en-US" dirty="0">
                <a:solidFill>
                  <a:srgbClr val="000000"/>
                </a:solidFill>
                <a:cs typeface="Arial" charset="0"/>
              </a:rPr>
              <a:t>Dirty Dozen</a:t>
            </a:r>
            <a:r>
              <a:rPr lang="ja-JP" altLang="en-US" dirty="0">
                <a:solidFill>
                  <a:srgbClr val="000000"/>
                </a:solidFill>
                <a:cs typeface="Arial" charset="0"/>
              </a:rPr>
              <a:t>”</a:t>
            </a:r>
            <a:r>
              <a:rPr lang="en-US" dirty="0">
                <a:solidFill>
                  <a:srgbClr val="000000"/>
                </a:solidFill>
                <a:cs typeface="Arial" charset="0"/>
              </a:rPr>
              <a:t> list acknowledge this and clearly state on their website that the list </a:t>
            </a:r>
            <a:r>
              <a:rPr lang="ja-JP" altLang="en-US" dirty="0">
                <a:solidFill>
                  <a:srgbClr val="000000"/>
                </a:solidFill>
                <a:cs typeface="Arial" charset="0"/>
              </a:rPr>
              <a:t>“</a:t>
            </a:r>
            <a:r>
              <a:rPr lang="en-US" b="1" dirty="0">
                <a:solidFill>
                  <a:srgbClr val="000000"/>
                </a:solidFill>
              </a:rPr>
              <a:t>is not built on a complex assessment of pesticide risks.</a:t>
            </a:r>
            <a:r>
              <a:rPr lang="ja-JP" altLang="en-US" b="1" dirty="0">
                <a:solidFill>
                  <a:srgbClr val="000000"/>
                </a:solidFill>
              </a:rPr>
              <a:t>”</a:t>
            </a:r>
            <a:endParaRPr lang="en-US" b="1" dirty="0">
              <a:solidFill>
                <a:srgbClr val="000000"/>
              </a:solidFill>
              <a:cs typeface="Arial" charset="0"/>
            </a:endParaRPr>
          </a:p>
        </p:txBody>
      </p:sp>
    </p:spTree>
    <p:extLst>
      <p:ext uri="{BB962C8B-B14F-4D97-AF65-F5344CB8AC3E}">
        <p14:creationId xmlns:p14="http://schemas.microsoft.com/office/powerpoint/2010/main" val="37089662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1026"/>
          <p:cNvSpPr>
            <a:spLocks noGrp="1" noChangeArrowheads="1"/>
          </p:cNvSpPr>
          <p:nvPr>
            <p:ph type="title" idx="4294967295"/>
          </p:nvPr>
        </p:nvSpPr>
        <p:spPr>
          <a:xfrm>
            <a:off x="1097280" y="481035"/>
            <a:ext cx="12435840" cy="1005840"/>
          </a:xfrm>
          <a:ln w="28575">
            <a:solidFill>
              <a:srgbClr val="9966FF"/>
            </a:solidFill>
          </a:ln>
        </p:spPr>
        <p:txBody>
          <a:bodyPr rtlCol="0">
            <a:normAutofit/>
          </a:bodyPr>
          <a:lstStyle/>
          <a:p>
            <a:pPr>
              <a:defRPr/>
            </a:pPr>
            <a:r>
              <a:rPr lang="en-US" sz="4000" dirty="0">
                <a:solidFill>
                  <a:srgbClr val="3E3E5C"/>
                </a:solidFill>
                <a:effectLst>
                  <a:outerShdw blurRad="38100" dist="38100" dir="2700000" algn="tl">
                    <a:srgbClr val="000000"/>
                  </a:outerShdw>
                </a:effectLst>
                <a:latin typeface="Arial"/>
                <a:ea typeface="Osaka" charset="0"/>
                <a:cs typeface="Arial"/>
              </a:rPr>
              <a:t>Changing Expectations of a Healthy Diet</a:t>
            </a:r>
            <a:endParaRPr lang="en-US" dirty="0">
              <a:solidFill>
                <a:srgbClr val="3E3E5C"/>
              </a:solidFill>
              <a:effectLst>
                <a:outerShdw blurRad="38100" dist="38100" dir="2700000" algn="tl">
                  <a:srgbClr val="000000"/>
                </a:outerShdw>
              </a:effectLst>
              <a:latin typeface="Arial"/>
              <a:ea typeface="Osaka" charset="0"/>
              <a:cs typeface="Arial"/>
            </a:endParaRPr>
          </a:p>
        </p:txBody>
      </p:sp>
      <p:sp>
        <p:nvSpPr>
          <p:cNvPr id="15362" name="Line 1027"/>
          <p:cNvSpPr>
            <a:spLocks noChangeShapeType="1"/>
          </p:cNvSpPr>
          <p:nvPr/>
        </p:nvSpPr>
        <p:spPr bwMode="auto">
          <a:xfrm>
            <a:off x="7071360" y="1517355"/>
            <a:ext cx="0" cy="365760"/>
          </a:xfrm>
          <a:prstGeom prst="line">
            <a:avLst/>
          </a:prstGeom>
          <a:noFill/>
          <a:ln w="28575">
            <a:solidFill>
              <a:srgbClr val="9966FF"/>
            </a:solidFill>
            <a:round/>
            <a:headEnd/>
            <a:tailEnd/>
          </a:ln>
          <a:extLst>
            <a:ext uri="{909E8E84-426E-40DD-AFC4-6F175D3DCCD1}">
              <a14:hiddenFill xmlns:a14="http://schemas.microsoft.com/office/drawing/2010/main">
                <a:noFill/>
              </a14:hiddenFill>
            </a:ext>
          </a:extLst>
        </p:spPr>
        <p:txBody>
          <a:bodyPr wrap="none" lIns="130622" tIns="65311" rIns="130622" bIns="65311" anchor="ctr"/>
          <a:lstStyle/>
          <a:p>
            <a:endParaRPr lang="en-US"/>
          </a:p>
        </p:txBody>
      </p:sp>
      <p:sp>
        <p:nvSpPr>
          <p:cNvPr id="15363" name="Rectangle 1028"/>
          <p:cNvSpPr>
            <a:spLocks noChangeArrowheads="1"/>
          </p:cNvSpPr>
          <p:nvPr/>
        </p:nvSpPr>
        <p:spPr bwMode="auto">
          <a:xfrm>
            <a:off x="2560320" y="1883115"/>
            <a:ext cx="9034781" cy="578174"/>
          </a:xfrm>
          <a:prstGeom prst="rect">
            <a:avLst/>
          </a:prstGeom>
          <a:noFill/>
          <a:ln w="28575">
            <a:solidFill>
              <a:srgbClr val="9966FF"/>
            </a:solidFill>
            <a:miter lim="800000"/>
            <a:headEnd/>
            <a:tailEnd/>
          </a:ln>
          <a:extLst>
            <a:ext uri="{909E8E84-426E-40DD-AFC4-6F175D3DCCD1}">
              <a14:hiddenFill xmlns:a14="http://schemas.microsoft.com/office/drawing/2010/main">
                <a:solidFill>
                  <a:srgbClr val="FFFFFF"/>
                </a:solidFill>
              </a14:hiddenFill>
            </a:ext>
          </a:extLst>
        </p:spPr>
        <p:txBody>
          <a:bodyPr lIns="130622" tIns="65311" rIns="130622" bIns="65311">
            <a:spAutoFit/>
          </a:bodyPr>
          <a:lstStyle/>
          <a:p>
            <a:r>
              <a:rPr lang="en-US" sz="2900" b="1" dirty="0"/>
              <a:t>Prevention of essential </a:t>
            </a:r>
            <a:r>
              <a:rPr lang="en-US" sz="2900" b="1" dirty="0"/>
              <a:t>nutrient </a:t>
            </a:r>
            <a:r>
              <a:rPr lang="en-US" sz="2900" b="1" dirty="0"/>
              <a:t>deficiencies</a:t>
            </a:r>
          </a:p>
        </p:txBody>
      </p:sp>
      <p:sp>
        <p:nvSpPr>
          <p:cNvPr id="15364" name="Text Box 1030"/>
          <p:cNvSpPr txBox="1">
            <a:spLocks noChangeArrowheads="1"/>
          </p:cNvSpPr>
          <p:nvPr/>
        </p:nvSpPr>
        <p:spPr bwMode="auto">
          <a:xfrm>
            <a:off x="0" y="4717755"/>
            <a:ext cx="3901440" cy="501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30622" tIns="65311" rIns="130622" bIns="65311">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a:spcBef>
                <a:spcPct val="50000"/>
              </a:spcBef>
            </a:pPr>
            <a:endParaRPr lang="en-US">
              <a:latin typeface="Times New Roman" charset="0"/>
            </a:endParaRPr>
          </a:p>
        </p:txBody>
      </p:sp>
      <p:sp>
        <p:nvSpPr>
          <p:cNvPr id="15365" name="Rectangle 1031"/>
          <p:cNvSpPr>
            <a:spLocks noChangeArrowheads="1"/>
          </p:cNvSpPr>
          <p:nvPr/>
        </p:nvSpPr>
        <p:spPr bwMode="auto">
          <a:xfrm>
            <a:off x="243840" y="3364230"/>
            <a:ext cx="3048000" cy="1193727"/>
          </a:xfrm>
          <a:prstGeom prst="rect">
            <a:avLst/>
          </a:prstGeom>
          <a:noFill/>
          <a:ln w="28575">
            <a:solidFill>
              <a:srgbClr val="9966FF"/>
            </a:solidFill>
            <a:miter lim="800000"/>
            <a:headEnd/>
            <a:tailEnd/>
          </a:ln>
          <a:extLst>
            <a:ext uri="{909E8E84-426E-40DD-AFC4-6F175D3DCCD1}">
              <a14:hiddenFill xmlns:a14="http://schemas.microsoft.com/office/drawing/2010/main">
                <a:solidFill>
                  <a:srgbClr val="FFFFFF"/>
                </a:solidFill>
              </a14:hiddenFill>
            </a:ext>
          </a:extLst>
        </p:spPr>
        <p:txBody>
          <a:bodyPr lIns="130622" tIns="65311" rIns="130622" bIns="65311">
            <a:spAutoFit/>
          </a:bodyPr>
          <a:lstStyle/>
          <a:p>
            <a:r>
              <a:rPr lang="en-US" sz="2300" b="1" dirty="0"/>
              <a:t>Reduction in the </a:t>
            </a:r>
          </a:p>
          <a:p>
            <a:r>
              <a:rPr lang="en-US" sz="2300" b="1" dirty="0"/>
              <a:t>o</a:t>
            </a:r>
            <a:r>
              <a:rPr lang="en-US" sz="2300" b="1" dirty="0"/>
              <a:t>nset/progression </a:t>
            </a:r>
            <a:endParaRPr lang="en-US" sz="2300" b="1" dirty="0"/>
          </a:p>
          <a:p>
            <a:r>
              <a:rPr lang="en-US" sz="2300" b="1" dirty="0"/>
              <a:t>of select cancers</a:t>
            </a:r>
          </a:p>
        </p:txBody>
      </p:sp>
      <p:sp>
        <p:nvSpPr>
          <p:cNvPr id="15367" name="Rectangle 1033"/>
          <p:cNvSpPr>
            <a:spLocks noChangeArrowheads="1"/>
          </p:cNvSpPr>
          <p:nvPr/>
        </p:nvSpPr>
        <p:spPr bwMode="auto">
          <a:xfrm>
            <a:off x="5242560" y="6473191"/>
            <a:ext cx="4145280" cy="1363004"/>
          </a:xfrm>
          <a:prstGeom prst="rect">
            <a:avLst/>
          </a:prstGeom>
          <a:noFill/>
          <a:ln w="28575">
            <a:solidFill>
              <a:srgbClr val="9966FF"/>
            </a:solidFill>
            <a:miter lim="800000"/>
            <a:headEnd/>
            <a:tailEnd/>
          </a:ln>
          <a:extLst>
            <a:ext uri="{909E8E84-426E-40DD-AFC4-6F175D3DCCD1}">
              <a14:hiddenFill xmlns:a14="http://schemas.microsoft.com/office/drawing/2010/main">
                <a:solidFill>
                  <a:srgbClr val="FFFFFF"/>
                </a:solidFill>
              </a14:hiddenFill>
            </a:ext>
          </a:extLst>
        </p:spPr>
        <p:txBody>
          <a:bodyPr lIns="130622" tIns="65311" rIns="130622" bIns="65311">
            <a:spAutoFit/>
          </a:bodyPr>
          <a:lstStyle/>
          <a:p>
            <a:pPr algn="ctr" eaLnBrk="0" hangingPunct="0"/>
            <a:r>
              <a:rPr lang="en-US" sz="4000" b="1" dirty="0">
                <a:solidFill>
                  <a:srgbClr val="3E3E5C"/>
                </a:solidFill>
                <a:latin typeface="Arial"/>
                <a:cs typeface="Arial"/>
              </a:rPr>
              <a:t>“Optimal Health”</a:t>
            </a:r>
            <a:endParaRPr lang="en-US" sz="4000" b="1" dirty="0">
              <a:solidFill>
                <a:srgbClr val="3E3E5C"/>
              </a:solidFill>
              <a:latin typeface="Arial"/>
              <a:cs typeface="Arial"/>
            </a:endParaRPr>
          </a:p>
        </p:txBody>
      </p:sp>
      <p:sp>
        <p:nvSpPr>
          <p:cNvPr id="15368" name="Rectangle 1034"/>
          <p:cNvSpPr>
            <a:spLocks noChangeArrowheads="1"/>
          </p:cNvSpPr>
          <p:nvPr/>
        </p:nvSpPr>
        <p:spPr bwMode="auto">
          <a:xfrm>
            <a:off x="3779520" y="3364230"/>
            <a:ext cx="3779520" cy="1193727"/>
          </a:xfrm>
          <a:prstGeom prst="rect">
            <a:avLst/>
          </a:prstGeom>
          <a:noFill/>
          <a:ln w="28575">
            <a:solidFill>
              <a:srgbClr val="9966FF"/>
            </a:solidFill>
            <a:miter lim="800000"/>
            <a:headEnd/>
            <a:tailEnd/>
          </a:ln>
          <a:extLst>
            <a:ext uri="{909E8E84-426E-40DD-AFC4-6F175D3DCCD1}">
              <a14:hiddenFill xmlns:a14="http://schemas.microsoft.com/office/drawing/2010/main">
                <a:solidFill>
                  <a:srgbClr val="FFFFFF"/>
                </a:solidFill>
              </a14:hiddenFill>
            </a:ext>
          </a:extLst>
        </p:spPr>
        <p:txBody>
          <a:bodyPr lIns="130622" tIns="65311" rIns="130622" bIns="65311">
            <a:spAutoFit/>
          </a:bodyPr>
          <a:lstStyle/>
          <a:p>
            <a:r>
              <a:rPr lang="en-US" sz="2300" b="1" dirty="0"/>
              <a:t>Reduction in the </a:t>
            </a:r>
          </a:p>
          <a:p>
            <a:r>
              <a:rPr lang="en-US" sz="2300" b="1" dirty="0"/>
              <a:t>onset/progression </a:t>
            </a:r>
          </a:p>
          <a:p>
            <a:r>
              <a:rPr lang="en-US" sz="2300" b="1" dirty="0"/>
              <a:t>of age-related diseases</a:t>
            </a:r>
          </a:p>
        </p:txBody>
      </p:sp>
      <p:sp>
        <p:nvSpPr>
          <p:cNvPr id="15369" name="Rectangle 1035"/>
          <p:cNvSpPr>
            <a:spLocks noChangeArrowheads="1"/>
          </p:cNvSpPr>
          <p:nvPr/>
        </p:nvSpPr>
        <p:spPr bwMode="auto">
          <a:xfrm>
            <a:off x="11094720" y="3272790"/>
            <a:ext cx="3169920" cy="1547670"/>
          </a:xfrm>
          <a:prstGeom prst="rect">
            <a:avLst/>
          </a:prstGeom>
          <a:noFill/>
          <a:ln w="28575">
            <a:solidFill>
              <a:srgbClr val="9966FF"/>
            </a:solidFill>
            <a:miter lim="800000"/>
            <a:headEnd/>
            <a:tailEnd/>
          </a:ln>
          <a:extLst>
            <a:ext uri="{909E8E84-426E-40DD-AFC4-6F175D3DCCD1}">
              <a14:hiddenFill xmlns:a14="http://schemas.microsoft.com/office/drawing/2010/main">
                <a:solidFill>
                  <a:srgbClr val="FFFFFF"/>
                </a:solidFill>
              </a14:hiddenFill>
            </a:ext>
          </a:extLst>
        </p:spPr>
        <p:txBody>
          <a:bodyPr lIns="130622" tIns="65311" rIns="130622" bIns="65311">
            <a:spAutoFit/>
          </a:bodyPr>
          <a:lstStyle/>
          <a:p>
            <a:r>
              <a:rPr lang="en-US" sz="2300" b="1" dirty="0"/>
              <a:t>Reduction </a:t>
            </a:r>
            <a:r>
              <a:rPr lang="en-US" sz="2300" b="1" dirty="0"/>
              <a:t>in the occurrence</a:t>
            </a:r>
          </a:p>
          <a:p>
            <a:r>
              <a:rPr lang="en-US" sz="2300" b="1" dirty="0"/>
              <a:t>of select birth defects</a:t>
            </a:r>
          </a:p>
        </p:txBody>
      </p:sp>
      <p:sp>
        <p:nvSpPr>
          <p:cNvPr id="15370" name="Rectangle 1037"/>
          <p:cNvSpPr>
            <a:spLocks noChangeArrowheads="1"/>
          </p:cNvSpPr>
          <p:nvPr/>
        </p:nvSpPr>
        <p:spPr bwMode="auto">
          <a:xfrm>
            <a:off x="3424070" y="2895600"/>
            <a:ext cx="263859" cy="655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30622" tIns="65311" rIns="130622" bIns="65311">
            <a:spAutoFit/>
          </a:bodyPr>
          <a:lstStyle/>
          <a:p>
            <a:pPr algn="ctr" eaLnBrk="0" hangingPunct="0"/>
            <a:endParaRPr lang="en-US" sz="3400">
              <a:latin typeface="Times New Roman" charset="0"/>
            </a:endParaRPr>
          </a:p>
        </p:txBody>
      </p:sp>
      <p:sp>
        <p:nvSpPr>
          <p:cNvPr id="15371" name="Rectangle 1039"/>
          <p:cNvSpPr>
            <a:spLocks noChangeArrowheads="1"/>
          </p:cNvSpPr>
          <p:nvPr/>
        </p:nvSpPr>
        <p:spPr bwMode="auto">
          <a:xfrm>
            <a:off x="4155590" y="2895600"/>
            <a:ext cx="263859" cy="655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30622" tIns="65311" rIns="130622" bIns="65311">
            <a:spAutoFit/>
          </a:bodyPr>
          <a:lstStyle/>
          <a:p>
            <a:pPr algn="ctr" eaLnBrk="0" hangingPunct="0"/>
            <a:endParaRPr lang="en-US" sz="3400">
              <a:latin typeface="Times New Roman" charset="0"/>
            </a:endParaRPr>
          </a:p>
        </p:txBody>
      </p:sp>
      <p:sp>
        <p:nvSpPr>
          <p:cNvPr id="15372" name="Rectangle 1043"/>
          <p:cNvSpPr>
            <a:spLocks noChangeArrowheads="1"/>
          </p:cNvSpPr>
          <p:nvPr/>
        </p:nvSpPr>
        <p:spPr bwMode="auto">
          <a:xfrm>
            <a:off x="381150" y="7113270"/>
            <a:ext cx="263859" cy="655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30622" tIns="65311" rIns="130622" bIns="65311">
            <a:spAutoFit/>
          </a:bodyPr>
          <a:lstStyle/>
          <a:p>
            <a:pPr algn="ctr" eaLnBrk="0" hangingPunct="0"/>
            <a:endParaRPr lang="en-US" sz="3400">
              <a:latin typeface="Times New Roman" charset="0"/>
            </a:endParaRPr>
          </a:p>
        </p:txBody>
      </p:sp>
      <p:sp>
        <p:nvSpPr>
          <p:cNvPr id="15373" name="Line 1029"/>
          <p:cNvSpPr>
            <a:spLocks noChangeShapeType="1"/>
          </p:cNvSpPr>
          <p:nvPr/>
        </p:nvSpPr>
        <p:spPr bwMode="auto">
          <a:xfrm>
            <a:off x="1097280" y="2973706"/>
            <a:ext cx="12192000" cy="0"/>
          </a:xfrm>
          <a:prstGeom prst="line">
            <a:avLst/>
          </a:prstGeom>
          <a:noFill/>
          <a:ln w="28575">
            <a:solidFill>
              <a:srgbClr val="9966FF"/>
            </a:solidFill>
            <a:round/>
            <a:headEnd/>
            <a:tailEnd/>
          </a:ln>
          <a:extLst>
            <a:ext uri="{909E8E84-426E-40DD-AFC4-6F175D3DCCD1}">
              <a14:hiddenFill xmlns:a14="http://schemas.microsoft.com/office/drawing/2010/main">
                <a:noFill/>
              </a14:hiddenFill>
            </a:ext>
          </a:extLst>
        </p:spPr>
        <p:txBody>
          <a:bodyPr wrap="none" lIns="130622" tIns="65311" rIns="130622" bIns="65311" anchor="ctr"/>
          <a:lstStyle/>
          <a:p>
            <a:endParaRPr lang="en-US"/>
          </a:p>
        </p:txBody>
      </p:sp>
      <p:sp>
        <p:nvSpPr>
          <p:cNvPr id="15374" name="Line 1036"/>
          <p:cNvSpPr>
            <a:spLocks noChangeShapeType="1"/>
          </p:cNvSpPr>
          <p:nvPr/>
        </p:nvSpPr>
        <p:spPr bwMode="auto">
          <a:xfrm>
            <a:off x="1097280" y="2973706"/>
            <a:ext cx="0" cy="299084"/>
          </a:xfrm>
          <a:prstGeom prst="line">
            <a:avLst/>
          </a:prstGeom>
          <a:noFill/>
          <a:ln w="28575">
            <a:solidFill>
              <a:srgbClr val="9966FF"/>
            </a:solidFill>
            <a:round/>
            <a:headEnd/>
            <a:tailEnd/>
          </a:ln>
          <a:extLst>
            <a:ext uri="{909E8E84-426E-40DD-AFC4-6F175D3DCCD1}">
              <a14:hiddenFill xmlns:a14="http://schemas.microsoft.com/office/drawing/2010/main">
                <a:noFill/>
              </a14:hiddenFill>
            </a:ext>
          </a:extLst>
        </p:spPr>
        <p:txBody>
          <a:bodyPr wrap="none" lIns="130622" tIns="65311" rIns="130622" bIns="65311" anchor="ctr"/>
          <a:lstStyle/>
          <a:p>
            <a:endParaRPr lang="en-US"/>
          </a:p>
        </p:txBody>
      </p:sp>
      <p:sp>
        <p:nvSpPr>
          <p:cNvPr id="15376" name="Line 1040"/>
          <p:cNvSpPr>
            <a:spLocks noChangeShapeType="1"/>
          </p:cNvSpPr>
          <p:nvPr/>
        </p:nvSpPr>
        <p:spPr bwMode="auto">
          <a:xfrm>
            <a:off x="9509760" y="2998470"/>
            <a:ext cx="0" cy="299086"/>
          </a:xfrm>
          <a:prstGeom prst="line">
            <a:avLst/>
          </a:prstGeom>
          <a:noFill/>
          <a:ln w="28575">
            <a:solidFill>
              <a:srgbClr val="9966FF"/>
            </a:solidFill>
            <a:round/>
            <a:headEnd/>
            <a:tailEnd/>
          </a:ln>
          <a:extLst>
            <a:ext uri="{909E8E84-426E-40DD-AFC4-6F175D3DCCD1}">
              <a14:hiddenFill xmlns:a14="http://schemas.microsoft.com/office/drawing/2010/main">
                <a:noFill/>
              </a14:hiddenFill>
            </a:ext>
          </a:extLst>
        </p:spPr>
        <p:txBody>
          <a:bodyPr wrap="none" lIns="130622" tIns="65311" rIns="130622" bIns="65311" anchor="ctr"/>
          <a:lstStyle/>
          <a:p>
            <a:endParaRPr lang="en-US"/>
          </a:p>
        </p:txBody>
      </p:sp>
      <p:sp>
        <p:nvSpPr>
          <p:cNvPr id="15377" name="Line 1041"/>
          <p:cNvSpPr>
            <a:spLocks noChangeShapeType="1"/>
          </p:cNvSpPr>
          <p:nvPr/>
        </p:nvSpPr>
        <p:spPr bwMode="auto">
          <a:xfrm>
            <a:off x="6096000" y="2998470"/>
            <a:ext cx="0" cy="365760"/>
          </a:xfrm>
          <a:prstGeom prst="line">
            <a:avLst/>
          </a:prstGeom>
          <a:noFill/>
          <a:ln w="28575">
            <a:solidFill>
              <a:srgbClr val="9966FF"/>
            </a:solidFill>
            <a:round/>
            <a:headEnd/>
            <a:tailEnd/>
          </a:ln>
          <a:extLst>
            <a:ext uri="{909E8E84-426E-40DD-AFC4-6F175D3DCCD1}">
              <a14:hiddenFill xmlns:a14="http://schemas.microsoft.com/office/drawing/2010/main">
                <a:noFill/>
              </a14:hiddenFill>
            </a:ext>
          </a:extLst>
        </p:spPr>
        <p:txBody>
          <a:bodyPr wrap="none" lIns="130622" tIns="65311" rIns="130622" bIns="65311" anchor="ctr"/>
          <a:lstStyle/>
          <a:p>
            <a:endParaRPr lang="en-US"/>
          </a:p>
        </p:txBody>
      </p:sp>
      <p:sp>
        <p:nvSpPr>
          <p:cNvPr id="15378" name="Line 1042"/>
          <p:cNvSpPr>
            <a:spLocks noChangeShapeType="1"/>
          </p:cNvSpPr>
          <p:nvPr/>
        </p:nvSpPr>
        <p:spPr bwMode="auto">
          <a:xfrm>
            <a:off x="13289280" y="2973706"/>
            <a:ext cx="0" cy="299084"/>
          </a:xfrm>
          <a:prstGeom prst="line">
            <a:avLst/>
          </a:prstGeom>
          <a:noFill/>
          <a:ln w="28575">
            <a:solidFill>
              <a:srgbClr val="9966FF"/>
            </a:solidFill>
            <a:round/>
            <a:headEnd/>
            <a:tailEnd/>
          </a:ln>
          <a:extLst>
            <a:ext uri="{909E8E84-426E-40DD-AFC4-6F175D3DCCD1}">
              <a14:hiddenFill xmlns:a14="http://schemas.microsoft.com/office/drawing/2010/main">
                <a:noFill/>
              </a14:hiddenFill>
            </a:ext>
          </a:extLst>
        </p:spPr>
        <p:txBody>
          <a:bodyPr wrap="none" lIns="130622" tIns="65311" rIns="130622" bIns="65311" anchor="ctr"/>
          <a:lstStyle/>
          <a:p>
            <a:endParaRPr lang="en-US"/>
          </a:p>
        </p:txBody>
      </p:sp>
      <p:sp>
        <p:nvSpPr>
          <p:cNvPr id="15379" name="Line 1050"/>
          <p:cNvSpPr>
            <a:spLocks noChangeShapeType="1"/>
          </p:cNvSpPr>
          <p:nvPr/>
        </p:nvSpPr>
        <p:spPr bwMode="auto">
          <a:xfrm>
            <a:off x="7071360" y="2431755"/>
            <a:ext cx="6350" cy="566715"/>
          </a:xfrm>
          <a:prstGeom prst="line">
            <a:avLst/>
          </a:prstGeom>
          <a:noFill/>
          <a:ln w="28575">
            <a:solidFill>
              <a:srgbClr val="9966FF"/>
            </a:solidFill>
            <a:round/>
            <a:headEnd/>
            <a:tailEnd/>
          </a:ln>
          <a:extLst>
            <a:ext uri="{909E8E84-426E-40DD-AFC4-6F175D3DCCD1}">
              <a14:hiddenFill xmlns:a14="http://schemas.microsoft.com/office/drawing/2010/main">
                <a:noFill/>
              </a14:hiddenFill>
            </a:ext>
          </a:extLst>
        </p:spPr>
        <p:txBody>
          <a:bodyPr lIns="130622" tIns="65311" rIns="130622" bIns="65311"/>
          <a:lstStyle/>
          <a:p>
            <a:endParaRPr lang="en-US"/>
          </a:p>
        </p:txBody>
      </p:sp>
      <p:sp>
        <p:nvSpPr>
          <p:cNvPr id="15380" name="Rectangle 1032"/>
          <p:cNvSpPr>
            <a:spLocks noChangeArrowheads="1"/>
          </p:cNvSpPr>
          <p:nvPr/>
        </p:nvSpPr>
        <p:spPr bwMode="auto">
          <a:xfrm>
            <a:off x="8046720" y="3364230"/>
            <a:ext cx="2682240" cy="1917002"/>
          </a:xfrm>
          <a:prstGeom prst="rect">
            <a:avLst/>
          </a:prstGeom>
          <a:noFill/>
          <a:ln w="28575">
            <a:solidFill>
              <a:srgbClr val="9966FF"/>
            </a:solidFill>
            <a:miter lim="800000"/>
            <a:headEnd/>
            <a:tailEnd/>
          </a:ln>
          <a:extLst>
            <a:ext uri="{909E8E84-426E-40DD-AFC4-6F175D3DCCD1}">
              <a14:hiddenFill xmlns:a14="http://schemas.microsoft.com/office/drawing/2010/main">
                <a:solidFill>
                  <a:srgbClr val="FFFFFF"/>
                </a:solidFill>
              </a14:hiddenFill>
            </a:ext>
          </a:extLst>
        </p:spPr>
        <p:txBody>
          <a:bodyPr wrap="square" lIns="130622" tIns="65311" rIns="130622" bIns="65311">
            <a:spAutoFit/>
          </a:bodyPr>
          <a:lstStyle/>
          <a:p>
            <a:r>
              <a:rPr lang="en-US" sz="2300" b="1" dirty="0"/>
              <a:t>Improvements in endurance </a:t>
            </a:r>
          </a:p>
          <a:p>
            <a:r>
              <a:rPr lang="en-US" sz="2300" b="1" dirty="0"/>
              <a:t>capacity and mental health</a:t>
            </a:r>
          </a:p>
          <a:p>
            <a:pPr algn="ctr" eaLnBrk="0" hangingPunct="0"/>
            <a:endParaRPr lang="en-US" sz="2400" i="1" dirty="0">
              <a:solidFill>
                <a:srgbClr val="3E3E5C"/>
              </a:solidFill>
              <a:latin typeface="Times New Roman" charset="0"/>
            </a:endParaRPr>
          </a:p>
        </p:txBody>
      </p:sp>
      <p:cxnSp>
        <p:nvCxnSpPr>
          <p:cNvPr id="3" name="Straight Connector 2"/>
          <p:cNvCxnSpPr/>
          <p:nvPr/>
        </p:nvCxnSpPr>
        <p:spPr>
          <a:xfrm>
            <a:off x="2560320" y="4735830"/>
            <a:ext cx="2926080" cy="1737360"/>
          </a:xfrm>
          <a:prstGeom prst="line">
            <a:avLst/>
          </a:prstGeom>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a:off x="6583680" y="4735830"/>
            <a:ext cx="0" cy="173736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H="1">
            <a:off x="8778240" y="5010150"/>
            <a:ext cx="853440" cy="1463040"/>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Straight Connector 8"/>
          <p:cNvCxnSpPr>
            <a:stCxn id="15369" idx="2"/>
          </p:cNvCxnSpPr>
          <p:nvPr/>
        </p:nvCxnSpPr>
        <p:spPr>
          <a:xfrm flipH="1">
            <a:off x="9387840" y="4820460"/>
            <a:ext cx="3291840" cy="165273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44134000"/>
      </p:ext>
    </p:extLst>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a:xfrm>
            <a:off x="853440" y="990600"/>
            <a:ext cx="13776960" cy="1097280"/>
          </a:xfrm>
        </p:spPr>
        <p:txBody>
          <a:bodyPr anchor="b">
            <a:normAutofit fontScale="90000"/>
          </a:bodyPr>
          <a:lstStyle/>
          <a:p>
            <a:pPr eaLnBrk="1" hangingPunct="1"/>
            <a:r>
              <a:rPr lang="en-US" dirty="0">
                <a:latin typeface="Georgia" charset="0"/>
                <a:ea typeface="ヒラギノ角ゴ Pro W3" charset="0"/>
              </a:rPr>
              <a:t/>
            </a:r>
            <a:br>
              <a:rPr lang="en-US" dirty="0">
                <a:latin typeface="Georgia" charset="0"/>
                <a:ea typeface="ヒラギノ角ゴ Pro W3" charset="0"/>
              </a:rPr>
            </a:br>
            <a:r>
              <a:rPr lang="en-US" dirty="0">
                <a:latin typeface="Georgia" charset="0"/>
                <a:ea typeface="ヒラギノ角ゴ Pro W3" charset="0"/>
              </a:rPr>
              <a:t/>
            </a:r>
            <a:br>
              <a:rPr lang="en-US" dirty="0">
                <a:latin typeface="Georgia" charset="0"/>
                <a:ea typeface="ヒラギノ角ゴ Pro W3" charset="0"/>
              </a:rPr>
            </a:br>
            <a:r>
              <a:rPr lang="en-US" dirty="0">
                <a:latin typeface="Georgia" charset="0"/>
                <a:ea typeface="ヒラギノ角ゴ Pro W3" charset="0"/>
              </a:rPr>
              <a:t>Scared Fat?</a:t>
            </a:r>
            <a:br>
              <a:rPr lang="en-US" dirty="0">
                <a:latin typeface="Georgia" charset="0"/>
                <a:ea typeface="ヒラギノ角ゴ Pro W3" charset="0"/>
              </a:rPr>
            </a:br>
            <a:endParaRPr lang="en-US" dirty="0">
              <a:latin typeface="Georgia" charset="0"/>
              <a:ea typeface="ヒラギノ角ゴ Pro W3" charset="0"/>
            </a:endParaRPr>
          </a:p>
        </p:txBody>
      </p:sp>
      <p:sp>
        <p:nvSpPr>
          <p:cNvPr id="9219" name="Rectangle 3"/>
          <p:cNvSpPr>
            <a:spLocks noGrp="1" noChangeArrowheads="1"/>
          </p:cNvSpPr>
          <p:nvPr>
            <p:ph type="body" idx="4294967295"/>
          </p:nvPr>
        </p:nvSpPr>
        <p:spPr>
          <a:xfrm>
            <a:off x="-57888" y="4038600"/>
            <a:ext cx="14231088" cy="4831080"/>
          </a:xfrm>
        </p:spPr>
        <p:txBody>
          <a:bodyPr/>
          <a:lstStyle/>
          <a:p>
            <a:pPr eaLnBrk="1" hangingPunct="1">
              <a:buFontTx/>
              <a:buNone/>
            </a:pPr>
            <a:r>
              <a:rPr lang="en-US" dirty="0">
                <a:latin typeface="Arial" charset="0"/>
                <a:ea typeface="ヒラギノ角ゴ Pro W3" charset="0"/>
              </a:rPr>
              <a:t>		</a:t>
            </a:r>
            <a:r>
              <a:rPr lang="en-US" sz="3400" dirty="0">
                <a:latin typeface="Arial" charset="0"/>
                <a:ea typeface="ヒラギノ角ゴ Pro W3" charset="0"/>
                <a:sym typeface="Wingdings 3" charset="0"/>
              </a:rPr>
              <a:t></a:t>
            </a:r>
            <a:r>
              <a:rPr lang="en-US" sz="3400" dirty="0">
                <a:latin typeface="Arial" charset="0"/>
                <a:ea typeface="ヒラギノ角ゴ Pro W3" charset="0"/>
                <a:sym typeface="Wingdings 3" charset="0"/>
              </a:rPr>
              <a:t>An Expert Panel reviewed a new </a:t>
            </a:r>
            <a:r>
              <a:rPr lang="en-US" sz="3400" dirty="0">
                <a:latin typeface="Arial" charset="0"/>
                <a:ea typeface="ヒラギノ角ゴ Pro W3" charset="0"/>
                <a:sym typeface="Wingdings 3" charset="0"/>
              </a:rPr>
              <a:t>nationwide </a:t>
            </a:r>
            <a:r>
              <a:rPr lang="en-US" sz="3400" dirty="0">
                <a:latin typeface="Arial" charset="0"/>
                <a:ea typeface="ヒラギノ角ゴ Pro W3" charset="0"/>
                <a:sym typeface="Wingdings 3" charset="0"/>
              </a:rPr>
              <a:t>study of 800 adults.</a:t>
            </a:r>
            <a:endParaRPr lang="en-US" sz="3400" dirty="0">
              <a:latin typeface="Arial" charset="0"/>
              <a:ea typeface="ヒラギノ角ゴ Pro W3" charset="0"/>
              <a:cs typeface="Times New Roman" charset="0"/>
            </a:endParaRPr>
          </a:p>
          <a:p>
            <a:pPr eaLnBrk="1" hangingPunct="1">
              <a:buFontTx/>
              <a:buNone/>
            </a:pPr>
            <a:r>
              <a:rPr lang="en-US" sz="3400" dirty="0">
                <a:latin typeface="Arial" charset="0"/>
                <a:ea typeface="ヒラギノ角ゴ Pro W3" charset="0"/>
                <a:cs typeface="Times New Roman" charset="0"/>
              </a:rPr>
              <a:t>		</a:t>
            </a:r>
            <a:r>
              <a:rPr lang="en-US" sz="3400" dirty="0">
                <a:latin typeface="Arial" charset="0"/>
                <a:ea typeface="ヒラギノ角ゴ Pro W3" charset="0"/>
                <a:cs typeface="Times New Roman" charset="0"/>
                <a:sym typeface="Wingdings 3" charset="0"/>
              </a:rPr>
              <a:t></a:t>
            </a:r>
            <a:r>
              <a:rPr lang="en-US" sz="3400" dirty="0">
                <a:latin typeface="Arial" charset="0"/>
                <a:ea typeface="ヒラギノ角ゴ Pro W3" charset="0"/>
                <a:cs typeface="Times New Roman" charset="0"/>
                <a:sym typeface="Wingdings 3" charset="0"/>
              </a:rPr>
              <a:t>The survey examined the potential 	</a:t>
            </a:r>
            <a:r>
              <a:rPr lang="en-US" sz="3400" dirty="0">
                <a:latin typeface="Arial" charset="0"/>
                <a:ea typeface="ヒラギノ角ゴ Pro W3" charset="0"/>
                <a:cs typeface="Times New Roman" charset="0"/>
                <a:sym typeface="Wingdings 3" charset="0"/>
              </a:rPr>
              <a:t>impact </a:t>
            </a:r>
            <a:r>
              <a:rPr lang="en-US" sz="3400" dirty="0">
                <a:latin typeface="Arial" charset="0"/>
                <a:ea typeface="ヒラギノ角ゴ Pro W3" charset="0"/>
                <a:cs typeface="Times New Roman" charset="0"/>
                <a:sym typeface="Wingdings 3" charset="0"/>
              </a:rPr>
              <a:t>of negative messages by activist </a:t>
            </a:r>
            <a:r>
              <a:rPr lang="en-US" sz="3400" dirty="0">
                <a:latin typeface="Arial" charset="0"/>
                <a:ea typeface="ヒラギノ角ゴ Pro W3" charset="0"/>
                <a:cs typeface="Times New Roman" charset="0"/>
                <a:sym typeface="Wingdings 3" charset="0"/>
              </a:rPr>
              <a:t>groups </a:t>
            </a:r>
            <a:r>
              <a:rPr lang="en-US" sz="3400" dirty="0">
                <a:latin typeface="Arial" charset="0"/>
                <a:ea typeface="ヒラギノ角ゴ Pro W3" charset="0"/>
                <a:cs typeface="Times New Roman" charset="0"/>
                <a:sym typeface="Wingdings 3" charset="0"/>
              </a:rPr>
              <a:t>that question the safety of fruits </a:t>
            </a:r>
            <a:r>
              <a:rPr lang="en-US" sz="3400" dirty="0">
                <a:latin typeface="Arial" charset="0"/>
                <a:ea typeface="ヒラギノ角ゴ Pro W3" charset="0"/>
                <a:cs typeface="Times New Roman" charset="0"/>
                <a:sym typeface="Wingdings 3" charset="0"/>
              </a:rPr>
              <a:t>and </a:t>
            </a:r>
            <a:r>
              <a:rPr lang="en-US" sz="3400" dirty="0">
                <a:latin typeface="Arial" charset="0"/>
                <a:ea typeface="ヒラギノ角ゴ Pro W3" charset="0"/>
                <a:cs typeface="Times New Roman" charset="0"/>
                <a:sym typeface="Wingdings 3" charset="0"/>
              </a:rPr>
              <a:t>vegetables.</a:t>
            </a:r>
          </a:p>
          <a:p>
            <a:pPr eaLnBrk="1" hangingPunct="1">
              <a:buFontTx/>
              <a:buNone/>
            </a:pPr>
            <a:r>
              <a:rPr lang="en-US" sz="3400" dirty="0">
                <a:latin typeface="Arial" charset="0"/>
                <a:ea typeface="ヒラギノ角ゴ Pro W3" charset="0"/>
                <a:cs typeface="Times New Roman" charset="0"/>
                <a:sym typeface="Wingdings 3" charset="0"/>
              </a:rPr>
              <a:t>	 They considered the impact of this messaging on consumer attitudes toward buying fruits and vegetables. </a:t>
            </a:r>
            <a:endParaRPr lang="en-US" sz="3400" dirty="0">
              <a:latin typeface="Arial" charset="0"/>
              <a:ea typeface="ヒラギノ角ゴ Pro W3" charset="0"/>
              <a:cs typeface="Times New Roman" charset="0"/>
            </a:endParaRPr>
          </a:p>
          <a:p>
            <a:pPr eaLnBrk="1" hangingPunct="1">
              <a:buFontTx/>
              <a:buNone/>
            </a:pPr>
            <a:r>
              <a:rPr lang="en-US" sz="3400" dirty="0">
                <a:latin typeface="Arial" charset="0"/>
                <a:ea typeface="ヒラギノ角ゴ Pro W3" charset="0"/>
                <a:cs typeface="Times New Roman" charset="0"/>
              </a:rPr>
              <a:t>	</a:t>
            </a:r>
            <a:endParaRPr lang="en-US" sz="2900" dirty="0">
              <a:latin typeface="Arial" charset="0"/>
              <a:ea typeface="ヒラギノ角ゴ Pro W3" charset="0"/>
              <a:cs typeface="Arial" charset="0"/>
            </a:endParaRPr>
          </a:p>
          <a:p>
            <a:pPr eaLnBrk="1" hangingPunct="1">
              <a:buFontTx/>
              <a:buNone/>
            </a:pPr>
            <a:r>
              <a:rPr lang="en-US" sz="2900" dirty="0">
                <a:latin typeface="Arial" charset="0"/>
                <a:ea typeface="ヒラギノ角ゴ Pro W3" charset="0"/>
                <a:cs typeface="Arial" charset="0"/>
              </a:rPr>
              <a:t>  	</a:t>
            </a:r>
          </a:p>
        </p:txBody>
      </p:sp>
      <p:pic>
        <p:nvPicPr>
          <p:cNvPr id="9220" name="Picture 7"/>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65760" y="274320"/>
            <a:ext cx="5037783" cy="3611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551024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idx="4294967295"/>
          </p:nvPr>
        </p:nvSpPr>
        <p:spPr>
          <a:xfrm>
            <a:off x="243840" y="274320"/>
            <a:ext cx="13776960" cy="1188720"/>
          </a:xfrm>
        </p:spPr>
        <p:txBody>
          <a:bodyPr anchor="b"/>
          <a:lstStyle/>
          <a:p>
            <a:pPr eaLnBrk="1" hangingPunct="1"/>
            <a:r>
              <a:rPr lang="en-US" sz="4000">
                <a:latin typeface="Georgia" charset="0"/>
                <a:ea typeface="ヒラギノ角ゴ Pro W3" charset="0"/>
              </a:rPr>
              <a:t>Expert Panel Conclusions</a:t>
            </a:r>
          </a:p>
        </p:txBody>
      </p:sp>
      <p:sp>
        <p:nvSpPr>
          <p:cNvPr id="13315" name="Rectangle 3"/>
          <p:cNvSpPr>
            <a:spLocks noGrp="1" noChangeArrowheads="1"/>
          </p:cNvSpPr>
          <p:nvPr>
            <p:ph type="body" idx="4294967295"/>
          </p:nvPr>
        </p:nvSpPr>
        <p:spPr>
          <a:xfrm>
            <a:off x="243840" y="1828800"/>
            <a:ext cx="13411200" cy="5486400"/>
          </a:xfrm>
        </p:spPr>
        <p:txBody>
          <a:bodyPr>
            <a:normAutofit fontScale="92500"/>
          </a:bodyPr>
          <a:lstStyle/>
          <a:p>
            <a:pPr eaLnBrk="1" hangingPunct="1">
              <a:buFontTx/>
              <a:buNone/>
            </a:pPr>
            <a:r>
              <a:rPr lang="en-US">
                <a:latin typeface="Arial" charset="0"/>
                <a:ea typeface="ヒラギノ角ゴ Pro W3" charset="0"/>
              </a:rPr>
              <a:t> </a:t>
            </a:r>
            <a:r>
              <a:rPr lang="en-US" sz="3400">
                <a:latin typeface="Arial" charset="0"/>
                <a:ea typeface="ヒラギノ角ゴ Pro W3" charset="0"/>
              </a:rPr>
              <a:t>1. The survey results suggest an emerging public health threat. Negative messaging on food safety is not promoting consumption of fruits and vegetables.</a:t>
            </a:r>
          </a:p>
          <a:p>
            <a:pPr eaLnBrk="1" hangingPunct="1">
              <a:buFontTx/>
              <a:buNone/>
            </a:pPr>
            <a:r>
              <a:rPr lang="en-US" sz="3400">
                <a:latin typeface="Arial" charset="0"/>
                <a:ea typeface="ヒラギノ角ゴ Pro W3" charset="0"/>
              </a:rPr>
              <a:t>2. We have an obesity epidemic. The Media/Internet may be  increasing our fears about food safety, and lowering our faith in government oversight of the safety of our food.</a:t>
            </a:r>
          </a:p>
          <a:p>
            <a:pPr eaLnBrk="1" hangingPunct="1">
              <a:buFontTx/>
              <a:buNone/>
            </a:pPr>
            <a:r>
              <a:rPr lang="en-US" sz="3400">
                <a:latin typeface="Arial" charset="0"/>
                <a:ea typeface="ヒラギノ角ゴ Pro W3" charset="0"/>
              </a:rPr>
              <a:t> 3. It is inaccurate to suggest that organic produce is the only </a:t>
            </a:r>
            <a:r>
              <a:rPr lang="ja-JP" altLang="en-US" sz="3400">
                <a:latin typeface="Arial" charset="0"/>
                <a:ea typeface="ヒラギノ角ゴ Pro W3" charset="0"/>
              </a:rPr>
              <a:t>“</a:t>
            </a:r>
            <a:r>
              <a:rPr lang="en-US" sz="3400">
                <a:latin typeface="Arial" charset="0"/>
                <a:ea typeface="ヒラギノ角ゴ Pro W3" charset="0"/>
              </a:rPr>
              <a:t>safe</a:t>
            </a:r>
            <a:r>
              <a:rPr lang="ja-JP" altLang="en-US" sz="3400">
                <a:latin typeface="Arial" charset="0"/>
                <a:ea typeface="ヒラギノ角ゴ Pro W3" charset="0"/>
              </a:rPr>
              <a:t>”</a:t>
            </a:r>
            <a:r>
              <a:rPr lang="en-US" sz="3400">
                <a:latin typeface="Arial" charset="0"/>
                <a:ea typeface="ヒラギノ角ゴ Pro W3" charset="0"/>
              </a:rPr>
              <a:t> choice.</a:t>
            </a:r>
            <a:endParaRPr lang="en-US" sz="3400">
              <a:latin typeface="Arial" charset="0"/>
              <a:ea typeface="ヒラギノ角ゴ Pro W3" charset="0"/>
              <a:cs typeface="Arial" charset="0"/>
            </a:endParaRPr>
          </a:p>
          <a:p>
            <a:pPr eaLnBrk="1" hangingPunct="1">
              <a:buFontTx/>
              <a:buNone/>
            </a:pPr>
            <a:r>
              <a:rPr lang="en-US" sz="3400">
                <a:latin typeface="Arial" charset="0"/>
                <a:ea typeface="ヒラギノ角ゴ Pro W3" charset="0"/>
                <a:cs typeface="Arial" charset="0"/>
              </a:rPr>
              <a:t> 4. Some consumers feel like they are making inferior choices when they buy conventionally grown produce.</a:t>
            </a:r>
          </a:p>
          <a:p>
            <a:pPr eaLnBrk="1" hangingPunct="1">
              <a:buFontTx/>
              <a:buNone/>
            </a:pPr>
            <a:r>
              <a:rPr lang="en-US" sz="3400">
                <a:latin typeface="Arial" charset="0"/>
                <a:ea typeface="ヒラギノ角ゴ Pro W3" charset="0"/>
                <a:cs typeface="Arial" charset="0"/>
              </a:rPr>
              <a:t> 5. The key health message should be – eat your fruits and vegetables.</a:t>
            </a:r>
            <a:endParaRPr lang="en-US" sz="3400">
              <a:latin typeface="Arial" charset="0"/>
              <a:ea typeface="ヒラギノ角ゴ Pro W3" charset="0"/>
            </a:endParaRPr>
          </a:p>
        </p:txBody>
      </p:sp>
    </p:spTree>
    <p:extLst>
      <p:ext uri="{BB962C8B-B14F-4D97-AF65-F5344CB8AC3E}">
        <p14:creationId xmlns:p14="http://schemas.microsoft.com/office/powerpoint/2010/main" val="254011090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ChangeArrowheads="1"/>
          </p:cNvSpPr>
          <p:nvPr>
            <p:ph type="title" idx="4294967295"/>
          </p:nvPr>
        </p:nvSpPr>
        <p:spPr>
          <a:xfrm>
            <a:off x="243840" y="274320"/>
            <a:ext cx="13776960" cy="1188720"/>
          </a:xfrm>
        </p:spPr>
        <p:txBody>
          <a:bodyPr anchor="b">
            <a:normAutofit fontScale="90000"/>
          </a:bodyPr>
          <a:lstStyle/>
          <a:p>
            <a:pPr eaLnBrk="1" hangingPunct="1"/>
            <a:r>
              <a:rPr lang="en-US" dirty="0">
                <a:latin typeface="Georgia" charset="0"/>
                <a:ea typeface="ヒラギノ角ゴ Pro W3" charset="0"/>
              </a:rPr>
              <a:t/>
            </a:r>
            <a:br>
              <a:rPr lang="en-US" dirty="0">
                <a:latin typeface="Georgia" charset="0"/>
                <a:ea typeface="ヒラギノ角ゴ Pro W3" charset="0"/>
              </a:rPr>
            </a:br>
            <a:r>
              <a:rPr lang="en-US" dirty="0">
                <a:latin typeface="Georgia" charset="0"/>
                <a:ea typeface="ヒラギノ角ゴ Pro W3" charset="0"/>
              </a:rPr>
              <a:t/>
            </a:r>
            <a:br>
              <a:rPr lang="en-US" dirty="0">
                <a:latin typeface="Georgia" charset="0"/>
                <a:ea typeface="ヒラギノ角ゴ Pro W3" charset="0"/>
              </a:rPr>
            </a:br>
            <a:r>
              <a:rPr lang="en-US" dirty="0">
                <a:latin typeface="Georgia" charset="0"/>
                <a:ea typeface="ヒラギノ角ゴ Pro W3" charset="0"/>
              </a:rPr>
              <a:t/>
            </a:r>
            <a:br>
              <a:rPr lang="en-US" dirty="0">
                <a:latin typeface="Georgia" charset="0"/>
                <a:ea typeface="ヒラギノ角ゴ Pro W3" charset="0"/>
              </a:rPr>
            </a:br>
            <a:r>
              <a:rPr lang="en-US" dirty="0">
                <a:latin typeface="Georgia" charset="0"/>
                <a:ea typeface="ヒラギノ角ゴ Pro W3" charset="0"/>
              </a:rPr>
              <a:t/>
            </a:r>
            <a:br>
              <a:rPr lang="en-US" dirty="0">
                <a:latin typeface="Georgia" charset="0"/>
                <a:ea typeface="ヒラギノ角ゴ Pro W3" charset="0"/>
              </a:rPr>
            </a:br>
            <a:r>
              <a:rPr lang="en-US" dirty="0">
                <a:latin typeface="Georgia" charset="0"/>
                <a:ea typeface="ヒラギノ角ゴ Pro W3" charset="0"/>
              </a:rPr>
              <a:t> </a:t>
            </a:r>
            <a:r>
              <a:rPr lang="en-US" dirty="0">
                <a:latin typeface="Arial"/>
                <a:ea typeface="ヒラギノ角ゴ Pro W3" charset="0"/>
                <a:cs typeface="Arial"/>
              </a:rPr>
              <a:t>What is the REAL Truth?</a:t>
            </a:r>
            <a:endParaRPr lang="en-US" sz="4000" dirty="0">
              <a:latin typeface="Arial"/>
              <a:ea typeface="ヒラギノ角ゴ Pro W3" charset="0"/>
              <a:cs typeface="Arial"/>
            </a:endParaRPr>
          </a:p>
        </p:txBody>
      </p:sp>
      <p:sp>
        <p:nvSpPr>
          <p:cNvPr id="10243" name="Rectangle 3"/>
          <p:cNvSpPr>
            <a:spLocks noGrp="1" noChangeArrowheads="1"/>
          </p:cNvSpPr>
          <p:nvPr>
            <p:ph type="body" idx="4294967295"/>
          </p:nvPr>
        </p:nvSpPr>
        <p:spPr>
          <a:xfrm>
            <a:off x="243840" y="1828800"/>
            <a:ext cx="13411200" cy="5486400"/>
          </a:xfrm>
        </p:spPr>
        <p:txBody>
          <a:bodyPr>
            <a:normAutofit fontScale="25000" lnSpcReduction="20000"/>
          </a:bodyPr>
          <a:lstStyle/>
          <a:p>
            <a:pPr marL="0" indent="0">
              <a:lnSpc>
                <a:spcPct val="120000"/>
              </a:lnSpc>
              <a:buNone/>
              <a:defRPr/>
            </a:pPr>
            <a:r>
              <a:rPr lang="en-US" sz="10600" dirty="0">
                <a:latin typeface="Arial"/>
                <a:cs typeface="Arial"/>
                <a:sym typeface="Wingdings 3"/>
              </a:rPr>
              <a:t>I</a:t>
            </a:r>
            <a:r>
              <a:rPr lang="en-US" sz="10600" dirty="0">
                <a:latin typeface="Arial"/>
                <a:cs typeface="Arial"/>
              </a:rPr>
              <a:t>s there </a:t>
            </a:r>
            <a:r>
              <a:rPr lang="en-US" sz="10600" b="1" dirty="0">
                <a:latin typeface="Arial"/>
                <a:cs typeface="Arial"/>
              </a:rPr>
              <a:t>scientific consensus </a:t>
            </a:r>
            <a:r>
              <a:rPr lang="en-US" sz="10600" dirty="0">
                <a:latin typeface="Arial"/>
                <a:cs typeface="Arial"/>
              </a:rPr>
              <a:t>that the small amounts of pesticide residues reported to occur on some food sources are harmful?</a:t>
            </a:r>
          </a:p>
          <a:p>
            <a:pPr marL="0" indent="0">
              <a:buNone/>
              <a:defRPr/>
            </a:pPr>
            <a:endParaRPr lang="en-US" sz="10600" dirty="0">
              <a:latin typeface="Arial"/>
              <a:cs typeface="Arial"/>
            </a:endParaRPr>
          </a:p>
          <a:p>
            <a:pPr marL="0" indent="0">
              <a:lnSpc>
                <a:spcPct val="120000"/>
              </a:lnSpc>
              <a:buNone/>
              <a:defRPr/>
            </a:pPr>
            <a:endParaRPr lang="en-US" sz="10600" dirty="0">
              <a:latin typeface="Arial"/>
              <a:cs typeface="Arial"/>
            </a:endParaRPr>
          </a:p>
          <a:p>
            <a:pPr marL="0" indent="0">
              <a:lnSpc>
                <a:spcPct val="120000"/>
              </a:lnSpc>
              <a:buNone/>
              <a:defRPr/>
            </a:pPr>
            <a:r>
              <a:rPr lang="en-US" sz="10600" dirty="0">
                <a:latin typeface="Arial"/>
                <a:cs typeface="Arial"/>
                <a:sym typeface="Wingdings 3"/>
              </a:rPr>
              <a:t>Is there evidence that the </a:t>
            </a:r>
            <a:r>
              <a:rPr lang="en-US" sz="10600" dirty="0">
                <a:latin typeface="Arial"/>
                <a:cs typeface="Arial"/>
              </a:rPr>
              <a:t>benefits of eating fruits and vegetables outweigh the potential risks associated with the small amounts of pesticides that might be obtained through the ingestion of these foods? </a:t>
            </a:r>
          </a:p>
          <a:p>
            <a:pPr eaLnBrk="1" hangingPunct="1">
              <a:buFontTx/>
              <a:buNone/>
              <a:defRPr/>
            </a:pPr>
            <a:endParaRPr lang="en-US" dirty="0" smtClean="0">
              <a:latin typeface="Times New Roman" pitchFamily="18" charset="0"/>
              <a:cs typeface="Times New Roman" pitchFamily="18" charset="0"/>
            </a:endParaRPr>
          </a:p>
          <a:p>
            <a:pPr eaLnBrk="1" hangingPunct="1">
              <a:buFontTx/>
              <a:buNone/>
              <a:defRPr/>
            </a:pPr>
            <a:endParaRPr lang="en-US" dirty="0" smtClean="0">
              <a:latin typeface="Times New Roman" pitchFamily="18" charset="0"/>
              <a:cs typeface="Times New Roman" pitchFamily="18" charset="0"/>
            </a:endParaRPr>
          </a:p>
          <a:p>
            <a:pPr eaLnBrk="1" hangingPunct="1">
              <a:buFontTx/>
              <a:buNone/>
              <a:defRPr/>
            </a:pPr>
            <a:endParaRPr lang="en-US" dirty="0" smtClean="0">
              <a:latin typeface="Times New Roman" pitchFamily="18" charset="0"/>
              <a:cs typeface="Times New Roman" pitchFamily="18" charset="0"/>
            </a:endParaRPr>
          </a:p>
          <a:p>
            <a:pPr eaLnBrk="1" hangingPunct="1">
              <a:buFontTx/>
              <a:buNone/>
              <a:defRPr/>
            </a:pPr>
            <a:r>
              <a:rPr lang="en-US" dirty="0" smtClean="0">
                <a:latin typeface="Times New Roman" pitchFamily="18" charset="0"/>
                <a:cs typeface="Times New Roman" pitchFamily="18" charset="0"/>
              </a:rPr>
              <a:t>.</a:t>
            </a:r>
          </a:p>
          <a:p>
            <a:pPr eaLnBrk="1" hangingPunct="1">
              <a:buFontTx/>
              <a:buNone/>
              <a:defRPr/>
            </a:pPr>
            <a:r>
              <a:rPr lang="en-US" dirty="0" smtClean="0">
                <a:latin typeface="Times New Roman" pitchFamily="18" charset="0"/>
                <a:cs typeface="Times New Roman" pitchFamily="18" charset="0"/>
              </a:rPr>
              <a:t>	</a:t>
            </a:r>
            <a:endParaRPr lang="en-US" sz="2900" dirty="0">
              <a:cs typeface="Arial" pitchFamily="34" charset="0"/>
            </a:endParaRPr>
          </a:p>
        </p:txBody>
      </p:sp>
    </p:spTree>
    <p:extLst>
      <p:ext uri="{BB962C8B-B14F-4D97-AF65-F5344CB8AC3E}">
        <p14:creationId xmlns:p14="http://schemas.microsoft.com/office/powerpoint/2010/main" val="20150984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a:solidFill>
                  <a:schemeClr val="tx1"/>
                </a:solidFill>
                <a:latin typeface="Times" charset="0"/>
                <a:ea typeface="ＭＳ Ｐゴシック" charset="0"/>
                <a:cs typeface="ＭＳ Ｐゴシック" charset="0"/>
              </a:defRPr>
            </a:lvl1pPr>
            <a:lvl2pPr marL="51206400" indent="-51206400">
              <a:defRPr sz="3400">
                <a:solidFill>
                  <a:schemeClr val="tx1"/>
                </a:solidFill>
                <a:latin typeface="Times" charset="0"/>
                <a:ea typeface="ＭＳ Ｐゴシック" charset="0"/>
              </a:defRPr>
            </a:lvl2pPr>
            <a:lvl3pPr>
              <a:defRPr sz="3400">
                <a:solidFill>
                  <a:schemeClr val="tx1"/>
                </a:solidFill>
                <a:latin typeface="Times" charset="0"/>
                <a:ea typeface="ＭＳ Ｐゴシック" charset="0"/>
              </a:defRPr>
            </a:lvl3pPr>
            <a:lvl4pPr>
              <a:defRPr sz="3400">
                <a:solidFill>
                  <a:schemeClr val="tx1"/>
                </a:solidFill>
                <a:latin typeface="Times" charset="0"/>
                <a:ea typeface="ＭＳ Ｐゴシック" charset="0"/>
              </a:defRPr>
            </a:lvl4pPr>
            <a:lvl5pPr>
              <a:defRPr sz="3400">
                <a:solidFill>
                  <a:schemeClr val="tx1"/>
                </a:solidFill>
                <a:latin typeface="Times" charset="0"/>
                <a:ea typeface="ＭＳ Ｐゴシック" charset="0"/>
              </a:defRPr>
            </a:lvl5pPr>
            <a:lvl6pPr marL="653110" eaLnBrk="0" fontAlgn="base" hangingPunct="0">
              <a:spcBef>
                <a:spcPct val="0"/>
              </a:spcBef>
              <a:spcAft>
                <a:spcPct val="0"/>
              </a:spcAft>
              <a:defRPr sz="3400">
                <a:solidFill>
                  <a:schemeClr val="tx1"/>
                </a:solidFill>
                <a:latin typeface="Times" charset="0"/>
                <a:ea typeface="ＭＳ Ｐゴシック" charset="0"/>
              </a:defRPr>
            </a:lvl6pPr>
            <a:lvl7pPr marL="1306220" eaLnBrk="0" fontAlgn="base" hangingPunct="0">
              <a:spcBef>
                <a:spcPct val="0"/>
              </a:spcBef>
              <a:spcAft>
                <a:spcPct val="0"/>
              </a:spcAft>
              <a:defRPr sz="3400">
                <a:solidFill>
                  <a:schemeClr val="tx1"/>
                </a:solidFill>
                <a:latin typeface="Times" charset="0"/>
                <a:ea typeface="ＭＳ Ｐゴシック" charset="0"/>
              </a:defRPr>
            </a:lvl7pPr>
            <a:lvl8pPr marL="1959331" eaLnBrk="0" fontAlgn="base" hangingPunct="0">
              <a:spcBef>
                <a:spcPct val="0"/>
              </a:spcBef>
              <a:spcAft>
                <a:spcPct val="0"/>
              </a:spcAft>
              <a:defRPr sz="3400">
                <a:solidFill>
                  <a:schemeClr val="tx1"/>
                </a:solidFill>
                <a:latin typeface="Times" charset="0"/>
                <a:ea typeface="ＭＳ Ｐゴシック" charset="0"/>
              </a:defRPr>
            </a:lvl8pPr>
            <a:lvl9pPr marL="2612441" eaLnBrk="0" fontAlgn="base" hangingPunct="0">
              <a:spcBef>
                <a:spcPct val="0"/>
              </a:spcBef>
              <a:spcAft>
                <a:spcPct val="0"/>
              </a:spcAft>
              <a:defRPr sz="3400">
                <a:solidFill>
                  <a:schemeClr val="tx1"/>
                </a:solidFill>
                <a:latin typeface="Times" charset="0"/>
                <a:ea typeface="ＭＳ Ｐゴシック" charset="0"/>
              </a:defRPr>
            </a:lvl9pPr>
          </a:lstStyle>
          <a:p>
            <a:fld id="{DF41B210-4CB3-9E4C-8C28-3BD76FB38917}" type="slidenum">
              <a:rPr lang="en-US" sz="2000"/>
              <a:pPr/>
              <a:t>23</a:t>
            </a:fld>
            <a:endParaRPr lang="en-US" sz="2000" dirty="0"/>
          </a:p>
        </p:txBody>
      </p:sp>
      <p:sp>
        <p:nvSpPr>
          <p:cNvPr id="55299" name="Rectangle 2"/>
          <p:cNvSpPr>
            <a:spLocks noChangeArrowheads="1"/>
          </p:cNvSpPr>
          <p:nvPr/>
        </p:nvSpPr>
        <p:spPr bwMode="auto">
          <a:xfrm>
            <a:off x="1097280" y="731520"/>
            <a:ext cx="1243584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622" tIns="65311" rIns="130622" bIns="65311" anchor="ctr"/>
          <a:lstStyle/>
          <a:p>
            <a:pPr algn="ctr" eaLnBrk="1" hangingPunct="1"/>
            <a:r>
              <a:rPr lang="en-US" sz="5700" dirty="0">
                <a:solidFill>
                  <a:schemeClr val="tx2"/>
                </a:solidFill>
              </a:rPr>
              <a:t>Organic and </a:t>
            </a:r>
            <a:br>
              <a:rPr lang="en-US" sz="5700" dirty="0">
                <a:solidFill>
                  <a:schemeClr val="tx2"/>
                </a:solidFill>
              </a:rPr>
            </a:br>
            <a:r>
              <a:rPr lang="en-US" sz="5700" dirty="0">
                <a:solidFill>
                  <a:schemeClr val="tx2"/>
                </a:solidFill>
              </a:rPr>
              <a:t>Conventional Produce</a:t>
            </a:r>
          </a:p>
        </p:txBody>
      </p:sp>
      <p:sp>
        <p:nvSpPr>
          <p:cNvPr id="55300" name="Rectangle 3"/>
          <p:cNvSpPr>
            <a:spLocks noChangeArrowheads="1"/>
          </p:cNvSpPr>
          <p:nvPr/>
        </p:nvSpPr>
        <p:spPr bwMode="auto">
          <a:xfrm>
            <a:off x="1097280" y="2377440"/>
            <a:ext cx="12801600" cy="4937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622" tIns="65311" rIns="130622" bIns="65311"/>
          <a:lstStyle/>
          <a:p>
            <a:pPr marL="1292614" indent="-489833" eaLnBrk="1" hangingPunct="1">
              <a:lnSpc>
                <a:spcPct val="90000"/>
              </a:lnSpc>
              <a:spcBef>
                <a:spcPct val="20000"/>
              </a:spcBef>
            </a:pPr>
            <a:r>
              <a:rPr lang="en-US" sz="4300" b="1" dirty="0"/>
              <a:t>Whether grown organically or conventionally, plant foods contain:</a:t>
            </a:r>
          </a:p>
          <a:p>
            <a:pPr marL="1292614" indent="-489833" eaLnBrk="1" hangingPunct="1">
              <a:lnSpc>
                <a:spcPct val="90000"/>
              </a:lnSpc>
              <a:spcBef>
                <a:spcPct val="20000"/>
              </a:spcBef>
              <a:buFontTx/>
              <a:buChar char="•"/>
            </a:pPr>
            <a:r>
              <a:rPr lang="en-US" sz="4000" dirty="0">
                <a:solidFill>
                  <a:schemeClr val="tx2"/>
                </a:solidFill>
                <a:sym typeface="Wingdings" charset="0"/>
              </a:rPr>
              <a:t>Fiber</a:t>
            </a:r>
          </a:p>
          <a:p>
            <a:pPr marL="1292614" indent="-489833" eaLnBrk="1" hangingPunct="1">
              <a:lnSpc>
                <a:spcPct val="90000"/>
              </a:lnSpc>
              <a:spcBef>
                <a:spcPct val="20000"/>
              </a:spcBef>
              <a:buFontTx/>
              <a:buChar char="•"/>
            </a:pPr>
            <a:r>
              <a:rPr lang="en-US" sz="4000" dirty="0">
                <a:solidFill>
                  <a:schemeClr val="tx2"/>
                </a:solidFill>
                <a:sym typeface="Wingdings" charset="0"/>
              </a:rPr>
              <a:t>Vitamins</a:t>
            </a:r>
          </a:p>
          <a:p>
            <a:pPr marL="1292614" indent="-489833" eaLnBrk="1" hangingPunct="1">
              <a:lnSpc>
                <a:spcPct val="90000"/>
              </a:lnSpc>
              <a:spcBef>
                <a:spcPct val="20000"/>
              </a:spcBef>
              <a:buFontTx/>
              <a:buChar char="•"/>
            </a:pPr>
            <a:r>
              <a:rPr lang="en-US" sz="4000" dirty="0">
                <a:solidFill>
                  <a:schemeClr val="tx2"/>
                </a:solidFill>
                <a:sym typeface="Wingdings" charset="0"/>
              </a:rPr>
              <a:t>Minerals</a:t>
            </a:r>
          </a:p>
          <a:p>
            <a:pPr marL="1292614" indent="-489833" eaLnBrk="1" hangingPunct="1">
              <a:lnSpc>
                <a:spcPct val="90000"/>
              </a:lnSpc>
              <a:spcBef>
                <a:spcPct val="20000"/>
              </a:spcBef>
              <a:buFontTx/>
              <a:buChar char="•"/>
            </a:pPr>
            <a:r>
              <a:rPr lang="en-US" sz="4000" dirty="0">
                <a:solidFill>
                  <a:schemeClr val="tx2"/>
                </a:solidFill>
                <a:sym typeface="Wingdings" charset="0"/>
              </a:rPr>
              <a:t>Phytochemicals</a:t>
            </a:r>
          </a:p>
        </p:txBody>
      </p:sp>
    </p:spTree>
    <p:extLst>
      <p:ext uri="{BB962C8B-B14F-4D97-AF65-F5344CB8AC3E}">
        <p14:creationId xmlns:p14="http://schemas.microsoft.com/office/powerpoint/2010/main" val="11208135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a:solidFill>
                  <a:schemeClr val="tx1"/>
                </a:solidFill>
                <a:latin typeface="Times" charset="0"/>
                <a:ea typeface="ＭＳ Ｐゴシック" charset="0"/>
                <a:cs typeface="ＭＳ Ｐゴシック" charset="0"/>
              </a:defRPr>
            </a:lvl1pPr>
            <a:lvl2pPr marL="51206400" indent="-51206400">
              <a:defRPr sz="3400">
                <a:solidFill>
                  <a:schemeClr val="tx1"/>
                </a:solidFill>
                <a:latin typeface="Times" charset="0"/>
                <a:ea typeface="ＭＳ Ｐゴシック" charset="0"/>
              </a:defRPr>
            </a:lvl2pPr>
            <a:lvl3pPr>
              <a:defRPr sz="3400">
                <a:solidFill>
                  <a:schemeClr val="tx1"/>
                </a:solidFill>
                <a:latin typeface="Times" charset="0"/>
                <a:ea typeface="ＭＳ Ｐゴシック" charset="0"/>
              </a:defRPr>
            </a:lvl3pPr>
            <a:lvl4pPr>
              <a:defRPr sz="3400">
                <a:solidFill>
                  <a:schemeClr val="tx1"/>
                </a:solidFill>
                <a:latin typeface="Times" charset="0"/>
                <a:ea typeface="ＭＳ Ｐゴシック" charset="0"/>
              </a:defRPr>
            </a:lvl4pPr>
            <a:lvl5pPr>
              <a:defRPr sz="3400">
                <a:solidFill>
                  <a:schemeClr val="tx1"/>
                </a:solidFill>
                <a:latin typeface="Times" charset="0"/>
                <a:ea typeface="ＭＳ Ｐゴシック" charset="0"/>
              </a:defRPr>
            </a:lvl5pPr>
            <a:lvl6pPr marL="653110" eaLnBrk="0" fontAlgn="base" hangingPunct="0">
              <a:spcBef>
                <a:spcPct val="0"/>
              </a:spcBef>
              <a:spcAft>
                <a:spcPct val="0"/>
              </a:spcAft>
              <a:defRPr sz="3400">
                <a:solidFill>
                  <a:schemeClr val="tx1"/>
                </a:solidFill>
                <a:latin typeface="Times" charset="0"/>
                <a:ea typeface="ＭＳ Ｐゴシック" charset="0"/>
              </a:defRPr>
            </a:lvl6pPr>
            <a:lvl7pPr marL="1306220" eaLnBrk="0" fontAlgn="base" hangingPunct="0">
              <a:spcBef>
                <a:spcPct val="0"/>
              </a:spcBef>
              <a:spcAft>
                <a:spcPct val="0"/>
              </a:spcAft>
              <a:defRPr sz="3400">
                <a:solidFill>
                  <a:schemeClr val="tx1"/>
                </a:solidFill>
                <a:latin typeface="Times" charset="0"/>
                <a:ea typeface="ＭＳ Ｐゴシック" charset="0"/>
              </a:defRPr>
            </a:lvl7pPr>
            <a:lvl8pPr marL="1959331" eaLnBrk="0" fontAlgn="base" hangingPunct="0">
              <a:spcBef>
                <a:spcPct val="0"/>
              </a:spcBef>
              <a:spcAft>
                <a:spcPct val="0"/>
              </a:spcAft>
              <a:defRPr sz="3400">
                <a:solidFill>
                  <a:schemeClr val="tx1"/>
                </a:solidFill>
                <a:latin typeface="Times" charset="0"/>
                <a:ea typeface="ＭＳ Ｐゴシック" charset="0"/>
              </a:defRPr>
            </a:lvl8pPr>
            <a:lvl9pPr marL="2612441" eaLnBrk="0" fontAlgn="base" hangingPunct="0">
              <a:spcBef>
                <a:spcPct val="0"/>
              </a:spcBef>
              <a:spcAft>
                <a:spcPct val="0"/>
              </a:spcAft>
              <a:defRPr sz="3400">
                <a:solidFill>
                  <a:schemeClr val="tx1"/>
                </a:solidFill>
                <a:latin typeface="Times" charset="0"/>
                <a:ea typeface="ＭＳ Ｐゴシック" charset="0"/>
              </a:defRPr>
            </a:lvl9pPr>
          </a:lstStyle>
          <a:p>
            <a:fld id="{FF2E8308-D51E-1841-BC56-8AA393C6A3FB}" type="slidenum">
              <a:rPr lang="en-US" sz="2000"/>
              <a:pPr/>
              <a:t>24</a:t>
            </a:fld>
            <a:endParaRPr lang="en-US" sz="2000" dirty="0"/>
          </a:p>
        </p:txBody>
      </p:sp>
      <p:sp>
        <p:nvSpPr>
          <p:cNvPr id="57347" name="Rectangle 2"/>
          <p:cNvSpPr>
            <a:spLocks noChangeArrowheads="1"/>
          </p:cNvSpPr>
          <p:nvPr/>
        </p:nvSpPr>
        <p:spPr bwMode="auto">
          <a:xfrm>
            <a:off x="1097280" y="731520"/>
            <a:ext cx="1243584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622" tIns="65311" rIns="130622" bIns="65311" anchor="ctr"/>
          <a:lstStyle/>
          <a:p>
            <a:pPr algn="ctr" eaLnBrk="1" hangingPunct="1"/>
            <a:r>
              <a:rPr lang="en-US" sz="6300" dirty="0">
                <a:solidFill>
                  <a:schemeClr val="tx2"/>
                </a:solidFill>
              </a:rPr>
              <a:t>Organic Advantages</a:t>
            </a:r>
          </a:p>
        </p:txBody>
      </p:sp>
      <p:sp>
        <p:nvSpPr>
          <p:cNvPr id="57348" name="Rectangle 3"/>
          <p:cNvSpPr>
            <a:spLocks noChangeArrowheads="1"/>
          </p:cNvSpPr>
          <p:nvPr/>
        </p:nvSpPr>
        <p:spPr bwMode="auto">
          <a:xfrm>
            <a:off x="1097280" y="2377440"/>
            <a:ext cx="12801600" cy="4937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622" tIns="65311" rIns="130622" bIns="65311"/>
          <a:lstStyle/>
          <a:p>
            <a:pPr marL="489833" indent="-489833" eaLnBrk="1" hangingPunct="1">
              <a:lnSpc>
                <a:spcPct val="90000"/>
              </a:lnSpc>
              <a:spcBef>
                <a:spcPct val="20000"/>
              </a:spcBef>
            </a:pPr>
            <a:r>
              <a:rPr lang="en-US" sz="4300" b="1" dirty="0"/>
              <a:t>Organic plant foods </a:t>
            </a:r>
            <a:r>
              <a:rPr lang="en-US" sz="4300" b="1" u="sng" dirty="0"/>
              <a:t>may</a:t>
            </a:r>
            <a:r>
              <a:rPr lang="en-US" sz="4300" b="1" dirty="0"/>
              <a:t> have an advantage over conventionally grown foods by:</a:t>
            </a:r>
          </a:p>
          <a:p>
            <a:pPr marL="489833" indent="-489833" eaLnBrk="1" hangingPunct="1">
              <a:lnSpc>
                <a:spcPct val="120000"/>
              </a:lnSpc>
              <a:spcBef>
                <a:spcPct val="20000"/>
              </a:spcBef>
              <a:buFontTx/>
              <a:buChar char="•"/>
            </a:pPr>
            <a:r>
              <a:rPr lang="en-US" sz="4600" dirty="0">
                <a:solidFill>
                  <a:schemeClr val="tx2"/>
                </a:solidFill>
                <a:sym typeface="Wingdings" charset="0"/>
              </a:rPr>
              <a:t>Having an increased concentration in:</a:t>
            </a:r>
            <a:endParaRPr lang="en-US" sz="4000" dirty="0">
              <a:solidFill>
                <a:schemeClr val="tx2"/>
              </a:solidFill>
              <a:sym typeface="Wingdings" charset="0"/>
            </a:endParaRPr>
          </a:p>
          <a:p>
            <a:pPr marL="1061304" lvl="1" indent="-408194" eaLnBrk="1" hangingPunct="1">
              <a:lnSpc>
                <a:spcPct val="120000"/>
              </a:lnSpc>
              <a:spcBef>
                <a:spcPct val="20000"/>
              </a:spcBef>
              <a:buFontTx/>
              <a:buChar char="–"/>
            </a:pPr>
            <a:r>
              <a:rPr lang="en-US" sz="4000" dirty="0">
                <a:sym typeface="Wingdings" charset="0"/>
              </a:rPr>
              <a:t>Vitamin C</a:t>
            </a:r>
          </a:p>
          <a:p>
            <a:pPr marL="1061304" lvl="1" indent="-408194" eaLnBrk="1" hangingPunct="1">
              <a:lnSpc>
                <a:spcPct val="120000"/>
              </a:lnSpc>
              <a:spcBef>
                <a:spcPct val="20000"/>
              </a:spcBef>
              <a:buFontTx/>
              <a:buChar char="–"/>
            </a:pPr>
            <a:r>
              <a:rPr lang="en-US" sz="4000" dirty="0">
                <a:sym typeface="Wingdings" charset="0"/>
              </a:rPr>
              <a:t>Carotenoids</a:t>
            </a:r>
          </a:p>
          <a:p>
            <a:pPr marL="1061304" lvl="1" indent="-408194" eaLnBrk="1" hangingPunct="1">
              <a:lnSpc>
                <a:spcPct val="120000"/>
              </a:lnSpc>
              <a:spcBef>
                <a:spcPct val="20000"/>
              </a:spcBef>
              <a:buFontTx/>
              <a:buChar char="–"/>
            </a:pPr>
            <a:r>
              <a:rPr lang="en-US" sz="4000" dirty="0">
                <a:sym typeface="Wingdings" charset="0"/>
              </a:rPr>
              <a:t>Polyphenols </a:t>
            </a:r>
          </a:p>
        </p:txBody>
      </p:sp>
    </p:spTree>
    <p:extLst>
      <p:ext uri="{BB962C8B-B14F-4D97-AF65-F5344CB8AC3E}">
        <p14:creationId xmlns:p14="http://schemas.microsoft.com/office/powerpoint/2010/main" val="88733785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522316" y="943495"/>
            <a:ext cx="14108084" cy="1188720"/>
          </a:xfrm>
          <a:prstGeom prst="rect">
            <a:avLst/>
          </a:prstGeom>
          <a:noFill/>
          <a:ln w="9525">
            <a:noFill/>
            <a:miter lim="800000"/>
            <a:headEnd/>
            <a:tailEnd/>
          </a:ln>
        </p:spPr>
        <p:txBody>
          <a:bodyPr lIns="130622" tIns="65311" rIns="130622" bIns="65311" anchor="b"/>
          <a:lstStyle/>
          <a:p>
            <a:pPr eaLnBrk="1" hangingPunct="1">
              <a:defRPr/>
            </a:pPr>
            <a:r>
              <a:rPr lang="en-US" sz="5700" kern="0" dirty="0">
                <a:solidFill>
                  <a:srgbClr val="000000"/>
                </a:solidFill>
                <a:latin typeface="Arial"/>
                <a:ea typeface="+mj-ea"/>
                <a:cs typeface="Arial"/>
              </a:rPr>
              <a:t>It is Well </a:t>
            </a:r>
            <a:r>
              <a:rPr lang="en-US" sz="5700" kern="0" dirty="0">
                <a:solidFill>
                  <a:srgbClr val="000000"/>
                </a:solidFill>
                <a:latin typeface="Arial"/>
                <a:ea typeface="+mj-ea"/>
                <a:cs typeface="Arial"/>
              </a:rPr>
              <a:t>Accepted </a:t>
            </a:r>
            <a:r>
              <a:rPr lang="en-US" sz="5700" kern="0" dirty="0">
                <a:solidFill>
                  <a:srgbClr val="000000"/>
                </a:solidFill>
                <a:latin typeface="Arial"/>
                <a:ea typeface="+mj-ea"/>
                <a:cs typeface="Arial"/>
              </a:rPr>
              <a:t>that Fruits and Vegetables are Good For You</a:t>
            </a:r>
          </a:p>
        </p:txBody>
      </p:sp>
      <p:sp>
        <p:nvSpPr>
          <p:cNvPr id="3" name="Rectangle 3"/>
          <p:cNvSpPr txBox="1">
            <a:spLocks noChangeArrowheads="1"/>
          </p:cNvSpPr>
          <p:nvPr/>
        </p:nvSpPr>
        <p:spPr bwMode="auto">
          <a:xfrm>
            <a:off x="522316" y="3124200"/>
            <a:ext cx="9753600" cy="2103120"/>
          </a:xfrm>
          <a:prstGeom prst="rect">
            <a:avLst/>
          </a:prstGeom>
          <a:noFill/>
          <a:ln w="9525">
            <a:noFill/>
            <a:miter lim="800000"/>
            <a:headEnd/>
            <a:tailEnd/>
          </a:ln>
        </p:spPr>
        <p:txBody>
          <a:bodyPr lIns="130622" tIns="65311" rIns="130622" bIns="65311"/>
          <a:lstStyle/>
          <a:p>
            <a:pPr marL="489833" indent="-489833" eaLnBrk="1" hangingPunct="1">
              <a:spcBef>
                <a:spcPct val="20000"/>
              </a:spcBef>
              <a:defRPr/>
            </a:pPr>
            <a:r>
              <a:rPr lang="en-US" sz="2900" kern="0" dirty="0">
                <a:solidFill>
                  <a:srgbClr val="000000"/>
                </a:solidFill>
                <a:latin typeface="Arial"/>
                <a:ea typeface="+mn-ea"/>
                <a:cs typeface="Arial"/>
                <a:sym typeface="Wingdings 3"/>
              </a:rPr>
              <a:t></a:t>
            </a:r>
            <a:r>
              <a:rPr lang="en-US" sz="2900" kern="0" dirty="0">
                <a:solidFill>
                  <a:srgbClr val="000000"/>
                </a:solidFill>
                <a:latin typeface="Arial"/>
                <a:ea typeface="+mn-ea"/>
                <a:cs typeface="Arial"/>
              </a:rPr>
              <a:t>No convincing evidence that pesticide </a:t>
            </a:r>
            <a:r>
              <a:rPr lang="en-US" sz="2900" kern="0" dirty="0">
                <a:solidFill>
                  <a:srgbClr val="000000"/>
                </a:solidFill>
                <a:latin typeface="Arial"/>
                <a:ea typeface="+mn-ea"/>
                <a:cs typeface="Arial"/>
              </a:rPr>
              <a:t>residues on </a:t>
            </a:r>
            <a:r>
              <a:rPr lang="en-US" sz="2900" kern="0" dirty="0">
                <a:solidFill>
                  <a:srgbClr val="000000"/>
                </a:solidFill>
                <a:latin typeface="Arial"/>
                <a:ea typeface="+mn-ea"/>
                <a:cs typeface="Arial"/>
              </a:rPr>
              <a:t>fruits and vegetables pose a risk to health.</a:t>
            </a:r>
          </a:p>
          <a:p>
            <a:pPr marL="489833" indent="-489833" eaLnBrk="1" hangingPunct="1">
              <a:spcBef>
                <a:spcPct val="20000"/>
              </a:spcBef>
              <a:defRPr/>
            </a:pPr>
            <a:r>
              <a:rPr lang="en-US" sz="2900" kern="0" dirty="0">
                <a:solidFill>
                  <a:srgbClr val="000000"/>
                </a:solidFill>
                <a:latin typeface="Arial"/>
                <a:ea typeface="+mn-ea"/>
                <a:cs typeface="Arial"/>
                <a:sym typeface="Wingdings 3"/>
              </a:rPr>
              <a:t></a:t>
            </a:r>
            <a:r>
              <a:rPr lang="en-US" sz="2900" kern="0" dirty="0">
                <a:solidFill>
                  <a:srgbClr val="000000"/>
                </a:solidFill>
                <a:latin typeface="Arial"/>
                <a:ea typeface="+mn-ea"/>
                <a:cs typeface="Arial"/>
              </a:rPr>
              <a:t>In contrast, the data on health benefits of consuming fruits and vegetables is substantial and convincing</a:t>
            </a:r>
            <a:r>
              <a:rPr lang="en-US" kern="0" dirty="0">
                <a:solidFill>
                  <a:srgbClr val="7E7E7E"/>
                </a:solidFill>
                <a:latin typeface="Arial"/>
                <a:ea typeface="+mn-ea"/>
                <a:cs typeface="Arial"/>
              </a:rPr>
              <a:t>.</a:t>
            </a:r>
          </a:p>
          <a:p>
            <a:pPr marL="489833" indent="-489833" eaLnBrk="1" hangingPunct="1">
              <a:spcBef>
                <a:spcPct val="20000"/>
              </a:spcBef>
              <a:defRPr/>
            </a:pPr>
            <a:r>
              <a:rPr lang="en-US" kern="0" dirty="0">
                <a:solidFill>
                  <a:srgbClr val="7E7E7E"/>
                </a:solidFill>
                <a:latin typeface="Arial"/>
                <a:ea typeface="+mn-ea"/>
                <a:cs typeface="Arial"/>
              </a:rPr>
              <a:t>	</a:t>
            </a:r>
          </a:p>
        </p:txBody>
      </p:sp>
      <p:pic>
        <p:nvPicPr>
          <p:cNvPr id="22532" name="Picture 3" descr="7788855_thb.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0129058" y="2788920"/>
            <a:ext cx="40894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886691" y="5528316"/>
            <a:ext cx="10728960" cy="2095512"/>
          </a:xfrm>
          <a:prstGeom prst="rect">
            <a:avLst/>
          </a:prstGeom>
        </p:spPr>
        <p:txBody>
          <a:bodyPr lIns="130622" tIns="65311" rIns="130622" bIns="65311">
            <a:spAutoFit/>
          </a:bodyPr>
          <a:lstStyle/>
          <a:p>
            <a:pPr marL="489833" indent="-489833" eaLnBrk="1" hangingPunct="1">
              <a:spcBef>
                <a:spcPct val="20000"/>
              </a:spcBef>
              <a:defRPr/>
            </a:pPr>
            <a:r>
              <a:rPr lang="en-US" sz="2900" kern="0" dirty="0">
                <a:solidFill>
                  <a:srgbClr val="000000"/>
                </a:solidFill>
                <a:latin typeface="Arial"/>
                <a:ea typeface="ヒラギノ角ゴ Pro W3" pitchFamily="1" charset="-128"/>
                <a:cs typeface="Arial"/>
                <a:sym typeface="Wingdings 3"/>
              </a:rPr>
              <a:t></a:t>
            </a:r>
            <a:r>
              <a:rPr lang="en-US" sz="2900" kern="0" dirty="0">
                <a:solidFill>
                  <a:srgbClr val="000000"/>
                </a:solidFill>
                <a:latin typeface="Arial"/>
                <a:ea typeface="ヒラギノ角ゴ Pro W3" pitchFamily="1" charset="-128"/>
                <a:cs typeface="Arial"/>
              </a:rPr>
              <a:t>Probable reductions in risk provided by diets rich in fruits and vegetables:</a:t>
            </a:r>
          </a:p>
          <a:p>
            <a:pPr marL="1142943" lvl="1" indent="-489833" eaLnBrk="1" hangingPunct="1">
              <a:spcBef>
                <a:spcPct val="20000"/>
              </a:spcBef>
              <a:defRPr/>
            </a:pPr>
            <a:r>
              <a:rPr lang="en-US" sz="2900" kern="0" dirty="0">
                <a:solidFill>
                  <a:srgbClr val="000000"/>
                </a:solidFill>
                <a:latin typeface="Arial"/>
                <a:ea typeface="ヒラギノ角ゴ Pro W3" pitchFamily="1" charset="-128"/>
                <a:cs typeface="Arial"/>
              </a:rPr>
              <a:t>	►High blood pressure   ►Stroke ►Heart  disease</a:t>
            </a:r>
          </a:p>
          <a:p>
            <a:pPr marL="1142943" lvl="1" indent="-489833" eaLnBrk="1" hangingPunct="1">
              <a:spcBef>
                <a:spcPct val="20000"/>
              </a:spcBef>
              <a:defRPr/>
            </a:pPr>
            <a:r>
              <a:rPr lang="en-US" sz="2900" kern="0" dirty="0">
                <a:solidFill>
                  <a:srgbClr val="000000"/>
                </a:solidFill>
                <a:latin typeface="Arial"/>
                <a:ea typeface="ヒラギノ角ゴ Pro W3" pitchFamily="1" charset="-128"/>
                <a:cs typeface="Arial"/>
              </a:rPr>
              <a:t>	►Some Cancers	  ►Digestive </a:t>
            </a:r>
            <a:r>
              <a:rPr lang="en-US" sz="2900" kern="0" dirty="0">
                <a:solidFill>
                  <a:srgbClr val="000000"/>
                </a:solidFill>
                <a:latin typeface="Arial"/>
                <a:ea typeface="ヒラギノ角ゴ Pro W3" pitchFamily="1" charset="-128"/>
                <a:cs typeface="Arial"/>
              </a:rPr>
              <a:t>problems.</a:t>
            </a:r>
            <a:r>
              <a:rPr lang="en-US" kern="0" dirty="0">
                <a:solidFill>
                  <a:srgbClr val="7E7E7E"/>
                </a:solidFill>
                <a:latin typeface="Arial" pitchFamily="34" charset="0"/>
                <a:ea typeface="ヒラギノ角ゴ Pro W3" pitchFamily="1" charset="-128"/>
                <a:cs typeface="Arial" charset="0"/>
              </a:rPr>
              <a:t>	</a:t>
            </a:r>
            <a:endParaRPr lang="en-US" dirty="0">
              <a:latin typeface="Arial" pitchFamily="34" charset="0"/>
              <a:ea typeface="ヒラギノ角ゴ Pro W3" pitchFamily="1" charset="-128"/>
              <a:cs typeface="+mn-cs"/>
            </a:endParaRPr>
          </a:p>
        </p:txBody>
      </p:sp>
    </p:spTree>
    <p:extLst>
      <p:ext uri="{BB962C8B-B14F-4D97-AF65-F5344CB8AC3E}">
        <p14:creationId xmlns:p14="http://schemas.microsoft.com/office/powerpoint/2010/main" val="261580005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243840" y="274320"/>
            <a:ext cx="13776960" cy="1188720"/>
          </a:xfrm>
          <a:prstGeom prst="rect">
            <a:avLst/>
          </a:prstGeom>
          <a:noFill/>
          <a:ln w="9525">
            <a:noFill/>
            <a:miter lim="800000"/>
            <a:headEnd/>
            <a:tailEnd/>
          </a:ln>
        </p:spPr>
        <p:txBody>
          <a:bodyPr lIns="130622" tIns="65311" rIns="130622" bIns="65311" anchor="b"/>
          <a:lstStyle/>
          <a:p>
            <a:pPr eaLnBrk="1" hangingPunct="1">
              <a:defRPr/>
            </a:pPr>
            <a:r>
              <a:rPr lang="en-US" sz="4600" kern="0" dirty="0">
                <a:solidFill>
                  <a:srgbClr val="000000"/>
                </a:solidFill>
                <a:latin typeface="Arial"/>
                <a:ea typeface="+mj-ea"/>
                <a:cs typeface="Arial"/>
              </a:rPr>
              <a:t>Remaining Uncertainties About Fruit and Vegetable Health Benefits</a:t>
            </a:r>
          </a:p>
        </p:txBody>
      </p:sp>
      <p:sp>
        <p:nvSpPr>
          <p:cNvPr id="3" name="Rectangle 3"/>
          <p:cNvSpPr txBox="1">
            <a:spLocks noChangeArrowheads="1"/>
          </p:cNvSpPr>
          <p:nvPr/>
        </p:nvSpPr>
        <p:spPr bwMode="auto">
          <a:xfrm>
            <a:off x="853440" y="1828800"/>
            <a:ext cx="9387840" cy="2834640"/>
          </a:xfrm>
          <a:prstGeom prst="rect">
            <a:avLst/>
          </a:prstGeom>
          <a:noFill/>
          <a:ln w="9525">
            <a:noFill/>
            <a:miter lim="800000"/>
            <a:headEnd/>
            <a:tailEnd/>
          </a:ln>
        </p:spPr>
        <p:txBody>
          <a:bodyPr lIns="130622" tIns="65311" rIns="130622" bIns="65311"/>
          <a:lstStyle/>
          <a:p>
            <a:pPr marL="489833" indent="-489833" eaLnBrk="1" hangingPunct="1">
              <a:spcBef>
                <a:spcPct val="20000"/>
              </a:spcBef>
              <a:defRPr/>
            </a:pPr>
            <a:r>
              <a:rPr lang="en-US" sz="3200" kern="0" dirty="0">
                <a:solidFill>
                  <a:srgbClr val="000000"/>
                </a:solidFill>
                <a:latin typeface="Arial"/>
                <a:ea typeface="+mn-ea"/>
                <a:cs typeface="Arial"/>
                <a:sym typeface="Wingdings 3"/>
              </a:rPr>
              <a:t> </a:t>
            </a:r>
            <a:r>
              <a:rPr lang="en-US" sz="3200" kern="0" dirty="0" smtClean="0">
                <a:solidFill>
                  <a:srgbClr val="000000"/>
                </a:solidFill>
                <a:latin typeface="Arial"/>
                <a:ea typeface="+mn-ea"/>
                <a:cs typeface="Arial"/>
              </a:rPr>
              <a:t>The </a:t>
            </a:r>
            <a:r>
              <a:rPr lang="en-US" sz="3200" kern="0" dirty="0">
                <a:solidFill>
                  <a:srgbClr val="000000"/>
                </a:solidFill>
                <a:latin typeface="Arial"/>
                <a:ea typeface="+mn-ea"/>
                <a:cs typeface="Arial"/>
              </a:rPr>
              <a:t>precise mechanisms that underlie the positive health effects of fruit and vegetables are still poorly understood and represent an area of significant research. </a:t>
            </a:r>
          </a:p>
        </p:txBody>
      </p:sp>
      <p:pic>
        <p:nvPicPr>
          <p:cNvPr id="23556" name="Picture 3" descr="9733235_thw.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9997440" y="2022071"/>
            <a:ext cx="3751581"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853440" y="4389120"/>
            <a:ext cx="12070080" cy="3185041"/>
          </a:xfrm>
          <a:prstGeom prst="rect">
            <a:avLst/>
          </a:prstGeom>
        </p:spPr>
        <p:txBody>
          <a:bodyPr lIns="130622" tIns="65311" rIns="130622" bIns="65311">
            <a:spAutoFit/>
          </a:bodyPr>
          <a:lstStyle/>
          <a:p>
            <a:pPr marL="489833" indent="-489833" eaLnBrk="1" hangingPunct="1">
              <a:spcBef>
                <a:spcPct val="20000"/>
              </a:spcBef>
            </a:pPr>
            <a:r>
              <a:rPr lang="en-US" sz="3200" dirty="0">
                <a:solidFill>
                  <a:srgbClr val="000000"/>
                </a:solidFill>
                <a:latin typeface="Arial"/>
                <a:cs typeface="Arial"/>
                <a:sym typeface="Wingdings 3" charset="0"/>
              </a:rPr>
              <a:t> </a:t>
            </a:r>
            <a:r>
              <a:rPr lang="en-US" sz="3200" dirty="0" smtClean="0">
                <a:solidFill>
                  <a:srgbClr val="000000"/>
                </a:solidFill>
                <a:latin typeface="Arial"/>
                <a:cs typeface="Arial"/>
              </a:rPr>
              <a:t>Limiting </a:t>
            </a:r>
            <a:r>
              <a:rPr lang="en-US" sz="3200" dirty="0">
                <a:solidFill>
                  <a:srgbClr val="000000"/>
                </a:solidFill>
                <a:latin typeface="Arial"/>
                <a:cs typeface="Arial"/>
              </a:rPr>
              <a:t>one</a:t>
            </a:r>
            <a:r>
              <a:rPr lang="ja-JP" altLang="en-US" sz="3200" dirty="0">
                <a:solidFill>
                  <a:srgbClr val="000000"/>
                </a:solidFill>
                <a:latin typeface="Arial"/>
                <a:cs typeface="Arial"/>
              </a:rPr>
              <a:t>’</a:t>
            </a:r>
            <a:r>
              <a:rPr lang="en-US" sz="3200" dirty="0">
                <a:solidFill>
                  <a:srgbClr val="000000"/>
                </a:solidFill>
                <a:latin typeface="Arial"/>
                <a:cs typeface="Arial"/>
              </a:rPr>
              <a:t>s diet to certain fruits and vegetables, and excluding others, due to fears over pesticide residues, is risky.</a:t>
            </a:r>
          </a:p>
          <a:p>
            <a:pPr marL="1142943" lvl="1" indent="-489833" eaLnBrk="1" hangingPunct="1">
              <a:spcBef>
                <a:spcPct val="20000"/>
              </a:spcBef>
              <a:buFont typeface="Arial" charset="0"/>
              <a:buChar char="•"/>
            </a:pPr>
            <a:r>
              <a:rPr lang="en-US" sz="3200" dirty="0">
                <a:solidFill>
                  <a:srgbClr val="000000"/>
                </a:solidFill>
                <a:latin typeface="Arial"/>
                <a:cs typeface="Arial"/>
              </a:rPr>
              <a:t>May result in individuals making questionable decisions regarding the known positive benefits of fruits and vegetables versus the theoretical negative effects of pesticide residues.	</a:t>
            </a:r>
            <a:r>
              <a:rPr lang="en-US" dirty="0">
                <a:solidFill>
                  <a:srgbClr val="000000"/>
                </a:solidFill>
                <a:latin typeface="Arial"/>
                <a:cs typeface="Arial"/>
              </a:rPr>
              <a:t>	</a:t>
            </a:r>
          </a:p>
        </p:txBody>
      </p:sp>
    </p:spTree>
    <p:extLst>
      <p:ext uri="{BB962C8B-B14F-4D97-AF65-F5344CB8AC3E}">
        <p14:creationId xmlns:p14="http://schemas.microsoft.com/office/powerpoint/2010/main" val="107944316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243840" y="274320"/>
            <a:ext cx="13776960" cy="1188720"/>
          </a:xfrm>
          <a:prstGeom prst="rect">
            <a:avLst/>
          </a:prstGeom>
          <a:noFill/>
          <a:ln w="9525">
            <a:noFill/>
            <a:miter lim="800000"/>
            <a:headEnd/>
            <a:tailEnd/>
          </a:ln>
        </p:spPr>
        <p:txBody>
          <a:bodyPr lIns="130622" tIns="65311" rIns="130622" bIns="65311" anchor="b"/>
          <a:lstStyle/>
          <a:p>
            <a:pPr eaLnBrk="1" hangingPunct="1">
              <a:defRPr/>
            </a:pPr>
            <a:r>
              <a:rPr lang="en-US" sz="4600" kern="0" dirty="0">
                <a:solidFill>
                  <a:srgbClr val="000000"/>
                </a:solidFill>
                <a:latin typeface="Arial"/>
                <a:ea typeface="+mj-ea"/>
                <a:cs typeface="Arial"/>
              </a:rPr>
              <a:t>Potential Differences in Nutritional Quality of Conventional and Organically-Grown Foods?</a:t>
            </a:r>
          </a:p>
        </p:txBody>
      </p:sp>
      <p:sp>
        <p:nvSpPr>
          <p:cNvPr id="3" name="Rectangle 3"/>
          <p:cNvSpPr txBox="1">
            <a:spLocks noChangeArrowheads="1"/>
          </p:cNvSpPr>
          <p:nvPr/>
        </p:nvSpPr>
        <p:spPr bwMode="auto">
          <a:xfrm>
            <a:off x="609600" y="1706880"/>
            <a:ext cx="13533120" cy="6675120"/>
          </a:xfrm>
          <a:prstGeom prst="rect">
            <a:avLst/>
          </a:prstGeom>
          <a:noFill/>
          <a:ln w="9525">
            <a:noFill/>
            <a:miter lim="800000"/>
            <a:headEnd/>
            <a:tailEnd/>
          </a:ln>
        </p:spPr>
        <p:txBody>
          <a:bodyPr lIns="130622" tIns="65311" rIns="130622" bIns="65311"/>
          <a:lstStyle/>
          <a:p>
            <a:pPr marL="489833" indent="-489833" eaLnBrk="1" hangingPunct="1">
              <a:spcBef>
                <a:spcPct val="20000"/>
              </a:spcBef>
              <a:defRPr/>
            </a:pPr>
            <a:r>
              <a:rPr lang="en-US" sz="3600" kern="0" dirty="0">
                <a:solidFill>
                  <a:srgbClr val="000000"/>
                </a:solidFill>
                <a:latin typeface="Arial"/>
                <a:ea typeface="+mn-ea"/>
                <a:cs typeface="Arial"/>
                <a:sym typeface="Wingdings 3"/>
              </a:rPr>
              <a:t></a:t>
            </a:r>
            <a:r>
              <a:rPr lang="en-US" sz="3600" kern="0" dirty="0">
                <a:solidFill>
                  <a:srgbClr val="000000"/>
                </a:solidFill>
                <a:latin typeface="Arial"/>
                <a:ea typeface="+mn-ea"/>
                <a:cs typeface="Arial"/>
              </a:rPr>
              <a:t>Some recent analyses address this issue:</a:t>
            </a:r>
          </a:p>
          <a:p>
            <a:pPr marL="1142943" lvl="1" indent="-489833" eaLnBrk="1" hangingPunct="1">
              <a:spcBef>
                <a:spcPts val="0"/>
              </a:spcBef>
              <a:buFont typeface="Arial" pitchFamily="34" charset="0"/>
              <a:buChar char="•"/>
              <a:defRPr/>
            </a:pPr>
            <a:r>
              <a:rPr lang="en-US" sz="2900" kern="0" dirty="0">
                <a:solidFill>
                  <a:srgbClr val="000000"/>
                </a:solidFill>
                <a:latin typeface="Arial"/>
                <a:ea typeface="+mn-ea"/>
                <a:cs typeface="Arial"/>
              </a:rPr>
              <a:t>Winters and Davis (2006) review for Institute of Food Technologists.</a:t>
            </a:r>
          </a:p>
          <a:p>
            <a:pPr marL="1142943" lvl="1" indent="-489833" eaLnBrk="1" hangingPunct="1">
              <a:spcBef>
                <a:spcPts val="0"/>
              </a:spcBef>
              <a:buFont typeface="Arial" pitchFamily="34" charset="0"/>
              <a:buChar char="•"/>
              <a:defRPr/>
            </a:pPr>
            <a:r>
              <a:rPr lang="en-US" sz="2900" kern="0" dirty="0">
                <a:solidFill>
                  <a:srgbClr val="000000"/>
                </a:solidFill>
                <a:latin typeface="Arial"/>
                <a:ea typeface="+mn-ea"/>
                <a:cs typeface="Arial"/>
              </a:rPr>
              <a:t>Dangour et al. (2009) review from London School of Hygiene &amp; Tropical Medicine</a:t>
            </a:r>
            <a:r>
              <a:rPr lang="en-US" sz="2900" kern="0" dirty="0">
                <a:solidFill>
                  <a:srgbClr val="000000"/>
                </a:solidFill>
                <a:latin typeface="Arial"/>
                <a:ea typeface="+mn-ea"/>
                <a:cs typeface="Arial"/>
              </a:rPr>
              <a:t>.</a:t>
            </a:r>
          </a:p>
          <a:p>
            <a:pPr marL="1142943" lvl="1" indent="-489833" eaLnBrk="1" hangingPunct="1">
              <a:spcBef>
                <a:spcPts val="0"/>
              </a:spcBef>
              <a:buFont typeface="Arial" pitchFamily="34" charset="0"/>
              <a:buChar char="•"/>
              <a:defRPr/>
            </a:pPr>
            <a:r>
              <a:rPr lang="en-US" sz="2900" kern="0" dirty="0">
                <a:solidFill>
                  <a:srgbClr val="000000"/>
                </a:solidFill>
                <a:latin typeface="Arial"/>
                <a:ea typeface="+mn-ea"/>
                <a:cs typeface="Arial"/>
              </a:rPr>
              <a:t>Smith-Spangler et. al. (2012) review from Annals of Internal Medicine</a:t>
            </a:r>
            <a:endParaRPr lang="en-US" sz="2900" kern="0" dirty="0">
              <a:solidFill>
                <a:srgbClr val="000000"/>
              </a:solidFill>
              <a:latin typeface="Arial"/>
              <a:ea typeface="+mn-ea"/>
              <a:cs typeface="Arial"/>
            </a:endParaRPr>
          </a:p>
          <a:p>
            <a:pPr marL="489833" indent="-489833" eaLnBrk="1" hangingPunct="1">
              <a:spcBef>
                <a:spcPct val="20000"/>
              </a:spcBef>
              <a:defRPr/>
            </a:pPr>
            <a:r>
              <a:rPr lang="en-US" sz="3600" kern="0" dirty="0">
                <a:solidFill>
                  <a:srgbClr val="000000"/>
                </a:solidFill>
                <a:latin typeface="Arial"/>
                <a:ea typeface="+mn-ea"/>
                <a:cs typeface="Arial"/>
                <a:sym typeface="Wingdings 3"/>
              </a:rPr>
              <a:t></a:t>
            </a:r>
            <a:r>
              <a:rPr lang="en-US" sz="3600" kern="0" dirty="0">
                <a:solidFill>
                  <a:srgbClr val="000000"/>
                </a:solidFill>
                <a:latin typeface="Arial"/>
                <a:ea typeface="+mn-ea"/>
                <a:cs typeface="Arial"/>
              </a:rPr>
              <a:t>Some differences are expected between conventional and organically-grown foods.</a:t>
            </a:r>
          </a:p>
          <a:p>
            <a:pPr marL="1142943" lvl="1" indent="-489833" eaLnBrk="1" hangingPunct="1">
              <a:spcBef>
                <a:spcPts val="0"/>
              </a:spcBef>
              <a:buFont typeface="Arial" pitchFamily="34" charset="0"/>
              <a:buChar char="•"/>
              <a:defRPr/>
            </a:pPr>
            <a:r>
              <a:rPr lang="en-US" sz="2900" kern="0" dirty="0">
                <a:solidFill>
                  <a:srgbClr val="000000"/>
                </a:solidFill>
                <a:latin typeface="Arial"/>
                <a:ea typeface="ヒラギノ角ゴ Pro W3" pitchFamily="1" charset="-128"/>
                <a:cs typeface="Arial"/>
              </a:rPr>
              <a:t>Conventional crops have more nitrogen available, often leading to more growth.</a:t>
            </a:r>
          </a:p>
          <a:p>
            <a:pPr marL="1142943" lvl="1" indent="-489833" eaLnBrk="1" hangingPunct="1">
              <a:spcBef>
                <a:spcPts val="0"/>
              </a:spcBef>
              <a:buFont typeface="Arial" pitchFamily="34" charset="0"/>
              <a:buChar char="•"/>
              <a:defRPr/>
            </a:pPr>
            <a:r>
              <a:rPr lang="en-US" sz="2900" kern="0" dirty="0">
                <a:solidFill>
                  <a:srgbClr val="000000"/>
                </a:solidFill>
                <a:latin typeface="Arial"/>
                <a:ea typeface="ヒラギノ角ゴ Pro W3" pitchFamily="1" charset="-128"/>
                <a:cs typeface="Arial"/>
              </a:rPr>
              <a:t>Organic crops are often under more stress which can result in an increased production of defensive phytochemicals in plants.</a:t>
            </a:r>
          </a:p>
          <a:p>
            <a:pPr marL="1142943" lvl="1" indent="-489833" eaLnBrk="1" hangingPunct="1">
              <a:spcBef>
                <a:spcPts val="0"/>
              </a:spcBef>
              <a:buFont typeface="Arial" pitchFamily="34" charset="0"/>
              <a:buChar char="•"/>
              <a:defRPr/>
            </a:pPr>
            <a:r>
              <a:rPr lang="en-US" sz="2900" kern="0" dirty="0">
                <a:solidFill>
                  <a:srgbClr val="000000"/>
                </a:solidFill>
                <a:latin typeface="Arial"/>
                <a:ea typeface="ヒラギノ角ゴ Pro W3" pitchFamily="1" charset="-128"/>
                <a:cs typeface="Arial"/>
              </a:rPr>
              <a:t>The nutritional value of these compounds for humans is poorly understood.</a:t>
            </a:r>
            <a:endParaRPr lang="en-US" sz="4000" kern="0" dirty="0">
              <a:solidFill>
                <a:srgbClr val="000000"/>
              </a:solidFill>
              <a:latin typeface="Arial"/>
              <a:ea typeface="+mn-ea"/>
              <a:cs typeface="Arial"/>
            </a:endParaRPr>
          </a:p>
        </p:txBody>
      </p:sp>
    </p:spTree>
    <p:extLst>
      <p:ext uri="{BB962C8B-B14F-4D97-AF65-F5344CB8AC3E}">
        <p14:creationId xmlns:p14="http://schemas.microsoft.com/office/powerpoint/2010/main" val="141851252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243840" y="274320"/>
            <a:ext cx="13776960" cy="1188720"/>
          </a:xfrm>
          <a:prstGeom prst="rect">
            <a:avLst/>
          </a:prstGeom>
          <a:noFill/>
          <a:ln w="9525">
            <a:noFill/>
            <a:miter lim="800000"/>
            <a:headEnd/>
            <a:tailEnd/>
          </a:ln>
        </p:spPr>
        <p:txBody>
          <a:bodyPr lIns="130622" tIns="65311" rIns="130622" bIns="65311" anchor="b"/>
          <a:lstStyle/>
          <a:p>
            <a:pPr eaLnBrk="1" hangingPunct="1">
              <a:defRPr/>
            </a:pPr>
            <a:r>
              <a:rPr lang="en-US" sz="4600" kern="0" dirty="0">
                <a:solidFill>
                  <a:srgbClr val="000000"/>
                </a:solidFill>
                <a:latin typeface="Arial"/>
                <a:ea typeface="+mj-ea"/>
                <a:cs typeface="Arial"/>
              </a:rPr>
              <a:t>Potential Differences in Nutritional Quality of Conventional and Organically-Grown Foods?</a:t>
            </a:r>
          </a:p>
        </p:txBody>
      </p:sp>
      <p:sp>
        <p:nvSpPr>
          <p:cNvPr id="3" name="Rectangle 3"/>
          <p:cNvSpPr txBox="1">
            <a:spLocks noChangeArrowheads="1"/>
          </p:cNvSpPr>
          <p:nvPr/>
        </p:nvSpPr>
        <p:spPr bwMode="auto">
          <a:xfrm>
            <a:off x="853440" y="1828800"/>
            <a:ext cx="13411200" cy="5486400"/>
          </a:xfrm>
          <a:prstGeom prst="rect">
            <a:avLst/>
          </a:prstGeom>
          <a:noFill/>
          <a:ln w="9525">
            <a:noFill/>
            <a:miter lim="800000"/>
            <a:headEnd/>
            <a:tailEnd/>
          </a:ln>
        </p:spPr>
        <p:txBody>
          <a:bodyPr lIns="130622" tIns="65311" rIns="130622" bIns="65311"/>
          <a:lstStyle/>
          <a:p>
            <a:pPr marL="489833" indent="-489833" eaLnBrk="1" hangingPunct="1">
              <a:spcBef>
                <a:spcPct val="20000"/>
              </a:spcBef>
              <a:defRPr/>
            </a:pPr>
            <a:r>
              <a:rPr lang="en-US" sz="4000" kern="0" dirty="0">
                <a:solidFill>
                  <a:srgbClr val="000000"/>
                </a:solidFill>
                <a:latin typeface="Arial"/>
                <a:ea typeface="+mn-ea"/>
                <a:cs typeface="Arial"/>
                <a:sym typeface="Wingdings 3"/>
              </a:rPr>
              <a:t></a:t>
            </a:r>
            <a:r>
              <a:rPr lang="en-US" sz="4000" dirty="0">
                <a:solidFill>
                  <a:srgbClr val="000000"/>
                </a:solidFill>
                <a:latin typeface="Arial"/>
                <a:ea typeface="ヒラギノ角ゴ Pro W3" pitchFamily="1" charset="-128"/>
                <a:cs typeface="Arial"/>
              </a:rPr>
              <a:t>Important nutritional differences between conventional and organically-grown fruits and vegetables were not identified in the above studies. </a:t>
            </a:r>
            <a:endParaRPr lang="en-US" sz="4000" kern="0" dirty="0">
              <a:solidFill>
                <a:srgbClr val="000000"/>
              </a:solidFill>
              <a:latin typeface="Arial"/>
              <a:ea typeface="+mn-ea"/>
              <a:cs typeface="Arial"/>
            </a:endParaRPr>
          </a:p>
        </p:txBody>
      </p:sp>
    </p:spTree>
    <p:extLst>
      <p:ext uri="{BB962C8B-B14F-4D97-AF65-F5344CB8AC3E}">
        <p14:creationId xmlns:p14="http://schemas.microsoft.com/office/powerpoint/2010/main" val="306354233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487680" y="274320"/>
            <a:ext cx="12801600" cy="1005840"/>
          </a:xfrm>
        </p:spPr>
        <p:txBody>
          <a:bodyPr>
            <a:normAutofit fontScale="90000"/>
          </a:bodyPr>
          <a:lstStyle/>
          <a:p>
            <a:pPr eaLnBrk="1" hangingPunct="1"/>
            <a:r>
              <a:rPr lang="en-US" sz="4000" dirty="0">
                <a:latin typeface="Arial"/>
                <a:ea typeface="ＭＳ Ｐゴシック" charset="0"/>
                <a:cs typeface="Arial"/>
              </a:rPr>
              <a:t>Are Organic Foods Safer or Healthier Than Conventional Alternatives?</a:t>
            </a:r>
            <a:endParaRPr lang="en-US" sz="4000" dirty="0">
              <a:latin typeface="Arial"/>
              <a:ea typeface="ＭＳ Ｐゴシック" charset="0"/>
              <a:cs typeface="Arial"/>
            </a:endParaRPr>
          </a:p>
        </p:txBody>
      </p:sp>
      <p:sp>
        <p:nvSpPr>
          <p:cNvPr id="2" name="TextBox 1"/>
          <p:cNvSpPr txBox="1"/>
          <p:nvPr/>
        </p:nvSpPr>
        <p:spPr>
          <a:xfrm>
            <a:off x="853440" y="7498080"/>
            <a:ext cx="5111276" cy="408897"/>
          </a:xfrm>
          <a:prstGeom prst="rect">
            <a:avLst/>
          </a:prstGeom>
          <a:noFill/>
        </p:spPr>
        <p:txBody>
          <a:bodyPr wrap="none" lIns="130622" tIns="65311" rIns="130622" bIns="65311" rtlCol="0">
            <a:spAutoFit/>
          </a:bodyPr>
          <a:lstStyle/>
          <a:p>
            <a:r>
              <a:rPr lang="en-US" dirty="0" smtClean="0"/>
              <a:t>Annals of Internal Medicine 2012; 157: 348-366</a:t>
            </a:r>
            <a:endParaRPr lang="en-US" dirty="0"/>
          </a:p>
        </p:txBody>
      </p:sp>
      <p:sp>
        <p:nvSpPr>
          <p:cNvPr id="4" name="TextBox 3"/>
          <p:cNvSpPr txBox="1"/>
          <p:nvPr/>
        </p:nvSpPr>
        <p:spPr>
          <a:xfrm>
            <a:off x="0" y="1188721"/>
            <a:ext cx="14264640" cy="6656761"/>
          </a:xfrm>
          <a:prstGeom prst="rect">
            <a:avLst/>
          </a:prstGeom>
          <a:noFill/>
        </p:spPr>
        <p:txBody>
          <a:bodyPr wrap="square" lIns="130622" tIns="65311" rIns="130622" bIns="65311" rtlCol="0">
            <a:spAutoFit/>
          </a:bodyPr>
          <a:lstStyle/>
          <a:p>
            <a:pPr marL="408194" indent="-408194">
              <a:buFont typeface="Arial"/>
              <a:buChar char="•"/>
            </a:pPr>
            <a:r>
              <a:rPr lang="en-US" sz="2900" dirty="0"/>
              <a:t>No differences in vitamin or mineral content between conventionally and organically grown fruits and vegetables</a:t>
            </a:r>
          </a:p>
          <a:p>
            <a:pPr marL="408194" indent="-408194">
              <a:buFont typeface="Arial"/>
              <a:buChar char="•"/>
            </a:pPr>
            <a:endParaRPr lang="en-US" sz="2900" dirty="0"/>
          </a:p>
          <a:p>
            <a:pPr marL="1061304" lvl="1" indent="-408194">
              <a:buFont typeface="Arial"/>
              <a:buChar char="•"/>
            </a:pPr>
            <a:r>
              <a:rPr lang="en-US" sz="2900" dirty="0"/>
              <a:t>with the exception of phosphorus</a:t>
            </a:r>
          </a:p>
          <a:p>
            <a:endParaRPr lang="en-US" sz="2900" dirty="0"/>
          </a:p>
          <a:p>
            <a:pPr marL="408194" indent="-408194">
              <a:buFont typeface="Arial"/>
              <a:buChar char="•"/>
            </a:pPr>
            <a:r>
              <a:rPr lang="en-US" sz="2900" dirty="0"/>
              <a:t>No differences in protein or fat content in milk from conventionally and organically raised animals</a:t>
            </a:r>
          </a:p>
          <a:p>
            <a:pPr marL="408194" indent="-408194">
              <a:buFont typeface="Arial"/>
              <a:buChar char="•"/>
            </a:pPr>
            <a:endParaRPr lang="en-US" sz="2900" dirty="0"/>
          </a:p>
          <a:p>
            <a:pPr marL="1061304" lvl="1" indent="-408194">
              <a:buFont typeface="Arial"/>
              <a:buChar char="•"/>
            </a:pPr>
            <a:r>
              <a:rPr lang="en-US" sz="2900" dirty="0"/>
              <a:t>limited evidence for higher omega 3 fatty acids in milk from organically raised animals</a:t>
            </a:r>
          </a:p>
          <a:p>
            <a:endParaRPr lang="en-US" sz="2900" dirty="0"/>
          </a:p>
          <a:p>
            <a:pPr marL="408194" indent="-408194">
              <a:buFont typeface="Arial"/>
              <a:buChar char="•"/>
            </a:pPr>
            <a:r>
              <a:rPr lang="en-US" sz="2900" dirty="0"/>
              <a:t>Pesticide levels of organic and conventional foods fell within allowable safety limits</a:t>
            </a:r>
          </a:p>
          <a:p>
            <a:endParaRPr lang="en-US" sz="2900" dirty="0"/>
          </a:p>
          <a:p>
            <a:pPr marL="1061304" lvl="1" indent="-408194">
              <a:buFont typeface="Arial"/>
              <a:buChar char="•"/>
            </a:pPr>
            <a:r>
              <a:rPr lang="en-US" sz="2900" dirty="0"/>
              <a:t>lower levels of pesticide residues in urine of children consuming organic diets </a:t>
            </a:r>
            <a:endParaRPr lang="en-US" sz="2900" dirty="0"/>
          </a:p>
          <a:p>
            <a:endParaRPr lang="en-US" dirty="0"/>
          </a:p>
        </p:txBody>
      </p:sp>
    </p:spTree>
    <p:extLst>
      <p:ext uri="{BB962C8B-B14F-4D97-AF65-F5344CB8AC3E}">
        <p14:creationId xmlns:p14="http://schemas.microsoft.com/office/powerpoint/2010/main" val="30710050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normAutofit/>
          </a:bodyPr>
          <a:lstStyle/>
          <a:p>
            <a:pPr>
              <a:defRPr/>
            </a:pPr>
            <a:r>
              <a:rPr lang="en-US" sz="5700" dirty="0">
                <a:effectLst>
                  <a:outerShdw blurRad="38100" dist="38100" dir="2700000" algn="tl">
                    <a:srgbClr val="DDDDDD"/>
                  </a:outerShdw>
                </a:effectLst>
                <a:latin typeface="Arial" charset="0"/>
                <a:sym typeface="Webdings" charset="0"/>
              </a:rPr>
              <a:t>Why All the Confusion and Conflict?</a:t>
            </a:r>
          </a:p>
        </p:txBody>
      </p:sp>
      <p:sp>
        <p:nvSpPr>
          <p:cNvPr id="52227" name="Rectangle 3"/>
          <p:cNvSpPr>
            <a:spLocks noGrp="1" noChangeArrowheads="1"/>
          </p:cNvSpPr>
          <p:nvPr>
            <p:ph type="body" sz="half" idx="4294967295"/>
          </p:nvPr>
        </p:nvSpPr>
        <p:spPr>
          <a:xfrm>
            <a:off x="853440" y="1920240"/>
            <a:ext cx="12192000" cy="5943600"/>
          </a:xfrm>
        </p:spPr>
        <p:txBody>
          <a:bodyPr/>
          <a:lstStyle/>
          <a:p>
            <a:pPr>
              <a:defRPr/>
            </a:pPr>
            <a:r>
              <a:rPr lang="en-US" dirty="0">
                <a:effectLst>
                  <a:outerShdw blurRad="38100" dist="38100" dir="2700000" algn="tl">
                    <a:srgbClr val="DDDDDD"/>
                  </a:outerShdw>
                </a:effectLst>
                <a:latin typeface="Arial" charset="0"/>
                <a:cs typeface="+mn-cs"/>
              </a:rPr>
              <a:t>The science of nutrition is constantly evolving.</a:t>
            </a:r>
          </a:p>
          <a:p>
            <a:pPr>
              <a:buFontTx/>
              <a:buNone/>
              <a:defRPr/>
            </a:pPr>
            <a:endParaRPr lang="en-US" sz="2000" dirty="0">
              <a:effectLst>
                <a:outerShdw blurRad="38100" dist="38100" dir="2700000" algn="tl">
                  <a:srgbClr val="DDDDDD"/>
                </a:outerShdw>
              </a:effectLst>
              <a:latin typeface="Arial" charset="0"/>
            </a:endParaRPr>
          </a:p>
          <a:p>
            <a:pPr>
              <a:defRPr/>
            </a:pPr>
            <a:r>
              <a:rPr lang="en-US" dirty="0">
                <a:effectLst>
                  <a:outerShdw blurRad="38100" dist="38100" dir="2700000" algn="tl">
                    <a:srgbClr val="DDDDDD"/>
                  </a:outerShdw>
                </a:effectLst>
                <a:latin typeface="Arial" charset="0"/>
                <a:cs typeface="+mn-cs"/>
              </a:rPr>
              <a:t>Old beliefs are discarded and advice changes as nutrition scientists conduct more  research and gain greater understanding. </a:t>
            </a:r>
          </a:p>
          <a:p>
            <a:pPr>
              <a:buFontTx/>
              <a:buNone/>
              <a:defRPr/>
            </a:pPr>
            <a:endParaRPr lang="en-US" sz="3400" dirty="0">
              <a:effectLst>
                <a:outerShdw blurRad="38100" dist="38100" dir="2700000" algn="tl">
                  <a:srgbClr val="DDDDDD"/>
                </a:outerShdw>
              </a:effectLst>
              <a:latin typeface="Arial" charset="0"/>
            </a:endParaRPr>
          </a:p>
          <a:p>
            <a:pPr>
              <a:buFontTx/>
              <a:buNone/>
              <a:defRPr/>
            </a:pPr>
            <a:endParaRPr lang="en-US" sz="3400" dirty="0">
              <a:effectLst>
                <a:outerShdw blurRad="38100" dist="38100" dir="2700000" algn="tl">
                  <a:srgbClr val="DDDDDD"/>
                </a:outerShdw>
              </a:effectLst>
              <a:latin typeface="Arial" charset="0"/>
            </a:endParaRPr>
          </a:p>
          <a:p>
            <a:pPr>
              <a:buFontTx/>
              <a:buNone/>
              <a:defRPr/>
            </a:pPr>
            <a:endParaRPr lang="en-US" sz="3400" dirty="0">
              <a:effectLst>
                <a:outerShdw blurRad="38100" dist="38100" dir="2700000" algn="tl">
                  <a:srgbClr val="DDDDDD"/>
                </a:outerShdw>
              </a:effectLst>
              <a:latin typeface="Arial" charset="0"/>
            </a:endParaRPr>
          </a:p>
          <a:p>
            <a:pPr>
              <a:buFontTx/>
              <a:buNone/>
              <a:defRPr/>
            </a:pPr>
            <a:endParaRPr lang="en-US" sz="3400" dirty="0">
              <a:effectLst>
                <a:outerShdw blurRad="38100" dist="38100" dir="2700000" algn="tl">
                  <a:srgbClr val="DDDDDD"/>
                </a:outerShdw>
              </a:effectLst>
              <a:latin typeface="Arial" charset="0"/>
            </a:endParaRPr>
          </a:p>
          <a:p>
            <a:pPr>
              <a:buFontTx/>
              <a:buNone/>
              <a:defRPr/>
            </a:pPr>
            <a:endParaRPr lang="en-US" sz="3400" dirty="0">
              <a:effectLst>
                <a:outerShdw blurRad="38100" dist="38100" dir="2700000" algn="tl">
                  <a:srgbClr val="DDDDDD"/>
                </a:outerShdw>
              </a:effectLst>
              <a:latin typeface="Arial" charset="0"/>
            </a:endParaRPr>
          </a:p>
        </p:txBody>
      </p:sp>
    </p:spTree>
    <p:extLst>
      <p:ext uri="{BB962C8B-B14F-4D97-AF65-F5344CB8AC3E}">
        <p14:creationId xmlns:p14="http://schemas.microsoft.com/office/powerpoint/2010/main" val="465381688"/>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222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222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build="p"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normAutofit fontScale="90000"/>
          </a:bodyPr>
          <a:lstStyle/>
          <a:p>
            <a:r>
              <a:rPr lang="en-US" dirty="0">
                <a:latin typeface="Georgia" charset="0"/>
                <a:ea typeface="ヒラギノ角ゴ Pro W3" charset="0"/>
              </a:rPr>
              <a:t/>
            </a:r>
            <a:br>
              <a:rPr lang="en-US" dirty="0">
                <a:latin typeface="Georgia" charset="0"/>
                <a:ea typeface="ヒラギノ角ゴ Pro W3" charset="0"/>
              </a:rPr>
            </a:br>
            <a:r>
              <a:rPr lang="en-US" dirty="0">
                <a:latin typeface="Georgia" charset="0"/>
                <a:ea typeface="ヒラギノ角ゴ Pro W3" charset="0"/>
              </a:rPr>
              <a:t>I Encourage You To . . .</a:t>
            </a:r>
          </a:p>
        </p:txBody>
      </p:sp>
      <p:sp>
        <p:nvSpPr>
          <p:cNvPr id="3" name="Content Placeholder 2"/>
          <p:cNvSpPr>
            <a:spLocks noGrp="1"/>
          </p:cNvSpPr>
          <p:nvPr>
            <p:ph idx="1"/>
          </p:nvPr>
        </p:nvSpPr>
        <p:spPr/>
        <p:txBody>
          <a:bodyPr>
            <a:normAutofit lnSpcReduction="10000"/>
          </a:bodyPr>
          <a:lstStyle/>
          <a:p>
            <a:r>
              <a:rPr lang="en-US" b="1" dirty="0">
                <a:latin typeface="Arial" charset="0"/>
                <a:ea typeface="ヒラギノ角ゴ Pro W3" charset="0"/>
              </a:rPr>
              <a:t>Check out the website</a:t>
            </a:r>
          </a:p>
          <a:p>
            <a:pPr marL="653110" lvl="1" indent="0">
              <a:buNone/>
            </a:pPr>
            <a:r>
              <a:rPr lang="en-US" dirty="0">
                <a:latin typeface="Arial" charset="0"/>
                <a:ea typeface="ヒラギノ角ゴ Pro W3" charset="0"/>
                <a:hlinkClick r:id="rId2"/>
              </a:rPr>
              <a:t>www.safefruitsandveggies.com</a:t>
            </a:r>
            <a:endParaRPr lang="en-US" dirty="0">
              <a:latin typeface="Arial" charset="0"/>
              <a:ea typeface="ヒラギノ角ゴ Pro W3" charset="0"/>
            </a:endParaRPr>
          </a:p>
          <a:p>
            <a:r>
              <a:rPr lang="en-US" b="1" dirty="0">
                <a:latin typeface="Arial" charset="0"/>
                <a:ea typeface="ヒラギノ角ゴ Pro W3" charset="0"/>
              </a:rPr>
              <a:t>Sign up for the </a:t>
            </a:r>
            <a:r>
              <a:rPr lang="en-US" b="1" dirty="0" smtClean="0">
                <a:latin typeface="Arial" charset="0"/>
                <a:ea typeface="ヒラギノ角ゴ Pro W3" charset="0"/>
              </a:rPr>
              <a:t>newsletter</a:t>
            </a:r>
          </a:p>
          <a:p>
            <a:pPr marL="0" indent="0">
              <a:buNone/>
            </a:pPr>
            <a:endParaRPr lang="en-US" b="1" dirty="0">
              <a:latin typeface="Arial" charset="0"/>
              <a:ea typeface="ヒラギノ角ゴ Pro W3" charset="0"/>
            </a:endParaRPr>
          </a:p>
          <a:p>
            <a:r>
              <a:rPr lang="en-US" dirty="0" smtClean="0">
                <a:latin typeface="Arial" charset="0"/>
                <a:ea typeface="ヒラギノ角ゴ Pro W3" charset="0"/>
              </a:rPr>
              <a:t> </a:t>
            </a:r>
            <a:r>
              <a:rPr lang="en-US" b="1" dirty="0" smtClean="0">
                <a:latin typeface="Arial" charset="0"/>
                <a:ea typeface="ヒラギノ角ゴ Pro W3" charset="0"/>
              </a:rPr>
              <a:t>Like</a:t>
            </a:r>
            <a:r>
              <a:rPr lang="ja-JP" altLang="en-US" b="1" dirty="0">
                <a:latin typeface="Arial" charset="0"/>
                <a:ea typeface="ヒラギノ角ゴ Pro W3" charset="0"/>
              </a:rPr>
              <a:t>”</a:t>
            </a:r>
            <a:r>
              <a:rPr lang="en-US" b="1" dirty="0">
                <a:latin typeface="Arial" charset="0"/>
                <a:ea typeface="ヒラギノ角ゴ Pro W3" charset="0"/>
              </a:rPr>
              <a:t> the Facebook Page</a:t>
            </a:r>
          </a:p>
          <a:p>
            <a:pPr>
              <a:buFontTx/>
              <a:buNone/>
            </a:pPr>
            <a:r>
              <a:rPr lang="en-US" b="1" dirty="0">
                <a:latin typeface="Arial" charset="0"/>
                <a:ea typeface="ヒラギノ角ゴ Pro W3" charset="0"/>
              </a:rPr>
              <a:t>	</a:t>
            </a:r>
            <a:r>
              <a:rPr lang="en-US" u="sng" dirty="0" err="1">
                <a:solidFill>
                  <a:srgbClr val="3C8C93"/>
                </a:solidFill>
                <a:latin typeface="Arial" charset="0"/>
                <a:ea typeface="ヒラギノ角ゴ Pro W3" charset="0"/>
                <a:hlinkClick r:id="rId3"/>
              </a:rPr>
              <a:t>www.facebook.com</a:t>
            </a:r>
            <a:r>
              <a:rPr lang="en-US" u="sng" dirty="0">
                <a:solidFill>
                  <a:srgbClr val="3C8C93"/>
                </a:solidFill>
                <a:latin typeface="Arial" charset="0"/>
                <a:ea typeface="ヒラギノ角ゴ Pro W3" charset="0"/>
                <a:hlinkClick r:id="rId3"/>
              </a:rPr>
              <a:t>/</a:t>
            </a:r>
            <a:r>
              <a:rPr lang="en-US" u="sng" dirty="0" err="1">
                <a:solidFill>
                  <a:srgbClr val="3C8C93"/>
                </a:solidFill>
                <a:latin typeface="Arial" charset="0"/>
                <a:ea typeface="ヒラギノ角ゴ Pro W3" charset="0"/>
                <a:hlinkClick r:id="rId3"/>
              </a:rPr>
              <a:t>safefruitsandveggies</a:t>
            </a:r>
            <a:endParaRPr lang="en-US" u="sng" dirty="0">
              <a:solidFill>
                <a:srgbClr val="3C8C93"/>
              </a:solidFill>
              <a:latin typeface="Arial" charset="0"/>
              <a:ea typeface="ヒラギノ角ゴ Pro W3" charset="0"/>
            </a:endParaRPr>
          </a:p>
          <a:p>
            <a:pPr marL="653110" lvl="1" indent="0">
              <a:buNone/>
            </a:pPr>
            <a:r>
              <a:rPr lang="en-US" dirty="0">
                <a:latin typeface="Arial" charset="0"/>
                <a:ea typeface="ヒラギノ角ゴ Pro W3" charset="0"/>
              </a:rPr>
              <a:t>	</a:t>
            </a:r>
          </a:p>
          <a:p>
            <a:pPr marL="653110" lvl="1" indent="0">
              <a:buNone/>
            </a:pPr>
            <a:endParaRPr lang="en-US" dirty="0">
              <a:latin typeface="Arial" charset="0"/>
              <a:ea typeface="ヒラギノ角ゴ Pro W3" charset="0"/>
            </a:endParaRPr>
          </a:p>
        </p:txBody>
      </p:sp>
    </p:spTree>
    <p:extLst>
      <p:ext uri="{BB962C8B-B14F-4D97-AF65-F5344CB8AC3E}">
        <p14:creationId xmlns:p14="http://schemas.microsoft.com/office/powerpoint/2010/main" val="249287427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Study: High Fructose Corn Syrup Is No Worse Than 'Real' Sugar</a:t>
            </a:r>
            <a:endParaRPr lang="en-US" dirty="0"/>
          </a:p>
        </p:txBody>
      </p:sp>
      <p:pic>
        <p:nvPicPr>
          <p:cNvPr id="4" name="Content Placeholder 3" descr="mesixcancokeMAIN.jpg"/>
          <p:cNvPicPr>
            <a:picLocks noGrp="1" noChangeAspect="1"/>
          </p:cNvPicPr>
          <p:nvPr>
            <p:ph idx="1"/>
          </p:nvPr>
        </p:nvPicPr>
        <p:blipFill>
          <a:blip r:embed="rId2">
            <a:extLst>
              <a:ext uri="{28A0092B-C50C-407E-A947-70E740481C1C}">
                <a14:useLocalDpi xmlns:a14="http://schemas.microsoft.com/office/drawing/2010/main" val="0"/>
              </a:ext>
            </a:extLst>
          </a:blip>
          <a:srcRect l="15999" r="15999"/>
          <a:stretch>
            <a:fillRect/>
          </a:stretch>
        </p:blipFill>
        <p:spPr>
          <a:xfrm>
            <a:off x="731520" y="1920240"/>
            <a:ext cx="13167360" cy="5852160"/>
          </a:xfrm>
        </p:spPr>
      </p:pic>
    </p:spTree>
    <p:extLst>
      <p:ext uri="{BB962C8B-B14F-4D97-AF65-F5344CB8AC3E}">
        <p14:creationId xmlns:p14="http://schemas.microsoft.com/office/powerpoint/2010/main" val="262529120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Rectangle 2"/>
          <p:cNvSpPr>
            <a:spLocks noGrp="1" noChangeArrowheads="1"/>
          </p:cNvSpPr>
          <p:nvPr>
            <p:ph type="title"/>
          </p:nvPr>
        </p:nvSpPr>
        <p:spPr/>
        <p:txBody>
          <a:bodyPr/>
          <a:lstStyle/>
          <a:p>
            <a:pPr eaLnBrk="1" hangingPunct="1"/>
            <a:r>
              <a:rPr lang="ja-JP" altLang="en-US" b="1">
                <a:latin typeface="Garamond" charset="0"/>
              </a:rPr>
              <a:t>“</a:t>
            </a:r>
            <a:r>
              <a:rPr lang="en-US" altLang="ja-JP" b="1">
                <a:latin typeface="Garamond" charset="0"/>
              </a:rPr>
              <a:t>Added Sugar</a:t>
            </a:r>
            <a:r>
              <a:rPr lang="ja-JP" altLang="en-US" b="1">
                <a:latin typeface="Garamond" charset="0"/>
              </a:rPr>
              <a:t>”</a:t>
            </a:r>
            <a:endParaRPr lang="en-US" b="1">
              <a:latin typeface="Garamond" charset="0"/>
            </a:endParaRPr>
          </a:p>
        </p:txBody>
      </p:sp>
      <p:sp>
        <p:nvSpPr>
          <p:cNvPr id="168962" name="Rectangle 3"/>
          <p:cNvSpPr>
            <a:spLocks noGrp="1" noChangeArrowheads="1"/>
          </p:cNvSpPr>
          <p:nvPr>
            <p:ph idx="1"/>
          </p:nvPr>
        </p:nvSpPr>
        <p:spPr>
          <a:xfrm>
            <a:off x="1097280" y="1962150"/>
            <a:ext cx="12435840" cy="4882516"/>
          </a:xfrm>
        </p:spPr>
        <p:txBody>
          <a:bodyPr/>
          <a:lstStyle/>
          <a:p>
            <a:pPr eaLnBrk="1" hangingPunct="1"/>
            <a:r>
              <a:rPr lang="en-US" sz="3900">
                <a:latin typeface="Verdana" charset="0"/>
              </a:rPr>
              <a:t>Definition came from USDA</a:t>
            </a:r>
          </a:p>
          <a:p>
            <a:pPr lvl="1" eaLnBrk="1" hangingPunct="1"/>
            <a:r>
              <a:rPr lang="en-US" i="1">
                <a:latin typeface="Verdana" charset="0"/>
              </a:rPr>
              <a:t>Added sugars are sugars and syrups added to foods in processing or preparation </a:t>
            </a:r>
          </a:p>
          <a:p>
            <a:pPr lvl="1" eaLnBrk="1" hangingPunct="1"/>
            <a:endParaRPr lang="en-US" i="1">
              <a:latin typeface="Verdana" charset="0"/>
            </a:endParaRPr>
          </a:p>
          <a:p>
            <a:pPr eaLnBrk="1" hangingPunct="1"/>
            <a:r>
              <a:rPr lang="en-US" sz="3900">
                <a:latin typeface="Verdana" charset="0"/>
              </a:rPr>
              <a:t>Sugar not intrinsic to the food</a:t>
            </a:r>
          </a:p>
          <a:p>
            <a:pPr eaLnBrk="1" hangingPunct="1"/>
            <a:endParaRPr lang="en-US" sz="3900">
              <a:latin typeface="Verdana" charset="0"/>
            </a:endParaRPr>
          </a:p>
          <a:p>
            <a:pPr eaLnBrk="1" hangingPunct="1">
              <a:buFont typeface="Wingdings" charset="0"/>
              <a:buNone/>
            </a:pPr>
            <a:endParaRPr lang="en-US">
              <a:latin typeface="Verdana" charset="0"/>
            </a:endParaRPr>
          </a:p>
        </p:txBody>
      </p:sp>
      <p:pic>
        <p:nvPicPr>
          <p:cNvPr id="101380" name="Picture 4" descr="MCj04125580000[1]"/>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0462262" y="4389120"/>
            <a:ext cx="3253739" cy="2567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047081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01380"/>
                                        </p:tgtEl>
                                        <p:attrNameLst>
                                          <p:attrName>style.visibility</p:attrName>
                                        </p:attrNameLst>
                                      </p:cBhvr>
                                      <p:to>
                                        <p:strVal val="visible"/>
                                      </p:to>
                                    </p:set>
                                    <p:animEffect transition="in" filter="blinds(horizontal)">
                                      <p:cBhvr>
                                        <p:cTn id="7" dur="500"/>
                                        <p:tgtEl>
                                          <p:spTgt spid="1013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p:txBody>
          <a:bodyPr/>
          <a:lstStyle/>
          <a:p>
            <a:pPr eaLnBrk="1" hangingPunct="1"/>
            <a:endParaRPr lang="en-US">
              <a:latin typeface="Calibri" charset="0"/>
            </a:endParaRPr>
          </a:p>
        </p:txBody>
      </p:sp>
      <p:pic>
        <p:nvPicPr>
          <p:cNvPr id="51202"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rcRect t="10046" b="10046"/>
          <a:stretch>
            <a:fillRect/>
          </a:stretch>
        </p:blipFill>
        <p:spPr/>
      </p:pic>
    </p:spTree>
    <p:extLst>
      <p:ext uri="{BB962C8B-B14F-4D97-AF65-F5344CB8AC3E}">
        <p14:creationId xmlns:p14="http://schemas.microsoft.com/office/powerpoint/2010/main" val="292371943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Title 1"/>
          <p:cNvSpPr>
            <a:spLocks noGrp="1"/>
          </p:cNvSpPr>
          <p:nvPr>
            <p:ph type="title"/>
          </p:nvPr>
        </p:nvSpPr>
        <p:spPr/>
        <p:txBody>
          <a:bodyPr/>
          <a:lstStyle/>
          <a:p>
            <a:pPr eaLnBrk="1" hangingPunct="1"/>
            <a:r>
              <a:rPr lang="en-US">
                <a:latin typeface="Calibri" charset="0"/>
              </a:rPr>
              <a:t>High Fructose Corn Syrup</a:t>
            </a:r>
          </a:p>
        </p:txBody>
      </p:sp>
      <p:sp>
        <p:nvSpPr>
          <p:cNvPr id="3" name="Content Placeholder 2"/>
          <p:cNvSpPr>
            <a:spLocks noGrp="1"/>
          </p:cNvSpPr>
          <p:nvPr>
            <p:ph idx="1"/>
          </p:nvPr>
        </p:nvSpPr>
        <p:spPr>
          <a:xfrm>
            <a:off x="731520" y="1920240"/>
            <a:ext cx="13289280" cy="5669280"/>
          </a:xfrm>
        </p:spPr>
        <p:txBody>
          <a:bodyPr>
            <a:normAutofit fontScale="92500" lnSpcReduction="20000"/>
          </a:bodyPr>
          <a:lstStyle/>
          <a:p>
            <a:pPr eaLnBrk="1" hangingPunct="1">
              <a:defRPr/>
            </a:pPr>
            <a:r>
              <a:rPr lang="en-US" dirty="0" smtClean="0"/>
              <a:t>High</a:t>
            </a:r>
            <a:r>
              <a:rPr lang="en-US" dirty="0"/>
              <a:t>-fructose corn syrup is not pure fructose. There are two main types of high-fructose corn syrup that are used in foods: </a:t>
            </a:r>
          </a:p>
          <a:p>
            <a:pPr eaLnBrk="1" hangingPunct="1">
              <a:defRPr/>
            </a:pPr>
            <a:r>
              <a:rPr lang="en-US" dirty="0"/>
              <a:t>55% fructose/ 45% glucose: this is mostly used in sugary drinks, like soda, as well as in ice cream and other frozen desserts </a:t>
            </a:r>
          </a:p>
          <a:p>
            <a:pPr eaLnBrk="1" hangingPunct="1">
              <a:defRPr/>
            </a:pPr>
            <a:r>
              <a:rPr lang="en-US" dirty="0"/>
              <a:t>42% fructose/ 58% glucose: this is mostly used in baked goods, like cookies and crackers, and canned fruits, condiments, and dairy products </a:t>
            </a:r>
          </a:p>
          <a:p>
            <a:pPr marL="0" indent="0">
              <a:buNone/>
              <a:defRPr/>
            </a:pPr>
            <a:endParaRPr lang="en-US" dirty="0"/>
          </a:p>
          <a:p>
            <a:pPr eaLnBrk="1" hangingPunct="1">
              <a:defRPr/>
            </a:pPr>
            <a:endParaRPr lang="en-US" dirty="0"/>
          </a:p>
        </p:txBody>
      </p:sp>
    </p:spTree>
    <p:extLst>
      <p:ext uri="{BB962C8B-B14F-4D97-AF65-F5344CB8AC3E}">
        <p14:creationId xmlns:p14="http://schemas.microsoft.com/office/powerpoint/2010/main" val="180304258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3" name="Title 1"/>
          <p:cNvSpPr>
            <a:spLocks noGrp="1"/>
          </p:cNvSpPr>
          <p:nvPr>
            <p:ph type="title"/>
          </p:nvPr>
        </p:nvSpPr>
        <p:spPr/>
        <p:txBody>
          <a:bodyPr/>
          <a:lstStyle/>
          <a:p>
            <a:pPr eaLnBrk="1" hangingPunct="1"/>
            <a:r>
              <a:rPr lang="en-US">
                <a:latin typeface="Calibri" charset="0"/>
              </a:rPr>
              <a:t>High Fructose Corn Syrup</a:t>
            </a:r>
          </a:p>
        </p:txBody>
      </p:sp>
      <p:sp>
        <p:nvSpPr>
          <p:cNvPr id="3" name="Content Placeholder 2"/>
          <p:cNvSpPr>
            <a:spLocks noGrp="1"/>
          </p:cNvSpPr>
          <p:nvPr>
            <p:ph idx="1"/>
          </p:nvPr>
        </p:nvSpPr>
        <p:spPr/>
        <p:txBody>
          <a:bodyPr/>
          <a:lstStyle/>
          <a:p>
            <a:pPr eaLnBrk="1" hangingPunct="1">
              <a:defRPr/>
            </a:pPr>
            <a:r>
              <a:rPr lang="en-US" dirty="0" smtClean="0"/>
              <a:t>Credible experts and scientific societies:</a:t>
            </a:r>
          </a:p>
          <a:p>
            <a:pPr lvl="1" eaLnBrk="1" hangingPunct="1">
              <a:defRPr/>
            </a:pPr>
            <a:r>
              <a:rPr lang="en-US" dirty="0" smtClean="0"/>
              <a:t>“There is not a metabolic difference between high fructose corn syrup and sugar”</a:t>
            </a:r>
          </a:p>
          <a:p>
            <a:pPr marL="653110" lvl="1" indent="0">
              <a:buNone/>
              <a:defRPr/>
            </a:pPr>
            <a:endParaRPr lang="en-US" dirty="0"/>
          </a:p>
          <a:p>
            <a:pPr marL="653110" lvl="1" indent="0">
              <a:buNone/>
              <a:defRPr/>
            </a:pPr>
            <a:r>
              <a:rPr lang="en-US" dirty="0" smtClean="0"/>
              <a:t>Increased caloric intake, not a single sweetener is the likely cause of obesity</a:t>
            </a:r>
            <a:endParaRPr lang="en-US" dirty="0"/>
          </a:p>
        </p:txBody>
      </p:sp>
    </p:spTree>
    <p:extLst>
      <p:ext uri="{BB962C8B-B14F-4D97-AF65-F5344CB8AC3E}">
        <p14:creationId xmlns:p14="http://schemas.microsoft.com/office/powerpoint/2010/main" val="298425399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title"/>
          </p:nvPr>
        </p:nvSpPr>
        <p:spPr>
          <a:xfrm>
            <a:off x="731520" y="548640"/>
            <a:ext cx="12801600" cy="1188720"/>
          </a:xfrm>
        </p:spPr>
        <p:txBody>
          <a:bodyPr>
            <a:normAutofit fontScale="90000"/>
          </a:bodyPr>
          <a:lstStyle/>
          <a:p>
            <a:r>
              <a:rPr lang="en-US" sz="5700" dirty="0">
                <a:latin typeface="Calibri" charset="0"/>
              </a:rPr>
              <a:t>To discern whether a new scientific study </a:t>
            </a:r>
            <a:r>
              <a:rPr lang="en-US" sz="5700" dirty="0">
                <a:latin typeface="Calibri" charset="0"/>
              </a:rPr>
              <a:t>is </a:t>
            </a:r>
            <a:r>
              <a:rPr lang="en-US" sz="5700" dirty="0">
                <a:latin typeface="Calibri" charset="0"/>
              </a:rPr>
              <a:t>pertinent to HFCS</a:t>
            </a:r>
          </a:p>
        </p:txBody>
      </p:sp>
      <p:sp>
        <p:nvSpPr>
          <p:cNvPr id="57346" name="Content Placeholder 2"/>
          <p:cNvSpPr>
            <a:spLocks noGrp="1"/>
          </p:cNvSpPr>
          <p:nvPr>
            <p:ph idx="1"/>
          </p:nvPr>
        </p:nvSpPr>
        <p:spPr>
          <a:xfrm>
            <a:off x="609600" y="1737360"/>
            <a:ext cx="13167360" cy="6309360"/>
          </a:xfrm>
        </p:spPr>
        <p:txBody>
          <a:bodyPr/>
          <a:lstStyle/>
          <a:p>
            <a:r>
              <a:rPr lang="en-US" sz="4000" dirty="0">
                <a:latin typeface="Calibri" charset="0"/>
              </a:rPr>
              <a:t>Experimental design: randomized controlled studies are the gold standard</a:t>
            </a:r>
          </a:p>
          <a:p>
            <a:r>
              <a:rPr lang="en-US" sz="4000" dirty="0">
                <a:latin typeface="Calibri" charset="0"/>
              </a:rPr>
              <a:t>Subjects tested: human subjects</a:t>
            </a:r>
          </a:p>
          <a:p>
            <a:r>
              <a:rPr lang="en-US" sz="4000" dirty="0">
                <a:latin typeface="Calibri" charset="0"/>
              </a:rPr>
              <a:t>Sugars compared: HFCS versus sugar is the best comparison</a:t>
            </a:r>
          </a:p>
          <a:p>
            <a:r>
              <a:rPr lang="en-US" sz="4000" dirty="0">
                <a:latin typeface="Calibri" charset="0"/>
              </a:rPr>
              <a:t>Levels tested: range of fructose in diet is 5-17% of kcals</a:t>
            </a:r>
          </a:p>
          <a:p>
            <a:pPr lvl="1"/>
            <a:r>
              <a:rPr lang="en-US" sz="3400" dirty="0">
                <a:latin typeface="Calibri" charset="0"/>
              </a:rPr>
              <a:t>Be wary of studies that use </a:t>
            </a:r>
            <a:r>
              <a:rPr lang="en-US" sz="3400" dirty="0">
                <a:latin typeface="Calibri" charset="0"/>
              </a:rPr>
              <a:t>exaggerated </a:t>
            </a:r>
            <a:r>
              <a:rPr lang="en-US" sz="3400" dirty="0">
                <a:latin typeface="Calibri" charset="0"/>
              </a:rPr>
              <a:t>fructose levels in human (25-50% of kcals) and animals (&gt;60% of kcals)</a:t>
            </a:r>
          </a:p>
          <a:p>
            <a:pPr lvl="1"/>
            <a:endParaRPr lang="en-US" dirty="0">
              <a:latin typeface="Calibri" charset="0"/>
            </a:endParaRPr>
          </a:p>
          <a:p>
            <a:pPr lvl="1"/>
            <a:endParaRPr lang="en-US" dirty="0">
              <a:latin typeface="Calibri" charset="0"/>
            </a:endParaRPr>
          </a:p>
        </p:txBody>
      </p:sp>
    </p:spTree>
    <p:extLst>
      <p:ext uri="{BB962C8B-B14F-4D97-AF65-F5344CB8AC3E}">
        <p14:creationId xmlns:p14="http://schemas.microsoft.com/office/powerpoint/2010/main" val="258749760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US" sz="5700" dirty="0">
                <a:latin typeface="Arial"/>
                <a:cs typeface="Arial"/>
              </a:rPr>
              <a:t>Recommendations for Intake of Added Sugars</a:t>
            </a:r>
            <a:endParaRPr lang="en-US" sz="5700" dirty="0">
              <a:latin typeface="Arial"/>
              <a:cs typeface="Arial"/>
            </a:endParaRPr>
          </a:p>
        </p:txBody>
      </p:sp>
      <p:sp>
        <p:nvSpPr>
          <p:cNvPr id="7" name="Content Placeholder 6"/>
          <p:cNvSpPr>
            <a:spLocks noGrp="1"/>
          </p:cNvSpPr>
          <p:nvPr>
            <p:ph idx="1"/>
          </p:nvPr>
        </p:nvSpPr>
        <p:spPr/>
        <p:txBody>
          <a:bodyPr/>
          <a:lstStyle/>
          <a:p>
            <a:r>
              <a:rPr lang="en-US" dirty="0" smtClean="0"/>
              <a:t>American Heart Association</a:t>
            </a:r>
          </a:p>
          <a:p>
            <a:pPr lvl="1"/>
            <a:r>
              <a:rPr lang="en-US" dirty="0" smtClean="0"/>
              <a:t>&lt;150 kcals/d for men (9 </a:t>
            </a:r>
            <a:r>
              <a:rPr lang="en-US" dirty="0" err="1" smtClean="0"/>
              <a:t>tsp</a:t>
            </a:r>
            <a:r>
              <a:rPr lang="en-US" dirty="0" smtClean="0"/>
              <a:t>)</a:t>
            </a:r>
          </a:p>
          <a:p>
            <a:pPr lvl="1"/>
            <a:r>
              <a:rPr lang="en-US" dirty="0" smtClean="0"/>
              <a:t>&lt;100 kcals/d for women (6 </a:t>
            </a:r>
            <a:r>
              <a:rPr lang="en-US" dirty="0" err="1" smtClean="0"/>
              <a:t>tsp</a:t>
            </a:r>
            <a:r>
              <a:rPr lang="en-US" dirty="0" smtClean="0"/>
              <a:t>)</a:t>
            </a:r>
          </a:p>
          <a:p>
            <a:endParaRPr lang="en-US" dirty="0"/>
          </a:p>
          <a:p>
            <a:r>
              <a:rPr lang="en-US" dirty="0" smtClean="0"/>
              <a:t>Dietary Guidelines for Americans (2010)</a:t>
            </a:r>
          </a:p>
          <a:p>
            <a:pPr lvl="1"/>
            <a:r>
              <a:rPr lang="en-US" dirty="0" smtClean="0"/>
              <a:t>As Solid Fats and Added Sugars (</a:t>
            </a:r>
            <a:r>
              <a:rPr lang="en-US" dirty="0" err="1" smtClean="0"/>
              <a:t>SoFAS</a:t>
            </a:r>
            <a:r>
              <a:rPr lang="en-US" dirty="0" smtClean="0"/>
              <a:t>)</a:t>
            </a:r>
          </a:p>
          <a:p>
            <a:pPr lvl="2"/>
            <a:r>
              <a:rPr lang="en-US" dirty="0" smtClean="0"/>
              <a:t>5-15% of total kcals</a:t>
            </a:r>
          </a:p>
          <a:p>
            <a:pPr lvl="2"/>
            <a:endParaRPr lang="en-US" dirty="0"/>
          </a:p>
          <a:p>
            <a:pPr lvl="2"/>
            <a:endParaRPr lang="en-US" dirty="0"/>
          </a:p>
        </p:txBody>
      </p:sp>
    </p:spTree>
    <p:extLst>
      <p:ext uri="{BB962C8B-B14F-4D97-AF65-F5344CB8AC3E}">
        <p14:creationId xmlns:p14="http://schemas.microsoft.com/office/powerpoint/2010/main" val="206411198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Title 3"/>
          <p:cNvSpPr>
            <a:spLocks noGrp="1"/>
          </p:cNvSpPr>
          <p:nvPr>
            <p:ph type="title"/>
          </p:nvPr>
        </p:nvSpPr>
        <p:spPr/>
        <p:txBody>
          <a:bodyPr/>
          <a:lstStyle/>
          <a:p>
            <a:pPr algn="ctr"/>
            <a:r>
              <a:rPr lang="en-US" dirty="0">
                <a:latin typeface="Arial" charset="0"/>
              </a:rPr>
              <a:t>Gluten and Celiac Disease</a:t>
            </a:r>
          </a:p>
        </p:txBody>
      </p:sp>
      <p:sp>
        <p:nvSpPr>
          <p:cNvPr id="155650" name="Content Placeholder 4"/>
          <p:cNvSpPr>
            <a:spLocks noGrp="1"/>
          </p:cNvSpPr>
          <p:nvPr>
            <p:ph idx="1"/>
          </p:nvPr>
        </p:nvSpPr>
        <p:spPr>
          <a:xfrm>
            <a:off x="731521" y="1920240"/>
            <a:ext cx="8389621" cy="5716906"/>
          </a:xfrm>
        </p:spPr>
        <p:txBody>
          <a:bodyPr/>
          <a:lstStyle/>
          <a:p>
            <a:r>
              <a:rPr lang="en-US" dirty="0">
                <a:latin typeface="Arial" charset="0"/>
              </a:rPr>
              <a:t>Gluten is a protein found in:</a:t>
            </a:r>
          </a:p>
          <a:p>
            <a:pPr lvl="1"/>
            <a:r>
              <a:rPr lang="en-US" dirty="0">
                <a:latin typeface="Arial" charset="0"/>
              </a:rPr>
              <a:t>Wheat</a:t>
            </a:r>
          </a:p>
          <a:p>
            <a:pPr lvl="1"/>
            <a:r>
              <a:rPr lang="en-US" dirty="0">
                <a:latin typeface="Arial" charset="0"/>
              </a:rPr>
              <a:t>Rye</a:t>
            </a:r>
          </a:p>
          <a:p>
            <a:pPr lvl="1"/>
            <a:r>
              <a:rPr lang="en-US" dirty="0">
                <a:latin typeface="Arial" charset="0"/>
              </a:rPr>
              <a:t>Barley</a:t>
            </a:r>
          </a:p>
          <a:p>
            <a:pPr lvl="1"/>
            <a:r>
              <a:rPr lang="en-US" dirty="0">
                <a:latin typeface="Arial" charset="0"/>
              </a:rPr>
              <a:t>Oats</a:t>
            </a:r>
          </a:p>
          <a:p>
            <a:r>
              <a:rPr lang="en-US" dirty="0">
                <a:latin typeface="Arial" charset="0"/>
              </a:rPr>
              <a:t>Provides bread with </a:t>
            </a:r>
            <a:r>
              <a:rPr lang="en-US" dirty="0" smtClean="0">
                <a:latin typeface="Arial" charset="0"/>
              </a:rPr>
              <a:t> elasticity </a:t>
            </a:r>
            <a:r>
              <a:rPr lang="en-US" dirty="0">
                <a:latin typeface="Arial" charset="0"/>
              </a:rPr>
              <a:t>and chewiness </a:t>
            </a:r>
          </a:p>
        </p:txBody>
      </p:sp>
      <p:pic>
        <p:nvPicPr>
          <p:cNvPr id="155651" name="Picture 2" descr="MP900177956.JPG"/>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001000" y="3055620"/>
            <a:ext cx="6266181" cy="4183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Title 1"/>
          <p:cNvSpPr>
            <a:spLocks noGrp="1"/>
          </p:cNvSpPr>
          <p:nvPr>
            <p:ph type="title"/>
          </p:nvPr>
        </p:nvSpPr>
        <p:spPr/>
        <p:txBody>
          <a:bodyPr/>
          <a:lstStyle/>
          <a:p>
            <a:pPr algn="ctr"/>
            <a:r>
              <a:rPr lang="en-US" dirty="0">
                <a:latin typeface="Arial" charset="0"/>
              </a:rPr>
              <a:t>What is celiac disease?</a:t>
            </a:r>
          </a:p>
        </p:txBody>
      </p:sp>
      <p:sp>
        <p:nvSpPr>
          <p:cNvPr id="156674" name="Content Placeholder 2"/>
          <p:cNvSpPr>
            <a:spLocks noGrp="1"/>
          </p:cNvSpPr>
          <p:nvPr>
            <p:ph idx="1"/>
          </p:nvPr>
        </p:nvSpPr>
        <p:spPr/>
        <p:txBody>
          <a:bodyPr>
            <a:normAutofit lnSpcReduction="10000"/>
          </a:bodyPr>
          <a:lstStyle/>
          <a:p>
            <a:r>
              <a:rPr lang="en-US" dirty="0">
                <a:latin typeface="Arial" charset="0"/>
              </a:rPr>
              <a:t>An autoimmune disorder</a:t>
            </a:r>
          </a:p>
          <a:p>
            <a:r>
              <a:rPr lang="en-US" dirty="0">
                <a:latin typeface="Arial" charset="0"/>
              </a:rPr>
              <a:t>Exposure to gluten results in damage to the intestinal lining</a:t>
            </a:r>
          </a:p>
          <a:p>
            <a:r>
              <a:rPr lang="en-US" dirty="0">
                <a:latin typeface="Arial" charset="0"/>
              </a:rPr>
              <a:t>Damage to the lining of the intestine reduces ability to digest and absorb nutrients</a:t>
            </a:r>
          </a:p>
          <a:p>
            <a:r>
              <a:rPr lang="en-US" dirty="0">
                <a:latin typeface="Arial" charset="0"/>
              </a:rPr>
              <a:t>Treatment consists of completely eliminating gluten from the diet</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2337" name="Rectangle 4"/>
          <p:cNvSpPr>
            <a:spLocks noGrp="1" noChangeArrowheads="1"/>
          </p:cNvSpPr>
          <p:nvPr>
            <p:ph type="title"/>
          </p:nvPr>
        </p:nvSpPr>
        <p:spPr>
          <a:xfrm>
            <a:off x="731520" y="274320"/>
            <a:ext cx="13167360" cy="1371600"/>
          </a:xfrm>
        </p:spPr>
        <p:txBody>
          <a:bodyPr>
            <a:normAutofit fontScale="90000"/>
          </a:bodyPr>
          <a:lstStyle/>
          <a:p>
            <a:pPr>
              <a:defRPr/>
            </a:pPr>
            <a:r>
              <a:rPr lang="en-US" dirty="0">
                <a:latin typeface="Verdana" charset="0"/>
                <a:cs typeface="+mj-cs"/>
              </a:rPr>
              <a:t/>
            </a:r>
            <a:br>
              <a:rPr lang="en-US" dirty="0">
                <a:latin typeface="Verdana" charset="0"/>
                <a:cs typeface="+mj-cs"/>
              </a:rPr>
            </a:br>
            <a:r>
              <a:rPr lang="en-US" sz="5100" dirty="0">
                <a:solidFill>
                  <a:srgbClr val="FFFF66"/>
                </a:solidFill>
                <a:latin typeface="Arial" charset="0"/>
              </a:rPr>
              <a:t>	</a:t>
            </a:r>
            <a:r>
              <a:rPr lang="en-US" dirty="0" smtClean="0">
                <a:solidFill>
                  <a:srgbClr val="FFFF66"/>
                </a:solidFill>
                <a:latin typeface="Arial" charset="0"/>
                <a:cs typeface="+mj-cs"/>
              </a:rPr>
              <a:t>	</a:t>
            </a:r>
            <a:r>
              <a:rPr lang="en-US" dirty="0" smtClean="0">
                <a:solidFill>
                  <a:srgbClr val="1F1F2E"/>
                </a:solidFill>
                <a:latin typeface="Arial" charset="0"/>
                <a:cs typeface="+mj-cs"/>
              </a:rPr>
              <a:t>Nutrition Is A </a:t>
            </a:r>
            <a:r>
              <a:rPr lang="en-US" dirty="0">
                <a:solidFill>
                  <a:srgbClr val="1F1F2E"/>
                </a:solidFill>
                <a:latin typeface="Arial" charset="0"/>
                <a:cs typeface="+mj-cs"/>
              </a:rPr>
              <a:t>D</a:t>
            </a:r>
            <a:r>
              <a:rPr lang="en-US" dirty="0" smtClean="0">
                <a:solidFill>
                  <a:srgbClr val="1F1F2E"/>
                </a:solidFill>
                <a:latin typeface="Arial" charset="0"/>
                <a:cs typeface="+mj-cs"/>
              </a:rPr>
              <a:t>ynamic </a:t>
            </a:r>
            <a:r>
              <a:rPr lang="en-US" dirty="0">
                <a:solidFill>
                  <a:srgbClr val="1F1F2E"/>
                </a:solidFill>
                <a:latin typeface="Arial" charset="0"/>
                <a:cs typeface="+mj-cs"/>
              </a:rPr>
              <a:t>S</a:t>
            </a:r>
            <a:r>
              <a:rPr lang="en-US" dirty="0" smtClean="0">
                <a:solidFill>
                  <a:srgbClr val="1F1F2E"/>
                </a:solidFill>
                <a:latin typeface="Arial" charset="0"/>
                <a:cs typeface="+mj-cs"/>
              </a:rPr>
              <a:t>cience</a:t>
            </a:r>
            <a:r>
              <a:rPr lang="en-US" dirty="0">
                <a:latin typeface="Arial" charset="0"/>
                <a:cs typeface="+mj-cs"/>
              </a:rPr>
              <a:t/>
            </a:r>
            <a:br>
              <a:rPr lang="en-US" dirty="0">
                <a:latin typeface="Arial" charset="0"/>
                <a:cs typeface="+mj-cs"/>
              </a:rPr>
            </a:br>
            <a:endParaRPr lang="en-US" dirty="0">
              <a:latin typeface="Arial" charset="0"/>
              <a:cs typeface="+mj-cs"/>
            </a:endParaRPr>
          </a:p>
        </p:txBody>
      </p:sp>
      <p:sp>
        <p:nvSpPr>
          <p:cNvPr id="116741" name="Rectangle 5"/>
          <p:cNvSpPr>
            <a:spLocks noGrp="1" noChangeArrowheads="1"/>
          </p:cNvSpPr>
          <p:nvPr>
            <p:ph idx="1"/>
          </p:nvPr>
        </p:nvSpPr>
        <p:spPr>
          <a:xfrm>
            <a:off x="365760" y="1554480"/>
            <a:ext cx="13776960" cy="6035040"/>
          </a:xfrm>
        </p:spPr>
        <p:txBody>
          <a:bodyPr/>
          <a:lstStyle/>
          <a:p>
            <a:pPr marL="0" indent="0">
              <a:lnSpc>
                <a:spcPct val="90000"/>
              </a:lnSpc>
              <a:buNone/>
              <a:defRPr/>
            </a:pPr>
            <a:endParaRPr lang="en-US" sz="4000" dirty="0">
              <a:latin typeface="Arial" charset="0"/>
            </a:endParaRPr>
          </a:p>
          <a:p>
            <a:pPr>
              <a:lnSpc>
                <a:spcPct val="90000"/>
              </a:lnSpc>
              <a:defRPr/>
            </a:pPr>
            <a:r>
              <a:rPr lang="en-US" sz="4000" dirty="0">
                <a:latin typeface="Arial" charset="0"/>
              </a:rPr>
              <a:t>	</a:t>
            </a:r>
            <a:r>
              <a:rPr lang="en-US" sz="4000" dirty="0">
                <a:latin typeface="Arial"/>
                <a:cs typeface="Arial"/>
              </a:rPr>
              <a:t>As </a:t>
            </a:r>
            <a:r>
              <a:rPr lang="en-US" sz="4000" dirty="0">
                <a:effectLst>
                  <a:outerShdw blurRad="38100" dist="38100" dir="2700000" algn="tl">
                    <a:srgbClr val="DDDDDD"/>
                  </a:outerShdw>
                </a:effectLst>
                <a:latin typeface="Arial"/>
                <a:cs typeface="Arial"/>
              </a:rPr>
              <a:t>researchers</a:t>
            </a:r>
            <a:r>
              <a:rPr lang="en-US" sz="4000" dirty="0">
                <a:latin typeface="Arial"/>
                <a:cs typeface="Arial"/>
              </a:rPr>
              <a:t> continue to explore complex 	relationships between diets and health, nutrition 	information </a:t>
            </a:r>
            <a:r>
              <a:rPr lang="en-US" sz="4000" dirty="0">
                <a:effectLst>
                  <a:outerShdw blurRad="38100" dist="38100" dir="2700000" algn="tl">
                    <a:srgbClr val="DDDDDD"/>
                  </a:outerShdw>
                </a:effectLst>
                <a:latin typeface="Arial"/>
                <a:cs typeface="Arial"/>
              </a:rPr>
              <a:t>constantly evolves.</a:t>
            </a:r>
          </a:p>
          <a:p>
            <a:pPr>
              <a:lnSpc>
                <a:spcPct val="90000"/>
              </a:lnSpc>
              <a:defRPr/>
            </a:pPr>
            <a:endParaRPr lang="en-US" sz="4000" dirty="0">
              <a:effectLst>
                <a:outerShdw blurRad="38100" dist="38100" dir="2700000" algn="tl">
                  <a:srgbClr val="DDDDDD"/>
                </a:outerShdw>
              </a:effectLst>
              <a:latin typeface="Arial"/>
              <a:cs typeface="Arial"/>
            </a:endParaRPr>
          </a:p>
          <a:p>
            <a:pPr>
              <a:lnSpc>
                <a:spcPct val="90000"/>
              </a:lnSpc>
              <a:defRPr/>
            </a:pPr>
            <a:r>
              <a:rPr lang="en-US" sz="4000" dirty="0">
                <a:effectLst>
                  <a:outerShdw blurRad="38100" dist="38100" dir="2700000" algn="tl">
                    <a:srgbClr val="DDDDDD"/>
                  </a:outerShdw>
                </a:effectLst>
                <a:latin typeface="Arial"/>
                <a:cs typeface="Arial"/>
              </a:rPr>
              <a:t>Even nutrition scientists and educators</a:t>
            </a:r>
            <a:r>
              <a:rPr lang="en-US" sz="4000" dirty="0">
                <a:latin typeface="Arial"/>
                <a:cs typeface="Arial"/>
              </a:rPr>
              <a:t> have difficulty keeping up with the </a:t>
            </a:r>
            <a:r>
              <a:rPr lang="en-US" sz="4000" dirty="0">
                <a:effectLst>
                  <a:outerShdw blurRad="38100" dist="38100" dir="2700000" algn="tl">
                    <a:srgbClr val="DDDDDD"/>
                  </a:outerShdw>
                </a:effectLst>
                <a:latin typeface="Arial"/>
                <a:cs typeface="Arial"/>
              </a:rPr>
              <a:t>vast amount</a:t>
            </a:r>
            <a:r>
              <a:rPr lang="en-US" sz="4000" dirty="0">
                <a:latin typeface="Arial"/>
                <a:cs typeface="Arial"/>
              </a:rPr>
              <a:t> of research published in scientific journals. </a:t>
            </a:r>
          </a:p>
        </p:txBody>
      </p:sp>
    </p:spTree>
    <p:extLst>
      <p:ext uri="{BB962C8B-B14F-4D97-AF65-F5344CB8AC3E}">
        <p14:creationId xmlns:p14="http://schemas.microsoft.com/office/powerpoint/2010/main" val="105534109"/>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674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674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Gluten-related Disorders</a:t>
            </a:r>
            <a:endParaRPr lang="en-US" dirty="0"/>
          </a:p>
        </p:txBody>
      </p:sp>
      <p:sp>
        <p:nvSpPr>
          <p:cNvPr id="3" name="Content Placeholder 2"/>
          <p:cNvSpPr>
            <a:spLocks noGrp="1"/>
          </p:cNvSpPr>
          <p:nvPr>
            <p:ph idx="1"/>
          </p:nvPr>
        </p:nvSpPr>
        <p:spPr/>
        <p:txBody>
          <a:bodyPr/>
          <a:lstStyle/>
          <a:p>
            <a:r>
              <a:rPr lang="en-US" dirty="0" smtClean="0"/>
              <a:t>Celiac Disease</a:t>
            </a:r>
          </a:p>
          <a:p>
            <a:r>
              <a:rPr lang="en-US" dirty="0" smtClean="0"/>
              <a:t>Wheat Allergy</a:t>
            </a:r>
          </a:p>
          <a:p>
            <a:r>
              <a:rPr lang="en-US" dirty="0" smtClean="0"/>
              <a:t>Gluten Sensitivity</a:t>
            </a:r>
          </a:p>
          <a:p>
            <a:pPr lvl="1"/>
            <a:r>
              <a:rPr lang="en-US" dirty="0" smtClean="0"/>
              <a:t>Not diagnosed on allergic or autoimmune mechanisms</a:t>
            </a:r>
          </a:p>
          <a:p>
            <a:pPr lvl="1"/>
            <a:r>
              <a:rPr lang="en-US" dirty="0" smtClean="0"/>
              <a:t>Controversial</a:t>
            </a:r>
          </a:p>
          <a:p>
            <a:pPr lvl="1"/>
            <a:r>
              <a:rPr lang="en-US" dirty="0" smtClean="0"/>
              <a:t>Subject to risk of placebo effect</a:t>
            </a:r>
            <a:endParaRPr lang="en-US" dirty="0"/>
          </a:p>
        </p:txBody>
      </p:sp>
    </p:spTree>
    <p:extLst>
      <p:ext uri="{BB962C8B-B14F-4D97-AF65-F5344CB8AC3E}">
        <p14:creationId xmlns:p14="http://schemas.microsoft.com/office/powerpoint/2010/main" val="85021404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Title 1"/>
          <p:cNvSpPr>
            <a:spLocks noGrp="1"/>
          </p:cNvSpPr>
          <p:nvPr>
            <p:ph type="title"/>
          </p:nvPr>
        </p:nvSpPr>
        <p:spPr/>
        <p:txBody>
          <a:bodyPr/>
          <a:lstStyle/>
          <a:p>
            <a:r>
              <a:rPr lang="en-US">
                <a:latin typeface="Arial" charset="0"/>
              </a:rPr>
              <a:t>Gluten-Free Diets</a:t>
            </a:r>
          </a:p>
        </p:txBody>
      </p:sp>
      <p:sp>
        <p:nvSpPr>
          <p:cNvPr id="3" name="Content Placeholder 2"/>
          <p:cNvSpPr>
            <a:spLocks noGrp="1"/>
          </p:cNvSpPr>
          <p:nvPr>
            <p:ph idx="1"/>
          </p:nvPr>
        </p:nvSpPr>
        <p:spPr>
          <a:xfrm>
            <a:off x="731521" y="1920241"/>
            <a:ext cx="7604760" cy="6115050"/>
          </a:xfrm>
        </p:spPr>
        <p:txBody>
          <a:bodyPr>
            <a:normAutofit/>
          </a:bodyPr>
          <a:lstStyle/>
          <a:p>
            <a:pPr>
              <a:defRPr/>
            </a:pPr>
            <a:r>
              <a:rPr lang="en-US" dirty="0" smtClean="0"/>
              <a:t>Important for individuals with celiac disease</a:t>
            </a:r>
          </a:p>
          <a:p>
            <a:pPr>
              <a:defRPr/>
            </a:pPr>
            <a:r>
              <a:rPr lang="en-US" dirty="0" smtClean="0"/>
              <a:t>Newest health fad</a:t>
            </a:r>
          </a:p>
          <a:p>
            <a:pPr lvl="1">
              <a:defRPr/>
            </a:pPr>
            <a:r>
              <a:rPr lang="en-US" dirty="0" smtClean="0"/>
              <a:t>Claims of more energy, weight loss, </a:t>
            </a:r>
            <a:r>
              <a:rPr lang="en-US" dirty="0" err="1" smtClean="0"/>
              <a:t>etc</a:t>
            </a:r>
            <a:endParaRPr lang="en-US" dirty="0" smtClean="0"/>
          </a:p>
          <a:p>
            <a:pPr lvl="1">
              <a:defRPr/>
            </a:pPr>
            <a:r>
              <a:rPr lang="en-US" dirty="0" smtClean="0"/>
              <a:t>Very little research available to support or disprove claims</a:t>
            </a:r>
          </a:p>
          <a:p>
            <a:pPr marL="653110" lvl="1" indent="0">
              <a:buNone/>
              <a:defRPr/>
            </a:pPr>
            <a:endParaRPr lang="en-US" dirty="0" smtClean="0"/>
          </a:p>
          <a:p>
            <a:pPr>
              <a:defRPr/>
            </a:pPr>
            <a:endParaRPr lang="en-US" dirty="0"/>
          </a:p>
        </p:txBody>
      </p:sp>
      <p:pic>
        <p:nvPicPr>
          <p:cNvPr id="158723" name="Picture 4"/>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8590281" y="1821180"/>
            <a:ext cx="5554981" cy="5364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Title 1"/>
          <p:cNvSpPr>
            <a:spLocks noGrp="1"/>
          </p:cNvSpPr>
          <p:nvPr>
            <p:ph type="title"/>
          </p:nvPr>
        </p:nvSpPr>
        <p:spPr/>
        <p:txBody>
          <a:bodyPr/>
          <a:lstStyle/>
          <a:p>
            <a:r>
              <a:rPr lang="en-US">
                <a:latin typeface="Arial" charset="0"/>
              </a:rPr>
              <a:t>Downsides to Gluten-Free Diet</a:t>
            </a:r>
          </a:p>
        </p:txBody>
      </p:sp>
      <p:sp>
        <p:nvSpPr>
          <p:cNvPr id="160770" name="Content Placeholder 2"/>
          <p:cNvSpPr>
            <a:spLocks noGrp="1"/>
          </p:cNvSpPr>
          <p:nvPr>
            <p:ph idx="1"/>
          </p:nvPr>
        </p:nvSpPr>
        <p:spPr>
          <a:xfrm>
            <a:off x="5702301" y="1920240"/>
            <a:ext cx="8196579" cy="5431156"/>
          </a:xfrm>
        </p:spPr>
        <p:txBody>
          <a:bodyPr>
            <a:normAutofit fontScale="92500"/>
          </a:bodyPr>
          <a:lstStyle/>
          <a:p>
            <a:r>
              <a:rPr lang="en-US">
                <a:latin typeface="Arial" charset="0"/>
              </a:rPr>
              <a:t>Expense</a:t>
            </a:r>
          </a:p>
          <a:p>
            <a:pPr lvl="1"/>
            <a:r>
              <a:rPr lang="en-US">
                <a:latin typeface="Arial" charset="0"/>
              </a:rPr>
              <a:t>Gluten-free products can be twice as expensive as gluten-containing products</a:t>
            </a:r>
          </a:p>
          <a:p>
            <a:r>
              <a:rPr lang="en-US">
                <a:latin typeface="Arial" charset="0"/>
              </a:rPr>
              <a:t>May be low in certain nutrients</a:t>
            </a:r>
          </a:p>
          <a:p>
            <a:pPr lvl="1"/>
            <a:r>
              <a:rPr lang="en-US">
                <a:latin typeface="Arial" charset="0"/>
              </a:rPr>
              <a:t>Iron, folate, niacin, zinc, and fiber</a:t>
            </a:r>
          </a:p>
          <a:p>
            <a:r>
              <a:rPr lang="en-US">
                <a:latin typeface="Arial" charset="0"/>
              </a:rPr>
              <a:t>May be higher in calories</a:t>
            </a:r>
          </a:p>
        </p:txBody>
      </p:sp>
      <p:pic>
        <p:nvPicPr>
          <p:cNvPr id="160771" name="Picture 3"/>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 y="1996440"/>
            <a:ext cx="6449061" cy="5471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457200"/>
            <a:ext cx="13167360" cy="1645920"/>
          </a:xfrm>
        </p:spPr>
        <p:txBody>
          <a:bodyPr>
            <a:normAutofit fontScale="90000"/>
          </a:bodyPr>
          <a:lstStyle/>
          <a:p>
            <a:pPr algn="ctr">
              <a:defRPr/>
            </a:pPr>
            <a:r>
              <a:rPr lang="en-US" dirty="0" smtClean="0"/>
              <a:t>“Have </a:t>
            </a:r>
            <a:r>
              <a:rPr lang="en-US" dirty="0"/>
              <a:t>Your Gluten-Free Candy This Halloween and Eat It </a:t>
            </a:r>
            <a:r>
              <a:rPr lang="en-US" dirty="0" smtClean="0"/>
              <a:t>Too”</a:t>
            </a:r>
            <a:endParaRPr lang="en-US" dirty="0"/>
          </a:p>
        </p:txBody>
      </p:sp>
      <p:pic>
        <p:nvPicPr>
          <p:cNvPr id="162818"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387841" y="2375536"/>
            <a:ext cx="4688840" cy="5821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2819" name="Picture 7"/>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149601" y="1962150"/>
            <a:ext cx="5798821" cy="2558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2820" name="Picture 8"/>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377182" y="4322446"/>
            <a:ext cx="4018280" cy="2465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2821" name="Picture 9"/>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693421" y="4796790"/>
            <a:ext cx="4417059" cy="2268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365760" y="731520"/>
            <a:ext cx="13898880" cy="1371600"/>
          </a:xfrm>
          <a:ln>
            <a:noFill/>
          </a:ln>
        </p:spPr>
        <p:txBody>
          <a:bodyPr/>
          <a:lstStyle/>
          <a:p>
            <a:pPr algn="ctr">
              <a:defRPr/>
            </a:pPr>
            <a:r>
              <a:rPr lang="en-US" sz="5700" b="1" dirty="0">
                <a:solidFill>
                  <a:srgbClr val="000000"/>
                </a:solidFill>
                <a:effectLst>
                  <a:outerShdw blurRad="38100" dist="38100" dir="2700000" algn="tl">
                    <a:srgbClr val="DDDDDD"/>
                  </a:outerShdw>
                </a:effectLst>
                <a:latin typeface="Arial"/>
                <a:cs typeface="Arial"/>
                <a:sym typeface="Webdings" charset="0"/>
              </a:rPr>
              <a:t>Food and Nutrition Misinformation</a:t>
            </a:r>
            <a:endParaRPr lang="en-US" sz="5700" b="1" dirty="0">
              <a:solidFill>
                <a:srgbClr val="000000"/>
              </a:solidFill>
              <a:effectLst>
                <a:outerShdw blurRad="38100" dist="38100" dir="2700000" algn="tl">
                  <a:srgbClr val="DDDDDD"/>
                </a:outerShdw>
              </a:effectLst>
              <a:latin typeface="Arial"/>
              <a:cs typeface="Arial"/>
              <a:sym typeface="Webdings" charset="0"/>
            </a:endParaRPr>
          </a:p>
        </p:txBody>
      </p:sp>
      <p:sp>
        <p:nvSpPr>
          <p:cNvPr id="54275" name="Rectangle 3"/>
          <p:cNvSpPr>
            <a:spLocks noGrp="1" noChangeArrowheads="1"/>
          </p:cNvSpPr>
          <p:nvPr>
            <p:ph idx="1"/>
          </p:nvPr>
        </p:nvSpPr>
        <p:spPr>
          <a:xfrm>
            <a:off x="487680" y="2377440"/>
            <a:ext cx="13655040" cy="5852160"/>
          </a:xfrm>
          <a:ln>
            <a:noFill/>
          </a:ln>
        </p:spPr>
        <p:txBody>
          <a:bodyPr>
            <a:normAutofit fontScale="92500"/>
          </a:bodyPr>
          <a:lstStyle/>
          <a:p>
            <a:pPr marL="761962" indent="-761962">
              <a:lnSpc>
                <a:spcPct val="90000"/>
              </a:lnSpc>
              <a:defRPr/>
            </a:pPr>
            <a:r>
              <a:rPr lang="en-US" sz="4000" dirty="0">
                <a:solidFill>
                  <a:srgbClr val="000000"/>
                </a:solidFill>
                <a:effectLst>
                  <a:outerShdw blurRad="38100" dist="38100" dir="2700000" algn="tl">
                    <a:srgbClr val="DDDDDD"/>
                  </a:outerShdw>
                </a:effectLst>
                <a:latin typeface="Arial"/>
                <a:cs typeface="Arial"/>
              </a:rPr>
              <a:t>Consumers are increasingly taking charge of their self-care.</a:t>
            </a:r>
          </a:p>
          <a:p>
            <a:pPr marL="0" indent="0">
              <a:lnSpc>
                <a:spcPct val="90000"/>
              </a:lnSpc>
              <a:buNone/>
              <a:defRPr/>
            </a:pPr>
            <a:endParaRPr lang="en-US" sz="4000" dirty="0">
              <a:solidFill>
                <a:srgbClr val="000000"/>
              </a:solidFill>
              <a:effectLst>
                <a:outerShdw blurRad="38100" dist="38100" dir="2700000" algn="tl">
                  <a:srgbClr val="DDDDDD"/>
                </a:outerShdw>
              </a:effectLst>
              <a:latin typeface="Arial"/>
              <a:cs typeface="Arial"/>
            </a:endParaRPr>
          </a:p>
          <a:p>
            <a:pPr marL="1333433" lvl="1" indent="-761962">
              <a:lnSpc>
                <a:spcPct val="90000"/>
              </a:lnSpc>
              <a:defRPr/>
            </a:pPr>
            <a:r>
              <a:rPr lang="en-US" sz="3400" dirty="0">
                <a:solidFill>
                  <a:srgbClr val="000000"/>
                </a:solidFill>
                <a:effectLst>
                  <a:outerShdw blurRad="38100" dist="38100" dir="2700000" algn="tl">
                    <a:srgbClr val="DDDDDD"/>
                  </a:outerShdw>
                </a:effectLst>
                <a:latin typeface="Arial"/>
                <a:cs typeface="Arial"/>
              </a:rPr>
              <a:t>Positive in that sound nutrition can play an important part in one’s life</a:t>
            </a:r>
          </a:p>
          <a:p>
            <a:pPr marL="571471" lvl="1" indent="0">
              <a:lnSpc>
                <a:spcPct val="90000"/>
              </a:lnSpc>
              <a:buNone/>
              <a:defRPr/>
            </a:pPr>
            <a:endParaRPr lang="en-US" sz="3400" dirty="0">
              <a:solidFill>
                <a:srgbClr val="000000"/>
              </a:solidFill>
              <a:effectLst>
                <a:outerShdw blurRad="38100" dist="38100" dir="2700000" algn="tl">
                  <a:srgbClr val="DDDDDD"/>
                </a:outerShdw>
              </a:effectLst>
              <a:latin typeface="Arial"/>
              <a:cs typeface="Arial"/>
            </a:endParaRPr>
          </a:p>
          <a:p>
            <a:pPr marL="1333433" lvl="1" indent="-761962">
              <a:lnSpc>
                <a:spcPct val="90000"/>
              </a:lnSpc>
              <a:defRPr/>
            </a:pPr>
            <a:r>
              <a:rPr lang="en-US" sz="3400" dirty="0">
                <a:solidFill>
                  <a:srgbClr val="000000"/>
                </a:solidFill>
                <a:effectLst>
                  <a:outerShdw blurRad="38100" dist="38100" dir="2700000" algn="tl">
                    <a:srgbClr val="DDDDDD"/>
                  </a:outerShdw>
                </a:effectLst>
                <a:latin typeface="Arial"/>
                <a:cs typeface="Arial"/>
              </a:rPr>
              <a:t>Negative in that it makes people more vulnerable to food and nutrition misinformation that can impact their health and economic well-being</a:t>
            </a:r>
          </a:p>
          <a:p>
            <a:pPr marL="1904905" lvl="2" indent="-761962">
              <a:lnSpc>
                <a:spcPct val="90000"/>
              </a:lnSpc>
              <a:defRPr/>
            </a:pPr>
            <a:endParaRPr lang="en-US" sz="2900" dirty="0">
              <a:solidFill>
                <a:srgbClr val="000000"/>
              </a:solidFill>
              <a:effectLst>
                <a:outerShdw blurRad="38100" dist="38100" dir="2700000" algn="tl">
                  <a:srgbClr val="DDDDDD"/>
                </a:outerShdw>
              </a:effectLst>
              <a:latin typeface="Arial"/>
              <a:cs typeface="Arial"/>
            </a:endParaRPr>
          </a:p>
          <a:p>
            <a:pPr marL="1904905" lvl="2" indent="-761962">
              <a:lnSpc>
                <a:spcPct val="90000"/>
              </a:lnSpc>
              <a:defRPr/>
            </a:pPr>
            <a:r>
              <a:rPr lang="en-US" sz="2900" dirty="0">
                <a:solidFill>
                  <a:srgbClr val="000000"/>
                </a:solidFill>
                <a:effectLst>
                  <a:outerShdw blurRad="38100" dist="38100" dir="2700000" algn="tl">
                    <a:srgbClr val="DDDDDD"/>
                  </a:outerShdw>
                </a:effectLst>
                <a:latin typeface="Arial"/>
                <a:cs typeface="Arial"/>
              </a:rPr>
              <a:t>Nutrition misinformation can lead consumers to lose faith in traditional sources of nutrition information and pay less attention to results of new findings</a:t>
            </a:r>
            <a:endParaRPr lang="en-US" sz="2900" dirty="0">
              <a:solidFill>
                <a:srgbClr val="000000"/>
              </a:solidFill>
              <a:effectLst>
                <a:outerShdw blurRad="38100" dist="38100" dir="2700000" algn="tl">
                  <a:srgbClr val="DDDDDD"/>
                </a:outerShdw>
              </a:effectLst>
              <a:latin typeface="Arial"/>
              <a:cs typeface="Arial"/>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499"/>
                                          </p:stCondLst>
                                        </p:cTn>
                                        <p:tgtEl>
                                          <p:spTgt spid="5427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54275">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54275">
                                            <p:txEl>
                                              <p:pRg st="4" end="4"/>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5427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5" grpId="0" build="p"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243840" y="731520"/>
            <a:ext cx="13898880" cy="1371600"/>
          </a:xfrm>
          <a:ln>
            <a:noFill/>
          </a:ln>
        </p:spPr>
        <p:txBody>
          <a:bodyPr>
            <a:normAutofit fontScale="90000"/>
          </a:bodyPr>
          <a:lstStyle/>
          <a:p>
            <a:pPr algn="ctr">
              <a:defRPr/>
            </a:pPr>
            <a:r>
              <a:rPr lang="en-US" sz="5100" b="1" dirty="0">
                <a:solidFill>
                  <a:srgbClr val="000000"/>
                </a:solidFill>
                <a:effectLst>
                  <a:outerShdw blurRad="38100" dist="38100" dir="2700000" algn="tl">
                    <a:srgbClr val="DDDDDD"/>
                  </a:outerShdw>
                </a:effectLst>
                <a:latin typeface="Arial" charset="0"/>
              </a:rPr>
              <a:t>Accurate Food And Nutrition Information</a:t>
            </a:r>
            <a:r>
              <a:rPr lang="en-US" sz="5100" dirty="0">
                <a:solidFill>
                  <a:srgbClr val="000000"/>
                </a:solidFill>
                <a:effectLst>
                  <a:outerShdw blurRad="38100" dist="38100" dir="2700000" algn="tl">
                    <a:srgbClr val="DDDDDD"/>
                  </a:outerShdw>
                </a:effectLst>
                <a:latin typeface="Arial" charset="0"/>
              </a:rPr>
              <a:t/>
            </a:r>
            <a:br>
              <a:rPr lang="en-US" sz="5100" dirty="0">
                <a:solidFill>
                  <a:srgbClr val="000000"/>
                </a:solidFill>
                <a:effectLst>
                  <a:outerShdw blurRad="38100" dist="38100" dir="2700000" algn="tl">
                    <a:srgbClr val="DDDDDD"/>
                  </a:outerShdw>
                </a:effectLst>
                <a:latin typeface="Arial" charset="0"/>
              </a:rPr>
            </a:br>
            <a:endParaRPr lang="en-US" sz="5100" dirty="0">
              <a:effectLst>
                <a:outerShdw blurRad="38100" dist="38100" dir="2700000" algn="tl">
                  <a:srgbClr val="DDDDDD"/>
                </a:outerShdw>
              </a:effectLst>
              <a:latin typeface="Arial" charset="0"/>
              <a:sym typeface="Webdings" charset="0"/>
            </a:endParaRPr>
          </a:p>
        </p:txBody>
      </p:sp>
      <p:sp>
        <p:nvSpPr>
          <p:cNvPr id="54275" name="Rectangle 3"/>
          <p:cNvSpPr>
            <a:spLocks noGrp="1" noChangeArrowheads="1"/>
          </p:cNvSpPr>
          <p:nvPr>
            <p:ph idx="1"/>
          </p:nvPr>
        </p:nvSpPr>
        <p:spPr>
          <a:xfrm>
            <a:off x="487680" y="2377440"/>
            <a:ext cx="13655040" cy="5852160"/>
          </a:xfrm>
          <a:ln>
            <a:noFill/>
          </a:ln>
        </p:spPr>
        <p:txBody>
          <a:bodyPr>
            <a:normAutofit/>
          </a:bodyPr>
          <a:lstStyle/>
          <a:p>
            <a:pPr marL="761962" indent="-761962">
              <a:lnSpc>
                <a:spcPct val="90000"/>
              </a:lnSpc>
              <a:buNone/>
              <a:defRPr/>
            </a:pPr>
            <a:endParaRPr lang="en-US" sz="1700" dirty="0">
              <a:solidFill>
                <a:schemeClr val="tx2"/>
              </a:solidFill>
              <a:effectLst>
                <a:outerShdw blurRad="38100" dist="38100" dir="2700000" algn="tl">
                  <a:srgbClr val="DDDDDD"/>
                </a:outerShdw>
              </a:effectLst>
              <a:latin typeface="Arial" charset="0"/>
            </a:endParaRPr>
          </a:p>
          <a:p>
            <a:pPr marL="1850479" lvl="2" indent="-544259">
              <a:lnSpc>
                <a:spcPct val="90000"/>
              </a:lnSpc>
              <a:buFont typeface="Wingdings" charset="0"/>
              <a:buChar char="Ø"/>
              <a:defRPr/>
            </a:pPr>
            <a:endParaRPr lang="en-US" dirty="0" smtClean="0">
              <a:effectLst>
                <a:outerShdw blurRad="38100" dist="38100" dir="2700000" algn="tl">
                  <a:srgbClr val="DDDDDD"/>
                </a:outerShdw>
              </a:effectLst>
              <a:latin typeface="Arial" charset="0"/>
            </a:endParaRPr>
          </a:p>
          <a:p>
            <a:pPr marL="1850479" lvl="2" indent="-544259">
              <a:lnSpc>
                <a:spcPct val="90000"/>
              </a:lnSpc>
              <a:buFont typeface="Wingdings" charset="0"/>
              <a:buChar char="Ø"/>
              <a:defRPr/>
            </a:pPr>
            <a:endParaRPr lang="en-US" dirty="0">
              <a:solidFill>
                <a:srgbClr val="000000"/>
              </a:solidFill>
              <a:effectLst>
                <a:outerShdw blurRad="38100" dist="38100" dir="2700000" algn="tl">
                  <a:srgbClr val="DDDDDD"/>
                </a:outerShdw>
              </a:effectLst>
              <a:latin typeface="Arial" charset="0"/>
            </a:endParaRPr>
          </a:p>
          <a:p>
            <a:pPr marL="1850479" lvl="2" indent="-544259">
              <a:lnSpc>
                <a:spcPct val="90000"/>
              </a:lnSpc>
              <a:buFont typeface="Wingdings" charset="0"/>
              <a:buChar char="Ø"/>
              <a:defRPr/>
            </a:pPr>
            <a:r>
              <a:rPr lang="en-US" dirty="0" smtClean="0">
                <a:solidFill>
                  <a:srgbClr val="000000"/>
                </a:solidFill>
                <a:effectLst>
                  <a:outerShdw blurRad="38100" dist="38100" dir="2700000" algn="tl">
                    <a:srgbClr val="DDDDDD"/>
                  </a:outerShdw>
                </a:effectLst>
                <a:latin typeface="Arial" charset="0"/>
              </a:rPr>
              <a:t>Is a result of significant scientific agreement from studies that have withstood peer review</a:t>
            </a:r>
          </a:p>
          <a:p>
            <a:pPr marL="1306220" lvl="2" indent="0">
              <a:lnSpc>
                <a:spcPct val="90000"/>
              </a:lnSpc>
              <a:buNone/>
              <a:defRPr/>
            </a:pPr>
            <a:endParaRPr lang="en-US" dirty="0" smtClean="0">
              <a:solidFill>
                <a:srgbClr val="000000"/>
              </a:solidFill>
              <a:effectLst>
                <a:outerShdw blurRad="38100" dist="38100" dir="2700000" algn="tl">
                  <a:srgbClr val="DDDDDD"/>
                </a:outerShdw>
              </a:effectLst>
              <a:latin typeface="Arial" charset="0"/>
            </a:endParaRPr>
          </a:p>
          <a:p>
            <a:pPr marL="1850479" lvl="2" indent="-544259">
              <a:lnSpc>
                <a:spcPct val="90000"/>
              </a:lnSpc>
              <a:buFont typeface="Wingdings" charset="0"/>
              <a:buChar char="Ø"/>
              <a:defRPr/>
            </a:pPr>
            <a:endParaRPr lang="en-US" sz="1400" dirty="0">
              <a:solidFill>
                <a:srgbClr val="000000"/>
              </a:solidFill>
              <a:effectLst>
                <a:outerShdw blurRad="38100" dist="38100" dir="2700000" algn="tl">
                  <a:srgbClr val="DDDDDD"/>
                </a:outerShdw>
              </a:effectLst>
              <a:latin typeface="Arial" charset="0"/>
            </a:endParaRPr>
          </a:p>
          <a:p>
            <a:pPr marL="1850479" lvl="2" indent="-544259">
              <a:lnSpc>
                <a:spcPct val="90000"/>
              </a:lnSpc>
              <a:buFont typeface="Wingdings" charset="0"/>
              <a:buChar char="Ø"/>
              <a:defRPr/>
            </a:pPr>
            <a:r>
              <a:rPr lang="en-US" dirty="0" smtClean="0">
                <a:solidFill>
                  <a:srgbClr val="000000"/>
                </a:solidFill>
                <a:effectLst>
                  <a:outerShdw blurRad="38100" dist="38100" dir="2700000" algn="tl">
                    <a:srgbClr val="DDDDDD"/>
                  </a:outerShdw>
                </a:effectLst>
                <a:latin typeface="Arial" charset="0"/>
              </a:rPr>
              <a:t>Is a result of studies that have been replicated</a:t>
            </a:r>
            <a:endParaRPr lang="en-US" dirty="0">
              <a:solidFill>
                <a:srgbClr val="000000"/>
              </a:solidFill>
              <a:effectLst>
                <a:outerShdw blurRad="38100" dist="38100" dir="2700000" algn="tl">
                  <a:srgbClr val="DDDDDD"/>
                </a:outerShdw>
              </a:effectLst>
              <a:latin typeface="Arial" charset="0"/>
            </a:endParaRPr>
          </a:p>
          <a:p>
            <a:pPr marL="761962" indent="-761962">
              <a:lnSpc>
                <a:spcPct val="90000"/>
              </a:lnSpc>
              <a:buNone/>
              <a:defRPr/>
            </a:pPr>
            <a:r>
              <a:rPr lang="en-US" sz="4000" dirty="0">
                <a:solidFill>
                  <a:srgbClr val="000000"/>
                </a:solidFill>
                <a:effectLst>
                  <a:outerShdw blurRad="38100" dist="38100" dir="2700000" algn="tl">
                    <a:srgbClr val="DDDDDD"/>
                  </a:outerShdw>
                </a:effectLst>
                <a:latin typeface="Arial" charset="0"/>
              </a:rPr>
              <a:t>	</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499"/>
                                          </p:stCondLst>
                                        </p:cTn>
                                        <p:tgtEl>
                                          <p:spTgt spid="54275">
                                            <p:txEl>
                                              <p:pRg st="3" end="3"/>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54275">
                                            <p:txEl>
                                              <p:pRg st="6" end="6"/>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5427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5" grpId="0" build="p"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Content Placeholder 2"/>
          <p:cNvSpPr>
            <a:spLocks noGrp="1"/>
          </p:cNvSpPr>
          <p:nvPr>
            <p:ph sz="quarter" idx="4294967295"/>
          </p:nvPr>
        </p:nvSpPr>
        <p:spPr>
          <a:xfrm>
            <a:off x="609600" y="2194560"/>
            <a:ext cx="13411200" cy="5669280"/>
          </a:xfrm>
        </p:spPr>
        <p:txBody>
          <a:bodyPr>
            <a:normAutofit fontScale="77500" lnSpcReduction="20000"/>
          </a:bodyPr>
          <a:lstStyle/>
          <a:p>
            <a:pPr>
              <a:buFont typeface="Wingdings" charset="0"/>
              <a:buNone/>
              <a:defRPr/>
            </a:pPr>
            <a:r>
              <a:rPr lang="en-US" altLang="ja-JP" sz="5100" b="1" i="1" dirty="0">
                <a:latin typeface="Arial"/>
                <a:cs typeface="Arial"/>
              </a:rPr>
              <a:t>It is our responsibility as nutrition scientists and educators to act as credible sources of science-based nutrition recommendations.</a:t>
            </a:r>
          </a:p>
          <a:p>
            <a:pPr>
              <a:buFont typeface="Wingdings" charset="0"/>
              <a:buNone/>
              <a:defRPr/>
            </a:pPr>
            <a:endParaRPr lang="en-US" altLang="ja-JP" sz="5100" b="1" i="1" dirty="0">
              <a:latin typeface="Arial"/>
              <a:cs typeface="Arial"/>
            </a:endParaRPr>
          </a:p>
          <a:p>
            <a:pPr>
              <a:buFont typeface="Wingdings" charset="0"/>
              <a:buNone/>
              <a:defRPr/>
            </a:pPr>
            <a:r>
              <a:rPr lang="en-US" altLang="ja-JP" sz="5100" b="1" i="1" dirty="0">
                <a:latin typeface="Arial"/>
                <a:cs typeface="Arial"/>
              </a:rPr>
              <a:t>We must work to prevent the attitude:</a:t>
            </a:r>
          </a:p>
          <a:p>
            <a:pPr>
              <a:buFont typeface="Wingdings" charset="0"/>
              <a:buNone/>
              <a:defRPr/>
            </a:pPr>
            <a:endParaRPr lang="en-US" altLang="ja-JP" sz="5100" b="1" i="1" dirty="0">
              <a:latin typeface="Arial"/>
              <a:cs typeface="Arial"/>
            </a:endParaRPr>
          </a:p>
          <a:p>
            <a:pPr>
              <a:buFont typeface="Wingdings" charset="0"/>
              <a:buNone/>
              <a:defRPr/>
            </a:pPr>
            <a:r>
              <a:rPr lang="en-US" altLang="ja-JP" sz="5100" b="1" i="1" dirty="0">
                <a:latin typeface="Arial"/>
                <a:cs typeface="Arial"/>
              </a:rPr>
              <a:t> </a:t>
            </a:r>
            <a:r>
              <a:rPr lang="ja-JP" altLang="en-US" sz="5100" b="1" i="1" dirty="0">
                <a:latin typeface="Arial"/>
                <a:cs typeface="Arial"/>
              </a:rPr>
              <a:t>“</a:t>
            </a:r>
            <a:r>
              <a:rPr lang="en-US" sz="5100" b="1" i="1" dirty="0">
                <a:latin typeface="Arial"/>
                <a:cs typeface="Arial"/>
              </a:rPr>
              <a:t>Just eat whatever the heck you want. One day something</a:t>
            </a:r>
            <a:r>
              <a:rPr lang="ja-JP" altLang="en-US" sz="5100" b="1" i="1" dirty="0">
                <a:latin typeface="Arial"/>
                <a:cs typeface="Arial"/>
              </a:rPr>
              <a:t>’</a:t>
            </a:r>
            <a:r>
              <a:rPr lang="en-US" sz="5100" b="1" i="1" dirty="0">
                <a:latin typeface="Arial"/>
                <a:cs typeface="Arial"/>
              </a:rPr>
              <a:t>s bad for you, one day it</a:t>
            </a:r>
            <a:r>
              <a:rPr lang="ja-JP" altLang="en-US" sz="5100" b="1" i="1" dirty="0">
                <a:latin typeface="Arial"/>
                <a:cs typeface="Arial"/>
              </a:rPr>
              <a:t>’</a:t>
            </a:r>
            <a:r>
              <a:rPr lang="en-US" sz="5100" b="1" i="1" dirty="0">
                <a:latin typeface="Arial"/>
                <a:cs typeface="Arial"/>
              </a:rPr>
              <a:t>s good for you. Maybe </a:t>
            </a:r>
            <a:r>
              <a:rPr lang="en-US" sz="5100" b="1" i="1" dirty="0">
                <a:latin typeface="Arial"/>
                <a:cs typeface="Arial"/>
              </a:rPr>
              <a:t>I’ll </a:t>
            </a:r>
            <a:r>
              <a:rPr lang="en-US" sz="5100" b="1" i="1" dirty="0">
                <a:latin typeface="Arial"/>
                <a:cs typeface="Arial"/>
              </a:rPr>
              <a:t>get lucky and smoking will be good for me too.</a:t>
            </a:r>
            <a:r>
              <a:rPr lang="ja-JP" altLang="en-US" sz="5100" b="1" i="1" dirty="0">
                <a:latin typeface="Arial"/>
                <a:cs typeface="Arial"/>
              </a:rPr>
              <a:t>”</a:t>
            </a:r>
            <a:r>
              <a:rPr lang="en-US" sz="5100" b="1" i="1" dirty="0">
                <a:latin typeface="Arial"/>
                <a:cs typeface="Arial"/>
              </a:rPr>
              <a:t> </a:t>
            </a:r>
            <a:endParaRPr lang="en-US" sz="5100" b="1" i="1" dirty="0">
              <a:solidFill>
                <a:srgbClr val="FF0000"/>
              </a:solidFill>
              <a:latin typeface="Arial"/>
              <a:cs typeface="Arial"/>
            </a:endParaRPr>
          </a:p>
          <a:p>
            <a:pPr algn="ctr">
              <a:buFont typeface="Wingdings" charset="0"/>
              <a:buNone/>
              <a:defRPr/>
            </a:pPr>
            <a:endParaRPr lang="en-US" sz="2900" b="1" dirty="0">
              <a:latin typeface="Tahoma" charset="0"/>
            </a:endParaRPr>
          </a:p>
        </p:txBody>
      </p:sp>
      <p:sp>
        <p:nvSpPr>
          <p:cNvPr id="169986" name="TextBox 1"/>
          <p:cNvSpPr txBox="1">
            <a:spLocks noChangeArrowheads="1"/>
          </p:cNvSpPr>
          <p:nvPr/>
        </p:nvSpPr>
        <p:spPr bwMode="auto">
          <a:xfrm>
            <a:off x="3169920" y="822960"/>
            <a:ext cx="8290560" cy="916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622" tIns="65311" rIns="130622" bIns="65311">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5100" b="1" dirty="0">
                <a:solidFill>
                  <a:srgbClr val="000000"/>
                </a:solidFill>
              </a:rPr>
              <a:t>Concluding Statements </a:t>
            </a:r>
          </a:p>
        </p:txBody>
      </p:sp>
    </p:spTree>
  </p:cSld>
  <p:clrMapOvr>
    <a:masterClrMapping/>
  </p:clrMapOvr>
  <p:transition>
    <p:dissolv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243840" y="182880"/>
            <a:ext cx="13898880" cy="1371600"/>
          </a:xfrm>
        </p:spPr>
        <p:txBody>
          <a:bodyPr>
            <a:normAutofit/>
          </a:bodyPr>
          <a:lstStyle/>
          <a:p>
            <a:pPr algn="ctr">
              <a:defRPr/>
            </a:pPr>
            <a:r>
              <a:rPr lang="en-US" sz="4000" b="1" dirty="0">
                <a:effectLst>
                  <a:outerShdw blurRad="38100" dist="38100" dir="2700000" algn="tl">
                    <a:srgbClr val="DDDDDD"/>
                  </a:outerShdw>
                </a:effectLst>
                <a:latin typeface="Arial" charset="0"/>
                <a:sym typeface="Webdings" charset="0"/>
              </a:rPr>
              <a:t>EVALUATING INFORMATION YOU FIND ONLINE</a:t>
            </a:r>
            <a:endParaRPr lang="en-US" sz="4000" b="1" dirty="0">
              <a:effectLst>
                <a:outerShdw blurRad="38100" dist="38100" dir="2700000" algn="tl">
                  <a:srgbClr val="DDDDDD"/>
                </a:outerShdw>
              </a:effectLst>
              <a:latin typeface="Arial" charset="0"/>
              <a:sym typeface="Webdings" charset="0"/>
            </a:endParaRPr>
          </a:p>
        </p:txBody>
      </p:sp>
      <p:sp>
        <p:nvSpPr>
          <p:cNvPr id="71683" name="Rectangle 3"/>
          <p:cNvSpPr>
            <a:spLocks noGrp="1" noChangeArrowheads="1"/>
          </p:cNvSpPr>
          <p:nvPr>
            <p:ph idx="1"/>
          </p:nvPr>
        </p:nvSpPr>
        <p:spPr>
          <a:xfrm>
            <a:off x="1219200" y="1371600"/>
            <a:ext cx="12557760" cy="6492240"/>
          </a:xfrm>
          <a:ln w="12700">
            <a:solidFill>
              <a:schemeClr val="tx1"/>
            </a:solidFill>
          </a:ln>
        </p:spPr>
        <p:txBody>
          <a:bodyPr>
            <a:normAutofit fontScale="92500" lnSpcReduction="10000"/>
          </a:bodyPr>
          <a:lstStyle/>
          <a:p>
            <a:pPr marL="761962" indent="-761962">
              <a:defRPr/>
            </a:pPr>
            <a:r>
              <a:rPr lang="en-US" sz="3400" dirty="0">
                <a:solidFill>
                  <a:srgbClr val="000000"/>
                </a:solidFill>
                <a:effectLst>
                  <a:outerShdw blurRad="38100" dist="38100" dir="2700000" algn="tl">
                    <a:srgbClr val="DDDDDD"/>
                  </a:outerShdw>
                </a:effectLst>
                <a:latin typeface="Arial" charset="0"/>
              </a:rPr>
              <a:t>Food and Nutrition Information Center</a:t>
            </a:r>
          </a:p>
          <a:p>
            <a:pPr marL="1333433" lvl="1" indent="-761962">
              <a:defRPr/>
            </a:pPr>
            <a:r>
              <a:rPr lang="en-US" sz="2900" dirty="0">
                <a:solidFill>
                  <a:srgbClr val="000000"/>
                </a:solidFill>
                <a:effectLst>
                  <a:outerShdw blurRad="38100" dist="38100" dir="2700000" algn="tl">
                    <a:srgbClr val="DDDDDD"/>
                  </a:outerShdw>
                </a:effectLst>
                <a:latin typeface="Arial" charset="0"/>
              </a:rPr>
              <a:t> </a:t>
            </a:r>
            <a:r>
              <a:rPr lang="en-US" sz="2900" dirty="0">
                <a:solidFill>
                  <a:srgbClr val="000000"/>
                </a:solidFill>
                <a:effectLst>
                  <a:outerShdw blurRad="38100" dist="38100" dir="2700000" algn="tl">
                    <a:srgbClr val="DDDDDD"/>
                  </a:outerShdw>
                </a:effectLst>
                <a:latin typeface="Arial" charset="0"/>
                <a:hlinkClick r:id="rId3"/>
              </a:rPr>
              <a:t>http://fnic.nal.usda.gov</a:t>
            </a:r>
            <a:endParaRPr lang="en-US" sz="2900" dirty="0">
              <a:solidFill>
                <a:srgbClr val="000000"/>
              </a:solidFill>
              <a:effectLst>
                <a:outerShdw blurRad="38100" dist="38100" dir="2700000" algn="tl">
                  <a:srgbClr val="DDDDDD"/>
                </a:outerShdw>
              </a:effectLst>
              <a:latin typeface="Arial" charset="0"/>
            </a:endParaRPr>
          </a:p>
          <a:p>
            <a:pPr marL="1904905" lvl="2" indent="-761962">
              <a:defRPr/>
            </a:pPr>
            <a:r>
              <a:rPr lang="en-US" sz="2300" dirty="0">
                <a:solidFill>
                  <a:srgbClr val="000000"/>
                </a:solidFill>
                <a:effectLst>
                  <a:outerShdw blurRad="38100" dist="38100" dir="2700000" algn="tl">
                    <a:srgbClr val="DDDDDD"/>
                  </a:outerShdw>
                </a:effectLst>
                <a:latin typeface="Arial" charset="0"/>
              </a:rPr>
              <a:t>Consumer corner</a:t>
            </a:r>
          </a:p>
          <a:p>
            <a:pPr marL="1904905" lvl="2" indent="-761962">
              <a:defRPr/>
            </a:pPr>
            <a:r>
              <a:rPr lang="en-US" sz="2300" dirty="0">
                <a:solidFill>
                  <a:srgbClr val="000000"/>
                </a:solidFill>
                <a:effectLst>
                  <a:outerShdw blurRad="38100" dist="38100" dir="2700000" algn="tl">
                    <a:srgbClr val="DDDDDD"/>
                  </a:outerShdw>
                </a:effectLst>
                <a:latin typeface="Arial" charset="0"/>
              </a:rPr>
              <a:t>Eating for health</a:t>
            </a:r>
          </a:p>
          <a:p>
            <a:pPr marL="1904905" lvl="2" indent="-761962">
              <a:defRPr/>
            </a:pPr>
            <a:r>
              <a:rPr lang="en-US" sz="2300" dirty="0">
                <a:solidFill>
                  <a:srgbClr val="000000"/>
                </a:solidFill>
                <a:effectLst>
                  <a:outerShdw blurRad="38100" dist="38100" dir="2700000" algn="tl">
                    <a:srgbClr val="DDDDDD"/>
                  </a:outerShdw>
                </a:effectLst>
                <a:latin typeface="Arial" charset="0"/>
              </a:rPr>
              <a:t>On-line health information</a:t>
            </a:r>
            <a:endParaRPr lang="en-US" sz="2900" dirty="0">
              <a:solidFill>
                <a:srgbClr val="000000"/>
              </a:solidFill>
              <a:effectLst>
                <a:outerShdw blurRad="38100" dist="38100" dir="2700000" algn="tl">
                  <a:srgbClr val="DDDDDD"/>
                </a:outerShdw>
              </a:effectLst>
              <a:latin typeface="Arial" charset="0"/>
            </a:endParaRPr>
          </a:p>
          <a:p>
            <a:pPr marL="1333433" lvl="1" indent="-761962">
              <a:defRPr/>
            </a:pPr>
            <a:r>
              <a:rPr lang="en-US" sz="2900" dirty="0">
                <a:solidFill>
                  <a:srgbClr val="000000"/>
                </a:solidFill>
                <a:effectLst>
                  <a:outerShdw blurRad="38100" dist="38100" dir="2700000" algn="tl">
                    <a:srgbClr val="DDDDDD"/>
                  </a:outerShdw>
                </a:effectLst>
                <a:latin typeface="Arial" charset="0"/>
              </a:rPr>
              <a:t>Evaluating Health Information on the Internet</a:t>
            </a:r>
          </a:p>
          <a:p>
            <a:pPr marL="1333433" lvl="1" indent="-761962">
              <a:defRPr/>
            </a:pPr>
            <a:r>
              <a:rPr lang="en-US" sz="2900" dirty="0">
                <a:solidFill>
                  <a:srgbClr val="000000"/>
                </a:solidFill>
                <a:effectLst>
                  <a:outerShdw blurRad="38100" dist="38100" dir="2700000" algn="tl">
                    <a:srgbClr val="DDDDDD"/>
                  </a:outerShdw>
                </a:effectLst>
                <a:latin typeface="Arial" charset="0"/>
              </a:rPr>
              <a:t>Evaluating Internet Health Information: A Tutorial from the National Library of Medicine</a:t>
            </a:r>
          </a:p>
          <a:p>
            <a:pPr marL="1333433" lvl="1" indent="-761962">
              <a:defRPr/>
            </a:pPr>
            <a:r>
              <a:rPr lang="en-US" sz="2900" dirty="0">
                <a:solidFill>
                  <a:srgbClr val="000000"/>
                </a:solidFill>
                <a:effectLst>
                  <a:outerShdw blurRad="38100" dist="38100" dir="2700000" algn="tl">
                    <a:srgbClr val="DDDDDD"/>
                  </a:outerShdw>
                </a:effectLst>
                <a:latin typeface="Arial" charset="0"/>
              </a:rPr>
              <a:t>Online Health Information: Should You Believe What you See?</a:t>
            </a:r>
          </a:p>
          <a:p>
            <a:pPr marL="1333433" lvl="1" indent="-761962">
              <a:defRPr/>
            </a:pPr>
            <a:r>
              <a:rPr lang="en-US" sz="2900" dirty="0">
                <a:solidFill>
                  <a:srgbClr val="000000"/>
                </a:solidFill>
                <a:effectLst>
                  <a:outerShdw blurRad="38100" dist="38100" dir="2700000" algn="tl">
                    <a:srgbClr val="DDDDDD"/>
                  </a:outerShdw>
                </a:effectLst>
                <a:latin typeface="Arial" charset="0"/>
              </a:rPr>
              <a:t>Tips for Healthy Surfing Online</a:t>
            </a:r>
            <a:endParaRPr lang="en-US" sz="3400" dirty="0">
              <a:solidFill>
                <a:srgbClr val="000000"/>
              </a:solidFill>
              <a:effectLst>
                <a:outerShdw blurRad="38100" dist="38100" dir="2700000" algn="tl">
                  <a:srgbClr val="DDDDDD"/>
                </a:outerShdw>
              </a:effectLst>
              <a:latin typeface="Arial" charset="0"/>
            </a:endParaRPr>
          </a:p>
          <a:p>
            <a:pPr marL="761962" indent="-761962">
              <a:defRPr/>
            </a:pPr>
            <a:r>
              <a:rPr lang="en-US" sz="3400" dirty="0">
                <a:solidFill>
                  <a:srgbClr val="000000"/>
                </a:solidFill>
                <a:effectLst>
                  <a:outerShdw blurRad="38100" dist="38100" dir="2700000" algn="tl">
                    <a:srgbClr val="DDDDDD"/>
                  </a:outerShdw>
                </a:effectLst>
                <a:latin typeface="Arial" charset="0"/>
              </a:rPr>
              <a:t>Nutrition and Health Search Engines</a:t>
            </a:r>
          </a:p>
          <a:p>
            <a:pPr marL="1333433" lvl="1" indent="-761962">
              <a:defRPr/>
            </a:pPr>
            <a:r>
              <a:rPr lang="en-US" sz="2900" dirty="0" err="1">
                <a:solidFill>
                  <a:srgbClr val="000000"/>
                </a:solidFill>
                <a:effectLst>
                  <a:outerShdw blurRad="38100" dist="38100" dir="2700000" algn="tl">
                    <a:srgbClr val="DDDDDD"/>
                  </a:outerShdw>
                </a:effectLst>
                <a:latin typeface="Arial" charset="0"/>
              </a:rPr>
              <a:t>Healthfinder.gov</a:t>
            </a:r>
            <a:endParaRPr lang="en-US" sz="2900" dirty="0">
              <a:solidFill>
                <a:srgbClr val="000000"/>
              </a:solidFill>
              <a:effectLst>
                <a:outerShdw blurRad="38100" dist="38100" dir="2700000" algn="tl">
                  <a:srgbClr val="DDDDDD"/>
                </a:outerShdw>
              </a:effectLst>
              <a:latin typeface="Arial" charset="0"/>
            </a:endParaRPr>
          </a:p>
          <a:p>
            <a:pPr marL="1333433" lvl="1" indent="-761962">
              <a:defRPr/>
            </a:pPr>
            <a:r>
              <a:rPr lang="en-US" sz="2900" dirty="0" err="1">
                <a:solidFill>
                  <a:srgbClr val="000000"/>
                </a:solidFill>
                <a:effectLst>
                  <a:outerShdw blurRad="38100" dist="38100" dir="2700000" algn="tl">
                    <a:srgbClr val="DDDDDD"/>
                  </a:outerShdw>
                </a:effectLst>
                <a:latin typeface="Arial" charset="0"/>
              </a:rPr>
              <a:t>MEDLINEplus</a:t>
            </a:r>
            <a:r>
              <a:rPr lang="en-US" sz="2900" dirty="0">
                <a:solidFill>
                  <a:srgbClr val="000000"/>
                </a:solidFill>
                <a:effectLst>
                  <a:outerShdw blurRad="38100" dist="38100" dir="2700000" algn="tl">
                    <a:srgbClr val="DDDDDD"/>
                  </a:outerShdw>
                </a:effectLst>
                <a:latin typeface="Arial" charset="0"/>
              </a:rPr>
              <a:t> Health Information</a:t>
            </a:r>
          </a:p>
          <a:p>
            <a:pPr marL="1333433" lvl="1" indent="-761962">
              <a:defRPr/>
            </a:pPr>
            <a:r>
              <a:rPr lang="en-US" sz="2900" dirty="0">
                <a:solidFill>
                  <a:srgbClr val="000000"/>
                </a:solidFill>
                <a:effectLst>
                  <a:outerShdw blurRad="38100" dist="38100" dir="2700000" algn="tl">
                    <a:srgbClr val="DDDDDD"/>
                  </a:outerShdw>
                </a:effectLst>
                <a:latin typeface="Arial" charset="0"/>
              </a:rPr>
              <a:t>Health Information-National Institutes of Health</a:t>
            </a:r>
            <a:endParaRPr lang="en-US" sz="2900" dirty="0">
              <a:solidFill>
                <a:srgbClr val="000000"/>
              </a:solidFill>
              <a:effectLst>
                <a:outerShdw blurRad="38100" dist="38100" dir="2700000" algn="tl">
                  <a:srgbClr val="DDDDDD"/>
                </a:outerShdw>
              </a:effectLst>
              <a:latin typeface="Arial" charset="0"/>
            </a:endParaRPr>
          </a:p>
          <a:p>
            <a:pPr marL="0" indent="0">
              <a:buNone/>
              <a:defRPr/>
            </a:pPr>
            <a:endParaRPr lang="en-US" sz="4000" dirty="0">
              <a:solidFill>
                <a:srgbClr val="000000"/>
              </a:solidFill>
              <a:effectLst>
                <a:outerShdw blurRad="38100" dist="38100" dir="2700000" algn="tl">
                  <a:srgbClr val="DDDDDD"/>
                </a:outerShdw>
              </a:effectLst>
              <a:latin typeface="Arial" charset="0"/>
            </a:endParaRPr>
          </a:p>
        </p:txBody>
      </p:sp>
    </p:spTree>
  </p:cSld>
  <p:clrMapOvr>
    <a:masterClrMapping/>
  </p:clrMapOvr>
  <p:transition spd="slow"/>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365760" y="182880"/>
            <a:ext cx="13898880" cy="1371600"/>
          </a:xfrm>
        </p:spPr>
        <p:txBody>
          <a:bodyPr>
            <a:normAutofit fontScale="90000"/>
          </a:bodyPr>
          <a:lstStyle/>
          <a:p>
            <a:pPr>
              <a:defRPr/>
            </a:pPr>
            <a:r>
              <a:rPr lang="en-US" sz="5100" dirty="0">
                <a:effectLst>
                  <a:outerShdw blurRad="38100" dist="38100" dir="2700000" algn="tl">
                    <a:srgbClr val="DDDDDD"/>
                  </a:outerShdw>
                </a:effectLst>
                <a:latin typeface="Arial" charset="0"/>
                <a:sym typeface="Webdings" charset="0"/>
              </a:rPr>
              <a:t>Websites with Reliable Nutrition and Health Information</a:t>
            </a:r>
          </a:p>
        </p:txBody>
      </p:sp>
      <p:sp>
        <p:nvSpPr>
          <p:cNvPr id="73731" name="Rectangle 3"/>
          <p:cNvSpPr>
            <a:spLocks noGrp="1" noChangeArrowheads="1"/>
          </p:cNvSpPr>
          <p:nvPr>
            <p:ph idx="1"/>
          </p:nvPr>
        </p:nvSpPr>
        <p:spPr>
          <a:xfrm>
            <a:off x="487680" y="1828800"/>
            <a:ext cx="13776960" cy="6400800"/>
          </a:xfrm>
          <a:ln w="12700">
            <a:solidFill>
              <a:schemeClr val="tx1"/>
            </a:solidFill>
          </a:ln>
        </p:spPr>
        <p:txBody>
          <a:bodyPr/>
          <a:lstStyle/>
          <a:p>
            <a:pPr marL="761962" indent="-761962">
              <a:lnSpc>
                <a:spcPct val="90000"/>
              </a:lnSpc>
              <a:buNone/>
              <a:defRPr/>
            </a:pPr>
            <a:r>
              <a:rPr lang="en-US" dirty="0">
                <a:effectLst>
                  <a:outerShdw blurRad="38100" dist="38100" dir="2700000" algn="tl">
                    <a:srgbClr val="DDDDDD"/>
                  </a:outerShdw>
                </a:effectLst>
                <a:latin typeface="Arial" charset="0"/>
                <a:cs typeface="+mn-cs"/>
              </a:rPr>
              <a:t>American Dietetic Association </a:t>
            </a:r>
            <a:r>
              <a:rPr lang="en-US" dirty="0">
                <a:effectLst>
                  <a:outerShdw blurRad="38100" dist="38100" dir="2700000" algn="tl">
                    <a:srgbClr val="DDDDDD"/>
                  </a:outerShdw>
                </a:effectLst>
                <a:latin typeface="Arial" charset="0"/>
                <a:cs typeface="+mn-cs"/>
                <a:hlinkClick r:id="rId3"/>
              </a:rPr>
              <a:t>http://www.eatright.org</a:t>
            </a:r>
            <a:endParaRPr lang="en-US" dirty="0">
              <a:effectLst>
                <a:outerShdw blurRad="38100" dist="38100" dir="2700000" algn="tl">
                  <a:srgbClr val="DDDDDD"/>
                </a:outerShdw>
              </a:effectLst>
              <a:latin typeface="Arial" charset="0"/>
              <a:cs typeface="+mn-cs"/>
            </a:endParaRPr>
          </a:p>
          <a:p>
            <a:pPr marL="761962" indent="-761962">
              <a:lnSpc>
                <a:spcPct val="90000"/>
              </a:lnSpc>
              <a:buNone/>
              <a:defRPr/>
            </a:pPr>
            <a:endParaRPr lang="en-US" sz="1700" dirty="0">
              <a:effectLst>
                <a:outerShdw blurRad="38100" dist="38100" dir="2700000" algn="tl">
                  <a:srgbClr val="DDDDDD"/>
                </a:outerShdw>
              </a:effectLst>
              <a:latin typeface="Arial" charset="0"/>
            </a:endParaRPr>
          </a:p>
          <a:p>
            <a:pPr marL="761962" indent="-761962">
              <a:lnSpc>
                <a:spcPct val="90000"/>
              </a:lnSpc>
              <a:buNone/>
              <a:defRPr/>
            </a:pPr>
            <a:r>
              <a:rPr lang="en-US" dirty="0">
                <a:effectLst>
                  <a:outerShdw blurRad="38100" dist="38100" dir="2700000" algn="tl">
                    <a:srgbClr val="DDDDDD"/>
                  </a:outerShdw>
                </a:effectLst>
                <a:latin typeface="Arial" charset="0"/>
                <a:cs typeface="+mn-cs"/>
              </a:rPr>
              <a:t>National Institutes of Health     </a:t>
            </a:r>
            <a:r>
              <a:rPr lang="en-US" dirty="0">
                <a:effectLst>
                  <a:outerShdw blurRad="38100" dist="38100" dir="2700000" algn="tl">
                    <a:srgbClr val="DDDDDD"/>
                  </a:outerShdw>
                </a:effectLst>
                <a:latin typeface="Arial" charset="0"/>
                <a:cs typeface="+mn-cs"/>
                <a:hlinkClick r:id="rId4"/>
              </a:rPr>
              <a:t>http://www.nih.gov</a:t>
            </a:r>
            <a:endParaRPr lang="en-US" dirty="0">
              <a:effectLst>
                <a:outerShdw blurRad="38100" dist="38100" dir="2700000" algn="tl">
                  <a:srgbClr val="DDDDDD"/>
                </a:outerShdw>
              </a:effectLst>
              <a:latin typeface="Arial" charset="0"/>
              <a:cs typeface="+mn-cs"/>
            </a:endParaRPr>
          </a:p>
          <a:p>
            <a:pPr marL="761962" indent="-761962">
              <a:lnSpc>
                <a:spcPct val="90000"/>
              </a:lnSpc>
              <a:buNone/>
              <a:defRPr/>
            </a:pPr>
            <a:endParaRPr lang="en-US" sz="1700" dirty="0">
              <a:effectLst>
                <a:outerShdw blurRad="38100" dist="38100" dir="2700000" algn="tl">
                  <a:srgbClr val="DDDDDD"/>
                </a:outerShdw>
              </a:effectLst>
              <a:latin typeface="Arial" charset="0"/>
            </a:endParaRPr>
          </a:p>
          <a:p>
            <a:pPr marL="761962" indent="-761962">
              <a:lnSpc>
                <a:spcPct val="90000"/>
              </a:lnSpc>
              <a:buNone/>
              <a:defRPr/>
            </a:pPr>
            <a:r>
              <a:rPr lang="en-US" dirty="0">
                <a:effectLst>
                  <a:outerShdw blurRad="38100" dist="38100" dir="2700000" algn="tl">
                    <a:srgbClr val="DDDDDD"/>
                  </a:outerShdw>
                </a:effectLst>
                <a:latin typeface="Arial" charset="0"/>
                <a:cs typeface="+mn-cs"/>
              </a:rPr>
              <a:t>Food and Drug Administration </a:t>
            </a:r>
            <a:r>
              <a:rPr lang="en-US" dirty="0">
                <a:effectLst>
                  <a:outerShdw blurRad="38100" dist="38100" dir="2700000" algn="tl">
                    <a:srgbClr val="DDDDDD"/>
                  </a:outerShdw>
                </a:effectLst>
                <a:latin typeface="Arial" charset="0"/>
                <a:cs typeface="+mn-cs"/>
                <a:hlinkClick r:id="rId5"/>
              </a:rPr>
              <a:t>http://www.fda.gov</a:t>
            </a:r>
            <a:endParaRPr lang="en-US" dirty="0">
              <a:effectLst>
                <a:outerShdw blurRad="38100" dist="38100" dir="2700000" algn="tl">
                  <a:srgbClr val="DDDDDD"/>
                </a:outerShdw>
              </a:effectLst>
              <a:latin typeface="Arial" charset="0"/>
              <a:cs typeface="+mn-cs"/>
            </a:endParaRPr>
          </a:p>
          <a:p>
            <a:pPr marL="761962" indent="-761962">
              <a:lnSpc>
                <a:spcPct val="90000"/>
              </a:lnSpc>
              <a:buNone/>
              <a:defRPr/>
            </a:pPr>
            <a:endParaRPr lang="en-US" sz="2000" dirty="0">
              <a:effectLst>
                <a:outerShdw blurRad="38100" dist="38100" dir="2700000" algn="tl">
                  <a:srgbClr val="DDDDDD"/>
                </a:outerShdw>
              </a:effectLst>
              <a:latin typeface="Arial" charset="0"/>
            </a:endParaRPr>
          </a:p>
          <a:p>
            <a:pPr marL="761962" indent="-761962">
              <a:lnSpc>
                <a:spcPct val="90000"/>
              </a:lnSpc>
              <a:buNone/>
              <a:defRPr/>
            </a:pPr>
            <a:r>
              <a:rPr lang="en-US" dirty="0">
                <a:effectLst>
                  <a:outerShdw blurRad="38100" dist="38100" dir="2700000" algn="tl">
                    <a:srgbClr val="DDDDDD"/>
                  </a:outerShdw>
                </a:effectLst>
                <a:latin typeface="Arial" charset="0"/>
                <a:cs typeface="+mn-cs"/>
              </a:rPr>
              <a:t>Centers for Disease Control and Prevention  </a:t>
            </a:r>
            <a:r>
              <a:rPr lang="en-US" dirty="0">
                <a:effectLst>
                  <a:outerShdw blurRad="38100" dist="38100" dir="2700000" algn="tl">
                    <a:srgbClr val="DDDDDD"/>
                  </a:outerShdw>
                </a:effectLst>
                <a:latin typeface="Arial" charset="0"/>
                <a:cs typeface="+mn-cs"/>
                <a:hlinkClick r:id="rId6"/>
              </a:rPr>
              <a:t>http://www.cdc.gov</a:t>
            </a:r>
            <a:endParaRPr lang="en-US" sz="3400" dirty="0">
              <a:effectLst>
                <a:outerShdw blurRad="38100" dist="38100" dir="2700000" algn="tl">
                  <a:srgbClr val="DDDDDD"/>
                </a:outerShdw>
              </a:effectLst>
              <a:latin typeface="Arial" charset="0"/>
            </a:endParaRPr>
          </a:p>
        </p:txBody>
      </p:sp>
    </p:spTree>
  </p:cSld>
  <p:clrMapOvr>
    <a:masterClrMapping/>
  </p:clrMapOvr>
  <p:transition spd="slow"/>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365760" y="274320"/>
            <a:ext cx="13898880" cy="1371600"/>
          </a:xfrm>
        </p:spPr>
        <p:txBody>
          <a:bodyPr>
            <a:normAutofit fontScale="90000"/>
          </a:bodyPr>
          <a:lstStyle/>
          <a:p>
            <a:pPr>
              <a:defRPr/>
            </a:pPr>
            <a:r>
              <a:rPr lang="en-US" sz="5100" dirty="0">
                <a:effectLst>
                  <a:outerShdw blurRad="38100" dist="38100" dir="2700000" algn="tl">
                    <a:srgbClr val="DDDDDD"/>
                  </a:outerShdw>
                </a:effectLst>
                <a:latin typeface="Arial" charset="0"/>
                <a:sym typeface="Webdings" charset="0"/>
              </a:rPr>
              <a:t>More Websites with Reliable Nutrition and Health Information </a:t>
            </a:r>
            <a:r>
              <a:rPr lang="en-US" sz="4600" dirty="0">
                <a:effectLst>
                  <a:outerShdw blurRad="38100" dist="38100" dir="2700000" algn="tl">
                    <a:srgbClr val="DDDDDD"/>
                  </a:outerShdw>
                </a:effectLst>
                <a:latin typeface="Arial" charset="0"/>
                <a:sym typeface="Webdings" charset="0"/>
              </a:rPr>
              <a:t>(continued)</a:t>
            </a:r>
          </a:p>
        </p:txBody>
      </p:sp>
      <p:sp>
        <p:nvSpPr>
          <p:cNvPr id="77827" name="Rectangle 3"/>
          <p:cNvSpPr>
            <a:spLocks noGrp="1" noChangeArrowheads="1"/>
          </p:cNvSpPr>
          <p:nvPr>
            <p:ph idx="1"/>
          </p:nvPr>
        </p:nvSpPr>
        <p:spPr>
          <a:xfrm>
            <a:off x="365760" y="1920240"/>
            <a:ext cx="13655040" cy="6126480"/>
          </a:xfrm>
          <a:ln w="12700">
            <a:solidFill>
              <a:schemeClr val="tx1"/>
            </a:solidFill>
          </a:ln>
        </p:spPr>
        <p:txBody>
          <a:bodyPr/>
          <a:lstStyle/>
          <a:p>
            <a:pPr marL="761962" indent="-761962">
              <a:buNone/>
              <a:defRPr/>
            </a:pPr>
            <a:r>
              <a:rPr lang="en-US" dirty="0">
                <a:effectLst>
                  <a:outerShdw blurRad="38100" dist="38100" dir="2700000" algn="tl">
                    <a:srgbClr val="DDDDDD"/>
                  </a:outerShdw>
                </a:effectLst>
                <a:latin typeface="Arial" charset="0"/>
                <a:cs typeface="+mn-cs"/>
              </a:rPr>
              <a:t>American Council on Science and Health  </a:t>
            </a:r>
            <a:r>
              <a:rPr lang="en-US" dirty="0">
                <a:effectLst>
                  <a:outerShdw blurRad="38100" dist="38100" dir="2700000" algn="tl">
                    <a:srgbClr val="DDDDDD"/>
                  </a:outerShdw>
                </a:effectLst>
                <a:latin typeface="Arial" charset="0"/>
                <a:cs typeface="+mn-cs"/>
                <a:hlinkClick r:id="rId3"/>
              </a:rPr>
              <a:t>http://www.acsh.org</a:t>
            </a:r>
            <a:endParaRPr lang="en-US" dirty="0">
              <a:effectLst>
                <a:outerShdw blurRad="38100" dist="38100" dir="2700000" algn="tl">
                  <a:srgbClr val="DDDDDD"/>
                </a:outerShdw>
              </a:effectLst>
              <a:latin typeface="Arial" charset="0"/>
              <a:cs typeface="+mn-cs"/>
            </a:endParaRPr>
          </a:p>
          <a:p>
            <a:pPr marL="761962" indent="-761962">
              <a:buNone/>
              <a:defRPr/>
            </a:pPr>
            <a:endParaRPr lang="en-US" sz="2300" dirty="0">
              <a:effectLst>
                <a:outerShdw blurRad="38100" dist="38100" dir="2700000" algn="tl">
                  <a:srgbClr val="DDDDDD"/>
                </a:outerShdw>
              </a:effectLst>
              <a:latin typeface="Arial" charset="0"/>
            </a:endParaRPr>
          </a:p>
          <a:p>
            <a:pPr marL="761962" indent="-761962">
              <a:buNone/>
              <a:defRPr/>
            </a:pPr>
            <a:r>
              <a:rPr lang="en-US" dirty="0" err="1">
                <a:effectLst>
                  <a:outerShdw blurRad="38100" dist="38100" dir="2700000" algn="tl">
                    <a:srgbClr val="DDDDDD"/>
                  </a:outerShdw>
                </a:effectLst>
                <a:latin typeface="Arial" charset="0"/>
                <a:cs typeface="+mn-cs"/>
              </a:rPr>
              <a:t>Quackwatch</a:t>
            </a:r>
            <a:r>
              <a:rPr lang="en-US" dirty="0">
                <a:effectLst>
                  <a:outerShdw blurRad="38100" dist="38100" dir="2700000" algn="tl">
                    <a:srgbClr val="DDDDDD"/>
                  </a:outerShdw>
                </a:effectLst>
                <a:latin typeface="Arial" charset="0"/>
                <a:cs typeface="+mn-cs"/>
              </a:rPr>
              <a:t> </a:t>
            </a:r>
          </a:p>
          <a:p>
            <a:pPr marL="761962" indent="-761962">
              <a:buNone/>
              <a:defRPr/>
            </a:pPr>
            <a:r>
              <a:rPr lang="en-US" dirty="0">
                <a:effectLst>
                  <a:outerShdw blurRad="38100" dist="38100" dir="2700000" algn="tl">
                    <a:srgbClr val="DDDDDD"/>
                  </a:outerShdw>
                </a:effectLst>
                <a:latin typeface="Arial" charset="0"/>
                <a:cs typeface="+mn-cs"/>
              </a:rPr>
              <a:t>	</a:t>
            </a:r>
            <a:r>
              <a:rPr lang="en-US" dirty="0">
                <a:effectLst>
                  <a:outerShdw blurRad="38100" dist="38100" dir="2700000" algn="tl">
                    <a:srgbClr val="DDDDDD"/>
                  </a:outerShdw>
                </a:effectLst>
                <a:latin typeface="Arial" charset="0"/>
                <a:cs typeface="+mn-cs"/>
                <a:hlinkClick r:id="rId4"/>
              </a:rPr>
              <a:t>http://www.quackwatch.org</a:t>
            </a:r>
            <a:endParaRPr lang="en-US" dirty="0">
              <a:effectLst>
                <a:outerShdw blurRad="38100" dist="38100" dir="2700000" algn="tl">
                  <a:srgbClr val="DDDDDD"/>
                </a:outerShdw>
              </a:effectLst>
              <a:latin typeface="Arial" charset="0"/>
              <a:cs typeface="+mn-cs"/>
            </a:endParaRPr>
          </a:p>
          <a:p>
            <a:pPr marL="761962" indent="-761962">
              <a:buNone/>
              <a:defRPr/>
            </a:pPr>
            <a:endParaRPr lang="en-US" sz="2300" dirty="0">
              <a:effectLst>
                <a:outerShdw blurRad="38100" dist="38100" dir="2700000" algn="tl">
                  <a:srgbClr val="DDDDDD"/>
                </a:outerShdw>
              </a:effectLst>
              <a:latin typeface="Arial" charset="0"/>
            </a:endParaRPr>
          </a:p>
          <a:p>
            <a:pPr marL="761962" indent="-761962">
              <a:buNone/>
              <a:defRPr/>
            </a:pPr>
            <a:r>
              <a:rPr lang="en-US" dirty="0">
                <a:effectLst>
                  <a:outerShdw blurRad="38100" dist="38100" dir="2700000" algn="tl">
                    <a:srgbClr val="DDDDDD"/>
                  </a:outerShdw>
                </a:effectLst>
                <a:latin typeface="Arial" charset="0"/>
                <a:cs typeface="+mn-cs"/>
              </a:rPr>
              <a:t>National Council Against Health Fraud </a:t>
            </a:r>
          </a:p>
          <a:p>
            <a:pPr marL="761962" indent="-761962">
              <a:buNone/>
              <a:defRPr/>
            </a:pPr>
            <a:r>
              <a:rPr lang="en-US" dirty="0">
                <a:effectLst>
                  <a:outerShdw blurRad="38100" dist="38100" dir="2700000" algn="tl">
                    <a:srgbClr val="DDDDDD"/>
                  </a:outerShdw>
                </a:effectLst>
                <a:latin typeface="Arial" charset="0"/>
                <a:cs typeface="+mn-cs"/>
              </a:rPr>
              <a:t>     </a:t>
            </a:r>
            <a:r>
              <a:rPr lang="en-US" dirty="0">
                <a:effectLst>
                  <a:outerShdw blurRad="38100" dist="38100" dir="2700000" algn="tl">
                    <a:srgbClr val="DDDDDD"/>
                  </a:outerShdw>
                </a:effectLst>
                <a:latin typeface="Arial" charset="0"/>
                <a:cs typeface="+mn-cs"/>
                <a:hlinkClick r:id="rId5"/>
              </a:rPr>
              <a:t>http://www.ncahf.org</a:t>
            </a:r>
            <a:r>
              <a:rPr lang="en-US" sz="4000" dirty="0">
                <a:effectLst>
                  <a:outerShdw blurRad="38100" dist="38100" dir="2700000" algn="tl">
                    <a:srgbClr val="DDDDDD"/>
                  </a:outerShdw>
                </a:effectLst>
                <a:latin typeface="Arial" charset="0"/>
              </a:rPr>
              <a:t> </a:t>
            </a:r>
            <a:endParaRPr lang="en-US" sz="3400" dirty="0">
              <a:effectLst>
                <a:outerShdw blurRad="38100" dist="38100" dir="2700000" algn="tl">
                  <a:srgbClr val="DDDDDD"/>
                </a:outerShdw>
              </a:effectLst>
              <a:latin typeface="Arial" charset="0"/>
            </a:endParaRPr>
          </a:p>
        </p:txBody>
      </p:sp>
    </p:spTree>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ChangeArrowheads="1"/>
          </p:cNvSpPr>
          <p:nvPr>
            <p:ph type="title"/>
          </p:nvPr>
        </p:nvSpPr>
        <p:spPr/>
        <p:txBody>
          <a:bodyPr>
            <a:normAutofit/>
          </a:bodyPr>
          <a:lstStyle/>
          <a:p>
            <a:pPr eaLnBrk="1" hangingPunct="1"/>
            <a:r>
              <a:rPr lang="en-US" sz="5700" dirty="0">
                <a:solidFill>
                  <a:srgbClr val="000000"/>
                </a:solidFill>
                <a:latin typeface="Arial"/>
                <a:ea typeface="ＭＳ Ｐゴシック" charset="0"/>
                <a:cs typeface="Arial"/>
              </a:rPr>
              <a:t>Beyond the </a:t>
            </a:r>
            <a:r>
              <a:rPr lang="en-US" sz="5700" dirty="0">
                <a:solidFill>
                  <a:srgbClr val="000000"/>
                </a:solidFill>
                <a:latin typeface="Arial"/>
                <a:ea typeface="ＭＳ Ｐゴシック" charset="0"/>
                <a:cs typeface="Arial"/>
              </a:rPr>
              <a:t>Hype</a:t>
            </a:r>
            <a:endParaRPr lang="en-US" sz="5700" dirty="0">
              <a:solidFill>
                <a:srgbClr val="000000"/>
              </a:solidFill>
              <a:latin typeface="Arial"/>
              <a:ea typeface="ＭＳ Ｐゴシック" charset="0"/>
              <a:cs typeface="Arial"/>
            </a:endParaRPr>
          </a:p>
        </p:txBody>
      </p:sp>
      <p:sp>
        <p:nvSpPr>
          <p:cNvPr id="54274" name="Rectangle 3"/>
          <p:cNvSpPr>
            <a:spLocks noGrp="1" noChangeArrowheads="1"/>
          </p:cNvSpPr>
          <p:nvPr>
            <p:ph idx="1"/>
          </p:nvPr>
        </p:nvSpPr>
        <p:spPr>
          <a:xfrm>
            <a:off x="731520" y="1645921"/>
            <a:ext cx="13167360" cy="5711190"/>
          </a:xfrm>
        </p:spPr>
        <p:txBody>
          <a:bodyPr>
            <a:normAutofit/>
          </a:bodyPr>
          <a:lstStyle/>
          <a:p>
            <a:pPr eaLnBrk="1" hangingPunct="1">
              <a:lnSpc>
                <a:spcPct val="90000"/>
              </a:lnSpc>
            </a:pPr>
            <a:r>
              <a:rPr lang="en-US" sz="4000" dirty="0">
                <a:latin typeface="Arial"/>
                <a:ea typeface="ＭＳ Ｐゴシック" charset="0"/>
                <a:cs typeface="Arial"/>
              </a:rPr>
              <a:t>Nutrition is an inter-disciplinary science</a:t>
            </a:r>
          </a:p>
          <a:p>
            <a:pPr lvl="1" eaLnBrk="1" hangingPunct="1">
              <a:lnSpc>
                <a:spcPct val="90000"/>
              </a:lnSpc>
            </a:pPr>
            <a:r>
              <a:rPr lang="en-US" dirty="0">
                <a:latin typeface="Arial"/>
                <a:ea typeface="ＭＳ Ｐゴシック" charset="0"/>
                <a:cs typeface="Arial"/>
              </a:rPr>
              <a:t>Read and interpret the scientific literature to help clinicians and assist consumers in making the right </a:t>
            </a:r>
            <a:r>
              <a:rPr lang="en-US" dirty="0" smtClean="0">
                <a:latin typeface="Arial"/>
                <a:ea typeface="ＭＳ Ｐゴシック" charset="0"/>
                <a:cs typeface="Arial"/>
              </a:rPr>
              <a:t>decisions</a:t>
            </a:r>
          </a:p>
          <a:p>
            <a:pPr marL="653110" lvl="1" indent="0">
              <a:lnSpc>
                <a:spcPct val="90000"/>
              </a:lnSpc>
              <a:buNone/>
            </a:pPr>
            <a:endParaRPr lang="en-US" dirty="0">
              <a:latin typeface="Arial"/>
              <a:ea typeface="ＭＳ Ｐゴシック" charset="0"/>
              <a:cs typeface="Arial"/>
            </a:endParaRPr>
          </a:p>
          <a:p>
            <a:pPr lvl="1" eaLnBrk="1" hangingPunct="1">
              <a:lnSpc>
                <a:spcPct val="90000"/>
              </a:lnSpc>
            </a:pPr>
            <a:r>
              <a:rPr lang="ja-JP" altLang="en-US" dirty="0">
                <a:solidFill>
                  <a:schemeClr val="accent1"/>
                </a:solidFill>
                <a:latin typeface="Arial"/>
                <a:ea typeface="ＭＳ Ｐゴシック" charset="0"/>
                <a:cs typeface="Arial"/>
              </a:rPr>
              <a:t>“</a:t>
            </a:r>
            <a:r>
              <a:rPr lang="en-US" altLang="ja-JP" dirty="0">
                <a:solidFill>
                  <a:schemeClr val="accent1"/>
                </a:solidFill>
                <a:latin typeface="Arial"/>
                <a:ea typeface="ＭＳ Ｐゴシック" charset="0"/>
                <a:cs typeface="Arial"/>
              </a:rPr>
              <a:t>Evidence-based</a:t>
            </a:r>
            <a:r>
              <a:rPr lang="ja-JP" altLang="en-US" dirty="0">
                <a:solidFill>
                  <a:schemeClr val="accent1"/>
                </a:solidFill>
                <a:latin typeface="Arial"/>
                <a:ea typeface="ＭＳ Ｐゴシック" charset="0"/>
                <a:cs typeface="Arial"/>
              </a:rPr>
              <a:t>”</a:t>
            </a:r>
            <a:r>
              <a:rPr lang="en-US" altLang="ja-JP" dirty="0">
                <a:solidFill>
                  <a:schemeClr val="accent1"/>
                </a:solidFill>
                <a:latin typeface="Arial"/>
                <a:ea typeface="ＭＳ Ｐゴシック" charset="0"/>
                <a:cs typeface="Arial"/>
              </a:rPr>
              <a:t> </a:t>
            </a:r>
            <a:r>
              <a:rPr lang="en-US" altLang="ja-JP" dirty="0">
                <a:latin typeface="Arial"/>
                <a:ea typeface="ＭＳ Ｐゴシック" charset="0"/>
                <a:cs typeface="Arial"/>
              </a:rPr>
              <a:t>recommendations</a:t>
            </a:r>
          </a:p>
          <a:p>
            <a:pPr lvl="1" eaLnBrk="1" hangingPunct="1">
              <a:lnSpc>
                <a:spcPct val="90000"/>
              </a:lnSpc>
            </a:pPr>
            <a:endParaRPr lang="en-US" dirty="0">
              <a:latin typeface="Arial"/>
              <a:ea typeface="ＭＳ Ｐゴシック" charset="0"/>
              <a:cs typeface="Arial"/>
            </a:endParaRPr>
          </a:p>
          <a:p>
            <a:pPr lvl="1" eaLnBrk="1" hangingPunct="1">
              <a:lnSpc>
                <a:spcPct val="90000"/>
              </a:lnSpc>
            </a:pPr>
            <a:r>
              <a:rPr lang="en-US" dirty="0" smtClean="0">
                <a:latin typeface="Arial"/>
                <a:ea typeface="ＭＳ Ｐゴシック" charset="0"/>
                <a:cs typeface="Arial"/>
              </a:rPr>
              <a:t>Understanding </a:t>
            </a:r>
            <a:r>
              <a:rPr lang="en-US" dirty="0">
                <a:latin typeface="Arial"/>
                <a:ea typeface="ＭＳ Ｐゴシック" charset="0"/>
                <a:cs typeface="Arial"/>
              </a:rPr>
              <a:t>these recommendations can help you differentiate the hype from the evidence-base</a:t>
            </a:r>
          </a:p>
          <a:p>
            <a:pPr eaLnBrk="1" hangingPunct="1">
              <a:lnSpc>
                <a:spcPct val="90000"/>
              </a:lnSpc>
              <a:buFont typeface="Wingdings" charset="0"/>
              <a:buNone/>
            </a:pPr>
            <a:endParaRPr lang="en-US" sz="4000" dirty="0">
              <a:latin typeface="Arial"/>
              <a:ea typeface="ＭＳ Ｐゴシック" charset="0"/>
              <a:cs typeface="Arial"/>
            </a:endParaRPr>
          </a:p>
        </p:txBody>
      </p:sp>
    </p:spTree>
    <p:extLst>
      <p:ext uri="{BB962C8B-B14F-4D97-AF65-F5344CB8AC3E}">
        <p14:creationId xmlns:p14="http://schemas.microsoft.com/office/powerpoint/2010/main" val="140807086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a:solidFill>
                  <a:schemeClr val="tx1"/>
                </a:solidFill>
                <a:latin typeface="Times" charset="0"/>
                <a:ea typeface="ＭＳ Ｐゴシック" charset="0"/>
                <a:cs typeface="ＭＳ Ｐゴシック" charset="0"/>
              </a:defRPr>
            </a:lvl1pPr>
            <a:lvl2pPr marL="51206400" indent="-51206400">
              <a:defRPr sz="3400">
                <a:solidFill>
                  <a:schemeClr val="tx1"/>
                </a:solidFill>
                <a:latin typeface="Times" charset="0"/>
                <a:ea typeface="ＭＳ Ｐゴシック" charset="0"/>
              </a:defRPr>
            </a:lvl2pPr>
            <a:lvl3pPr>
              <a:defRPr sz="3400">
                <a:solidFill>
                  <a:schemeClr val="tx1"/>
                </a:solidFill>
                <a:latin typeface="Times" charset="0"/>
                <a:ea typeface="ＭＳ Ｐゴシック" charset="0"/>
              </a:defRPr>
            </a:lvl3pPr>
            <a:lvl4pPr>
              <a:defRPr sz="3400">
                <a:solidFill>
                  <a:schemeClr val="tx1"/>
                </a:solidFill>
                <a:latin typeface="Times" charset="0"/>
                <a:ea typeface="ＭＳ Ｐゴシック" charset="0"/>
              </a:defRPr>
            </a:lvl4pPr>
            <a:lvl5pPr>
              <a:defRPr sz="3400">
                <a:solidFill>
                  <a:schemeClr val="tx1"/>
                </a:solidFill>
                <a:latin typeface="Times" charset="0"/>
                <a:ea typeface="ＭＳ Ｐゴシック" charset="0"/>
              </a:defRPr>
            </a:lvl5pPr>
            <a:lvl6pPr marL="653110" eaLnBrk="0" fontAlgn="base" hangingPunct="0">
              <a:spcBef>
                <a:spcPct val="0"/>
              </a:spcBef>
              <a:spcAft>
                <a:spcPct val="0"/>
              </a:spcAft>
              <a:defRPr sz="3400">
                <a:solidFill>
                  <a:schemeClr val="tx1"/>
                </a:solidFill>
                <a:latin typeface="Times" charset="0"/>
                <a:ea typeface="ＭＳ Ｐゴシック" charset="0"/>
              </a:defRPr>
            </a:lvl6pPr>
            <a:lvl7pPr marL="1306220" eaLnBrk="0" fontAlgn="base" hangingPunct="0">
              <a:spcBef>
                <a:spcPct val="0"/>
              </a:spcBef>
              <a:spcAft>
                <a:spcPct val="0"/>
              </a:spcAft>
              <a:defRPr sz="3400">
                <a:solidFill>
                  <a:schemeClr val="tx1"/>
                </a:solidFill>
                <a:latin typeface="Times" charset="0"/>
                <a:ea typeface="ＭＳ Ｐゴシック" charset="0"/>
              </a:defRPr>
            </a:lvl7pPr>
            <a:lvl8pPr marL="1959331" eaLnBrk="0" fontAlgn="base" hangingPunct="0">
              <a:spcBef>
                <a:spcPct val="0"/>
              </a:spcBef>
              <a:spcAft>
                <a:spcPct val="0"/>
              </a:spcAft>
              <a:defRPr sz="3400">
                <a:solidFill>
                  <a:schemeClr val="tx1"/>
                </a:solidFill>
                <a:latin typeface="Times" charset="0"/>
                <a:ea typeface="ＭＳ Ｐゴシック" charset="0"/>
              </a:defRPr>
            </a:lvl8pPr>
            <a:lvl9pPr marL="2612441" eaLnBrk="0" fontAlgn="base" hangingPunct="0">
              <a:spcBef>
                <a:spcPct val="0"/>
              </a:spcBef>
              <a:spcAft>
                <a:spcPct val="0"/>
              </a:spcAft>
              <a:defRPr sz="3400">
                <a:solidFill>
                  <a:schemeClr val="tx1"/>
                </a:solidFill>
                <a:latin typeface="Times" charset="0"/>
                <a:ea typeface="ＭＳ Ｐゴシック" charset="0"/>
              </a:defRPr>
            </a:lvl9pPr>
          </a:lstStyle>
          <a:p>
            <a:fld id="{27443665-2A83-C749-8087-6E94F50DDFCD}" type="slidenum">
              <a:rPr lang="en-US" sz="2000"/>
              <a:pPr/>
              <a:t>50</a:t>
            </a:fld>
            <a:endParaRPr lang="en-US" sz="2000"/>
          </a:p>
        </p:txBody>
      </p:sp>
      <p:sp>
        <p:nvSpPr>
          <p:cNvPr id="98307" name="Rectangle 2"/>
          <p:cNvSpPr>
            <a:spLocks noChangeArrowheads="1"/>
          </p:cNvSpPr>
          <p:nvPr/>
        </p:nvSpPr>
        <p:spPr bwMode="auto">
          <a:xfrm>
            <a:off x="1097280" y="548640"/>
            <a:ext cx="12313920" cy="2194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622" tIns="65311" rIns="130622" bIns="65311" anchor="ctr"/>
          <a:lstStyle/>
          <a:p>
            <a:pPr algn="ctr" eaLnBrk="1" hangingPunct="1"/>
            <a:r>
              <a:rPr lang="en-US" sz="6300" dirty="0">
                <a:solidFill>
                  <a:schemeClr val="tx2"/>
                </a:solidFill>
              </a:rPr>
              <a:t>UC Davis</a:t>
            </a:r>
          </a:p>
          <a:p>
            <a:pPr algn="ctr" eaLnBrk="1" hangingPunct="1"/>
            <a:r>
              <a:rPr lang="en-US" sz="6300" dirty="0">
                <a:solidFill>
                  <a:schemeClr val="tx2"/>
                </a:solidFill>
              </a:rPr>
              <a:t>Department of Nutrition</a:t>
            </a:r>
          </a:p>
          <a:p>
            <a:pPr algn="ctr" eaLnBrk="1" hangingPunct="1"/>
            <a:r>
              <a:rPr lang="en-US" sz="6300" dirty="0">
                <a:solidFill>
                  <a:schemeClr val="tx2"/>
                </a:solidFill>
              </a:rPr>
              <a:t>Nutrition Information</a:t>
            </a:r>
          </a:p>
        </p:txBody>
      </p:sp>
      <p:sp>
        <p:nvSpPr>
          <p:cNvPr id="98308" name="Rectangle 3"/>
          <p:cNvSpPr>
            <a:spLocks noChangeArrowheads="1"/>
          </p:cNvSpPr>
          <p:nvPr/>
        </p:nvSpPr>
        <p:spPr bwMode="auto">
          <a:xfrm>
            <a:off x="1097280" y="2377440"/>
            <a:ext cx="12801600" cy="4937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622" tIns="65311" rIns="130622" bIns="65311"/>
          <a:lstStyle/>
          <a:p>
            <a:pPr marL="1292614" indent="-489833" eaLnBrk="1" hangingPunct="1">
              <a:lnSpc>
                <a:spcPct val="90000"/>
              </a:lnSpc>
              <a:spcBef>
                <a:spcPct val="20000"/>
              </a:spcBef>
              <a:buFont typeface="Arial" charset="0"/>
              <a:buChar char="•"/>
            </a:pPr>
            <a:endParaRPr lang="en-US" sz="4000" dirty="0">
              <a:hlinkClick r:id=""/>
            </a:endParaRPr>
          </a:p>
          <a:p>
            <a:pPr marL="1292614" indent="-489833" eaLnBrk="1" hangingPunct="1">
              <a:lnSpc>
                <a:spcPct val="90000"/>
              </a:lnSpc>
              <a:spcBef>
                <a:spcPct val="20000"/>
              </a:spcBef>
              <a:buFont typeface="Arial" charset="0"/>
              <a:buChar char="•"/>
            </a:pPr>
            <a:endParaRPr lang="en-US" sz="4000" dirty="0">
              <a:hlinkClick r:id=""/>
            </a:endParaRPr>
          </a:p>
          <a:p>
            <a:pPr marL="1292614" indent="-489833" eaLnBrk="1" hangingPunct="1">
              <a:lnSpc>
                <a:spcPct val="90000"/>
              </a:lnSpc>
              <a:spcBef>
                <a:spcPct val="20000"/>
              </a:spcBef>
              <a:buFont typeface="Arial" charset="0"/>
              <a:buChar char="•"/>
            </a:pPr>
            <a:r>
              <a:rPr lang="en-US" sz="4000" dirty="0">
                <a:hlinkClick r:id="rId3"/>
              </a:rPr>
              <a:t>http://</a:t>
            </a:r>
            <a:r>
              <a:rPr lang="en-US" sz="4000" dirty="0">
                <a:hlinkClick r:id="rId3"/>
              </a:rPr>
              <a:t>nutrition.ucdavis.edu</a:t>
            </a:r>
            <a:endParaRPr lang="en-US" sz="4000" dirty="0"/>
          </a:p>
          <a:p>
            <a:pPr marL="1292614" indent="-489833" eaLnBrk="1" hangingPunct="1">
              <a:lnSpc>
                <a:spcPct val="90000"/>
              </a:lnSpc>
              <a:spcBef>
                <a:spcPct val="20000"/>
              </a:spcBef>
            </a:pPr>
            <a:endParaRPr lang="en-US" sz="4000" dirty="0"/>
          </a:p>
          <a:p>
            <a:pPr marL="1292614" indent="-489833" eaLnBrk="1" hangingPunct="1">
              <a:lnSpc>
                <a:spcPct val="90000"/>
              </a:lnSpc>
              <a:spcBef>
                <a:spcPct val="20000"/>
              </a:spcBef>
              <a:buFont typeface="Arial" charset="0"/>
              <a:buChar char="•"/>
            </a:pPr>
            <a:r>
              <a:rPr lang="en-US" sz="4000" dirty="0">
                <a:hlinkClick r:id="rId4"/>
              </a:rPr>
              <a:t>http://chnr.ucdavis.edu</a:t>
            </a:r>
            <a:endParaRPr lang="en-US" sz="4000" dirty="0"/>
          </a:p>
          <a:p>
            <a:pPr marL="1292614" indent="-489833" eaLnBrk="1" hangingPunct="1">
              <a:lnSpc>
                <a:spcPct val="90000"/>
              </a:lnSpc>
              <a:spcBef>
                <a:spcPct val="20000"/>
              </a:spcBef>
              <a:buFont typeface="Arial" charset="0"/>
              <a:buChar char="•"/>
            </a:pPr>
            <a:endParaRPr lang="en-US" sz="4000" dirty="0"/>
          </a:p>
        </p:txBody>
      </p:sp>
    </p:spTree>
    <p:extLst>
      <p:ext uri="{BB962C8B-B14F-4D97-AF65-F5344CB8AC3E}">
        <p14:creationId xmlns:p14="http://schemas.microsoft.com/office/powerpoint/2010/main" val="27535754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609600" y="822960"/>
            <a:ext cx="12557760" cy="2834640"/>
          </a:xfrm>
        </p:spPr>
        <p:txBody>
          <a:bodyPr>
            <a:normAutofit fontScale="90000"/>
          </a:bodyPr>
          <a:lstStyle/>
          <a:p>
            <a:pPr eaLnBrk="1" hangingPunct="1"/>
            <a:r>
              <a:rPr lang="en-US" dirty="0" smtClean="0">
                <a:latin typeface="Arial"/>
                <a:ea typeface="ＭＳ Ｐゴシック" charset="0"/>
                <a:cs typeface="Arial"/>
              </a:rPr>
              <a:t>Are Organic Foods Safer or Healthier Than Conventional Alternatives?</a:t>
            </a:r>
            <a:endParaRPr lang="en-US" dirty="0">
              <a:latin typeface="Arial"/>
              <a:ea typeface="ＭＳ Ｐゴシック" charset="0"/>
              <a:cs typeface="Arial"/>
            </a:endParaRPr>
          </a:p>
        </p:txBody>
      </p:sp>
      <p:sp>
        <p:nvSpPr>
          <p:cNvPr id="2" name="TextBox 1"/>
          <p:cNvSpPr txBox="1"/>
          <p:nvPr/>
        </p:nvSpPr>
        <p:spPr>
          <a:xfrm>
            <a:off x="853440" y="7498080"/>
            <a:ext cx="5111276" cy="408897"/>
          </a:xfrm>
          <a:prstGeom prst="rect">
            <a:avLst/>
          </a:prstGeom>
          <a:noFill/>
        </p:spPr>
        <p:txBody>
          <a:bodyPr wrap="none" lIns="130622" tIns="65311" rIns="130622" bIns="65311" rtlCol="0">
            <a:spAutoFit/>
          </a:bodyPr>
          <a:lstStyle/>
          <a:p>
            <a:r>
              <a:rPr lang="en-US" dirty="0" smtClean="0"/>
              <a:t>Annals of Internal Medicine 2012; 157: 348-366</a:t>
            </a:r>
            <a:endParaRPr lang="en-US" dirty="0"/>
          </a:p>
        </p:txBody>
      </p:sp>
      <p:pic>
        <p:nvPicPr>
          <p:cNvPr id="3" name="Picture 2"/>
          <p:cNvPicPr>
            <a:picLocks noChangeAspect="1"/>
          </p:cNvPicPr>
          <p:nvPr/>
        </p:nvPicPr>
        <p:blipFill>
          <a:blip r:embed="rId3"/>
          <a:stretch>
            <a:fillRect/>
          </a:stretch>
        </p:blipFill>
        <p:spPr>
          <a:xfrm>
            <a:off x="853440" y="3505200"/>
            <a:ext cx="12882880" cy="3916680"/>
          </a:xfrm>
          <a:prstGeom prst="rect">
            <a:avLst/>
          </a:prstGeom>
        </p:spPr>
      </p:pic>
    </p:spTree>
    <p:extLst>
      <p:ext uri="{BB962C8B-B14F-4D97-AF65-F5344CB8AC3E}">
        <p14:creationId xmlns:p14="http://schemas.microsoft.com/office/powerpoint/2010/main" val="37312700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2"/>
          <p:cNvSpPr>
            <a:spLocks noGrp="1" noChangeArrowheads="1"/>
          </p:cNvSpPr>
          <p:nvPr>
            <p:ph type="title"/>
          </p:nvPr>
        </p:nvSpPr>
        <p:spPr>
          <a:xfrm>
            <a:off x="487680" y="182880"/>
            <a:ext cx="13655040" cy="1371600"/>
          </a:xfrm>
          <a:noFill/>
        </p:spPr>
        <p:txBody>
          <a:bodyPr lIns="129262" tIns="63497" rIns="129262" bIns="63497">
            <a:normAutofit/>
          </a:bodyPr>
          <a:lstStyle/>
          <a:p>
            <a:r>
              <a:rPr lang="en-US" sz="5700" dirty="0">
                <a:latin typeface="Arial"/>
                <a:ea typeface="ＭＳ Ｐゴシック" charset="0"/>
                <a:cs typeface="Arial"/>
              </a:rPr>
              <a:t>Current Organic Legislature</a:t>
            </a:r>
          </a:p>
        </p:txBody>
      </p:sp>
      <p:sp>
        <p:nvSpPr>
          <p:cNvPr id="5325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a:solidFill>
                  <a:schemeClr val="tx1"/>
                </a:solidFill>
                <a:latin typeface="Times" charset="0"/>
                <a:ea typeface="ＭＳ Ｐゴシック" charset="0"/>
                <a:cs typeface="ＭＳ Ｐゴシック" charset="0"/>
              </a:defRPr>
            </a:lvl1pPr>
            <a:lvl2pPr marL="51206400" indent="-51206400">
              <a:defRPr sz="3400">
                <a:solidFill>
                  <a:schemeClr val="tx1"/>
                </a:solidFill>
                <a:latin typeface="Times" charset="0"/>
                <a:ea typeface="ＭＳ Ｐゴシック" charset="0"/>
              </a:defRPr>
            </a:lvl2pPr>
            <a:lvl3pPr>
              <a:defRPr sz="3400">
                <a:solidFill>
                  <a:schemeClr val="tx1"/>
                </a:solidFill>
                <a:latin typeface="Times" charset="0"/>
                <a:ea typeface="ＭＳ Ｐゴシック" charset="0"/>
              </a:defRPr>
            </a:lvl3pPr>
            <a:lvl4pPr>
              <a:defRPr sz="3400">
                <a:solidFill>
                  <a:schemeClr val="tx1"/>
                </a:solidFill>
                <a:latin typeface="Times" charset="0"/>
                <a:ea typeface="ＭＳ Ｐゴシック" charset="0"/>
              </a:defRPr>
            </a:lvl4pPr>
            <a:lvl5pPr>
              <a:defRPr sz="3400">
                <a:solidFill>
                  <a:schemeClr val="tx1"/>
                </a:solidFill>
                <a:latin typeface="Times" charset="0"/>
                <a:ea typeface="ＭＳ Ｐゴシック" charset="0"/>
              </a:defRPr>
            </a:lvl5pPr>
            <a:lvl6pPr marL="653110" eaLnBrk="0" fontAlgn="base" hangingPunct="0">
              <a:spcBef>
                <a:spcPct val="0"/>
              </a:spcBef>
              <a:spcAft>
                <a:spcPct val="0"/>
              </a:spcAft>
              <a:defRPr sz="3400">
                <a:solidFill>
                  <a:schemeClr val="tx1"/>
                </a:solidFill>
                <a:latin typeface="Times" charset="0"/>
                <a:ea typeface="ＭＳ Ｐゴシック" charset="0"/>
              </a:defRPr>
            </a:lvl6pPr>
            <a:lvl7pPr marL="1306220" eaLnBrk="0" fontAlgn="base" hangingPunct="0">
              <a:spcBef>
                <a:spcPct val="0"/>
              </a:spcBef>
              <a:spcAft>
                <a:spcPct val="0"/>
              </a:spcAft>
              <a:defRPr sz="3400">
                <a:solidFill>
                  <a:schemeClr val="tx1"/>
                </a:solidFill>
                <a:latin typeface="Times" charset="0"/>
                <a:ea typeface="ＭＳ Ｐゴシック" charset="0"/>
              </a:defRPr>
            </a:lvl7pPr>
            <a:lvl8pPr marL="1959331" eaLnBrk="0" fontAlgn="base" hangingPunct="0">
              <a:spcBef>
                <a:spcPct val="0"/>
              </a:spcBef>
              <a:spcAft>
                <a:spcPct val="0"/>
              </a:spcAft>
              <a:defRPr sz="3400">
                <a:solidFill>
                  <a:schemeClr val="tx1"/>
                </a:solidFill>
                <a:latin typeface="Times" charset="0"/>
                <a:ea typeface="ＭＳ Ｐゴシック" charset="0"/>
              </a:defRPr>
            </a:lvl8pPr>
            <a:lvl9pPr marL="2612441" eaLnBrk="0" fontAlgn="base" hangingPunct="0">
              <a:spcBef>
                <a:spcPct val="0"/>
              </a:spcBef>
              <a:spcAft>
                <a:spcPct val="0"/>
              </a:spcAft>
              <a:defRPr sz="3400">
                <a:solidFill>
                  <a:schemeClr val="tx1"/>
                </a:solidFill>
                <a:latin typeface="Times" charset="0"/>
                <a:ea typeface="ＭＳ Ｐゴシック" charset="0"/>
              </a:defRPr>
            </a:lvl9pPr>
          </a:lstStyle>
          <a:p>
            <a:fld id="{0754DEA8-CDD2-4C41-831A-AF2AD71640C1}" type="slidenum">
              <a:rPr lang="en-US" sz="2000"/>
              <a:pPr/>
              <a:t>7</a:t>
            </a:fld>
            <a:endParaRPr lang="en-US" sz="2000" dirty="0"/>
          </a:p>
        </p:txBody>
      </p:sp>
      <p:sp>
        <p:nvSpPr>
          <p:cNvPr id="53252" name="Rectangle 4"/>
          <p:cNvSpPr>
            <a:spLocks noChangeArrowheads="1"/>
          </p:cNvSpPr>
          <p:nvPr/>
        </p:nvSpPr>
        <p:spPr bwMode="auto">
          <a:xfrm>
            <a:off x="762000" y="1554480"/>
            <a:ext cx="13106400" cy="6171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129262" tIns="63497" rIns="129262" bIns="63497">
            <a:spAutoFit/>
          </a:bodyPr>
          <a:lstStyle/>
          <a:p>
            <a:pPr marL="498904" indent="-498904">
              <a:lnSpc>
                <a:spcPct val="110000"/>
              </a:lnSpc>
              <a:buFontTx/>
              <a:buChar char="•"/>
            </a:pPr>
            <a:r>
              <a:rPr lang="en-US" sz="3700" dirty="0"/>
              <a:t>As of October 21, 2002, all foods bearing the USDA organic symbol must contain at least 95% organic ingredients.</a:t>
            </a:r>
          </a:p>
          <a:p>
            <a:pPr marL="498904" indent="-498904">
              <a:lnSpc>
                <a:spcPct val="110000"/>
              </a:lnSpc>
            </a:pPr>
            <a:endParaRPr lang="en-US" sz="1200" dirty="0"/>
          </a:p>
          <a:p>
            <a:pPr marL="498904" indent="-498904">
              <a:lnSpc>
                <a:spcPct val="110000"/>
              </a:lnSpc>
              <a:buFontTx/>
              <a:buChar char="•"/>
            </a:pPr>
            <a:r>
              <a:rPr lang="en-US" sz="3700" dirty="0"/>
              <a:t>Currently, the USDA makes no claims that organically produced food is safer or more nutritious than conventionally produced food.</a:t>
            </a:r>
          </a:p>
          <a:p>
            <a:pPr marL="498904" indent="-498904">
              <a:lnSpc>
                <a:spcPct val="110000"/>
              </a:lnSpc>
            </a:pPr>
            <a:endParaRPr lang="en-US" sz="1200" dirty="0"/>
          </a:p>
          <a:p>
            <a:pPr marL="498904" indent="-498904">
              <a:lnSpc>
                <a:spcPct val="110000"/>
              </a:lnSpc>
              <a:buFontTx/>
              <a:buChar char="•"/>
            </a:pPr>
            <a:r>
              <a:rPr lang="en-US" sz="3700" dirty="0"/>
              <a:t>Due to the complexity of the issue and the lack of well controlled research investigations, there is no national recommendation regarding consumption of organic foods.</a:t>
            </a:r>
            <a:endParaRPr lang="en-US" sz="3700" dirty="0">
              <a:solidFill>
                <a:schemeClr val="tx2"/>
              </a:solidFill>
            </a:endParaRPr>
          </a:p>
        </p:txBody>
      </p:sp>
    </p:spTree>
    <p:extLst>
      <p:ext uri="{BB962C8B-B14F-4D97-AF65-F5344CB8AC3E}">
        <p14:creationId xmlns:p14="http://schemas.microsoft.com/office/powerpoint/2010/main" val="18857047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Arial"/>
                <a:cs typeface="Arial"/>
              </a:rPr>
              <a:t>Why Do Consumers Purchase Organic Foods?</a:t>
            </a:r>
            <a:endParaRPr lang="en-US" dirty="0">
              <a:latin typeface="Arial"/>
              <a:cs typeface="Arial"/>
            </a:endParaRPr>
          </a:p>
        </p:txBody>
      </p:sp>
      <p:sp>
        <p:nvSpPr>
          <p:cNvPr id="3" name="Content Placeholder 2"/>
          <p:cNvSpPr>
            <a:spLocks noGrp="1"/>
          </p:cNvSpPr>
          <p:nvPr>
            <p:ph idx="1"/>
          </p:nvPr>
        </p:nvSpPr>
        <p:spPr/>
        <p:txBody>
          <a:bodyPr/>
          <a:lstStyle/>
          <a:p>
            <a:r>
              <a:rPr lang="en-US" dirty="0" smtClean="0"/>
              <a:t>Concerns about the effects of conventional farming practices on:</a:t>
            </a:r>
          </a:p>
          <a:p>
            <a:pPr lvl="1"/>
            <a:r>
              <a:rPr lang="en-US" dirty="0" smtClean="0"/>
              <a:t>The environment</a:t>
            </a:r>
          </a:p>
          <a:p>
            <a:pPr lvl="1"/>
            <a:r>
              <a:rPr lang="en-US" dirty="0" smtClean="0"/>
              <a:t>Human health</a:t>
            </a:r>
          </a:p>
          <a:p>
            <a:pPr lvl="1"/>
            <a:r>
              <a:rPr lang="en-US" dirty="0" smtClean="0"/>
              <a:t>Animal welfare</a:t>
            </a:r>
          </a:p>
          <a:p>
            <a:pPr lvl="1"/>
            <a:r>
              <a:rPr lang="en-US" dirty="0" smtClean="0"/>
              <a:t>Perceptions that organic foods are tastier than their conventional alternatives</a:t>
            </a:r>
          </a:p>
          <a:p>
            <a:pPr lvl="1"/>
            <a:endParaRPr lang="en-US" dirty="0"/>
          </a:p>
        </p:txBody>
      </p:sp>
    </p:spTree>
    <p:extLst>
      <p:ext uri="{BB962C8B-B14F-4D97-AF65-F5344CB8AC3E}">
        <p14:creationId xmlns:p14="http://schemas.microsoft.com/office/powerpoint/2010/main" val="15489365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533400" y="430876"/>
            <a:ext cx="11536680" cy="1645920"/>
          </a:xfrm>
        </p:spPr>
        <p:txBody>
          <a:bodyPr anchor="b">
            <a:normAutofit fontScale="90000"/>
          </a:bodyPr>
          <a:lstStyle/>
          <a:p>
            <a:pPr eaLnBrk="1" hangingPunct="1"/>
            <a:r>
              <a:rPr lang="en-US" sz="4000" dirty="0">
                <a:latin typeface="Georgia" charset="0"/>
                <a:ea typeface="ヒラギノ角ゴ Pro W3" charset="0"/>
              </a:rPr>
              <a:t>The Majority of Americans are not Meeting Current Recommendations for Fruit and Vegetable Consumption</a:t>
            </a:r>
          </a:p>
        </p:txBody>
      </p:sp>
      <p:sp>
        <p:nvSpPr>
          <p:cNvPr id="7171" name="Rectangle 3"/>
          <p:cNvSpPr>
            <a:spLocks noGrp="1" noChangeArrowheads="1"/>
          </p:cNvSpPr>
          <p:nvPr>
            <p:ph type="body" idx="4294967295"/>
          </p:nvPr>
        </p:nvSpPr>
        <p:spPr>
          <a:xfrm>
            <a:off x="60960" y="1783080"/>
            <a:ext cx="14142720" cy="5212080"/>
          </a:xfrm>
        </p:spPr>
        <p:txBody>
          <a:bodyPr/>
          <a:lstStyle/>
          <a:p>
            <a:pPr eaLnBrk="1" hangingPunct="1">
              <a:buFontTx/>
              <a:buNone/>
            </a:pPr>
            <a:r>
              <a:rPr lang="en-US" b="1">
                <a:latin typeface="Arial" charset="0"/>
                <a:ea typeface="ヒラギノ角ゴ Pro W3" charset="0"/>
              </a:rPr>
              <a:t> </a:t>
            </a:r>
          </a:p>
          <a:p>
            <a:pPr eaLnBrk="1" hangingPunct="1">
              <a:buFontTx/>
              <a:buNone/>
            </a:pPr>
            <a:r>
              <a:rPr lang="en-US" sz="3400" b="1">
                <a:latin typeface="Arial Black" charset="0"/>
                <a:ea typeface="ヒラギノ角ゴ Pro W3" charset="0"/>
              </a:rPr>
              <a:t>	</a:t>
            </a:r>
            <a:endParaRPr lang="en-US" sz="2000" b="1">
              <a:latin typeface="Arial" charset="0"/>
              <a:ea typeface="ヒラギノ角ゴ Pro W3" charset="0"/>
            </a:endParaRPr>
          </a:p>
        </p:txBody>
      </p:sp>
      <p:pic>
        <p:nvPicPr>
          <p:cNvPr id="71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7582" y="4109086"/>
            <a:ext cx="15240" cy="11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7582" y="4109086"/>
            <a:ext cx="15240" cy="11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10" descr="ABC World News.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307582" y="4109086"/>
            <a:ext cx="15240" cy="11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7582" y="4109086"/>
            <a:ext cx="15240" cy="11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6" name="Picture 13"/>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12440921" y="457200"/>
            <a:ext cx="1399541" cy="1005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7177" name="Picture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14600" y="5394961"/>
            <a:ext cx="4572000" cy="2068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7178" name="Picture 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27320" y="2708910"/>
            <a:ext cx="45720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7179" name="Picture 1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534400" y="5406390"/>
            <a:ext cx="301752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249134487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Georgia"/>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Georgia"/>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5731</TotalTime>
  <Words>3244</Words>
  <Application>Microsoft Office PowerPoint</Application>
  <PresentationFormat>Custom</PresentationFormat>
  <Paragraphs>437</Paragraphs>
  <Slides>50</Slides>
  <Notes>41</Notes>
  <HiddenSlides>0</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Office Theme</vt:lpstr>
      <vt:lpstr>Fact and Fiction in Nutrition and Agriculture</vt:lpstr>
      <vt:lpstr>Changing Expectations of a Healthy Diet</vt:lpstr>
      <vt:lpstr>Why All the Confusion and Conflict?</vt:lpstr>
      <vt:lpstr>   Nutrition Is A Dynamic Science </vt:lpstr>
      <vt:lpstr>Beyond the Hype</vt:lpstr>
      <vt:lpstr>Are Organic Foods Safer or Healthier Than Conventional Alternatives?</vt:lpstr>
      <vt:lpstr>Current Organic Legislature</vt:lpstr>
      <vt:lpstr>Why Do Consumers Purchase Organic Foods?</vt:lpstr>
      <vt:lpstr>The Majority of Americans are not Meeting Current Recommendations for Fruit and Vegetable Consumption</vt:lpstr>
      <vt:lpstr>Fewer than 20 percent  of Americans are meeting USDA recommendations! </vt:lpstr>
      <vt:lpstr>PowerPoint Presentation</vt:lpstr>
      <vt:lpstr>Consumers Are Concerned About Pesticides!</vt:lpstr>
      <vt:lpstr>Other Key Findings     Why the Confusion?</vt:lpstr>
      <vt:lpstr>     Regrettably, increasingly negative messaging is becoming accepted as factual.</vt:lpstr>
      <vt:lpstr>Report Findings</vt:lpstr>
      <vt:lpstr>PowerPoint Presentation</vt:lpstr>
      <vt:lpstr>PowerPoint Presentation</vt:lpstr>
      <vt:lpstr>PowerPoint Presentation</vt:lpstr>
      <vt:lpstr>PowerPoint Presentation</vt:lpstr>
      <vt:lpstr>  Scared Fat? </vt:lpstr>
      <vt:lpstr>Expert Panel Conclusions</vt:lpstr>
      <vt:lpstr>     What is the REAL Truth?</vt:lpstr>
      <vt:lpstr>PowerPoint Presentation</vt:lpstr>
      <vt:lpstr>PowerPoint Presentation</vt:lpstr>
      <vt:lpstr>PowerPoint Presentation</vt:lpstr>
      <vt:lpstr>PowerPoint Presentation</vt:lpstr>
      <vt:lpstr>PowerPoint Presentation</vt:lpstr>
      <vt:lpstr>PowerPoint Presentation</vt:lpstr>
      <vt:lpstr>Are Organic Foods Safer or Healthier Than Conventional Alternatives?</vt:lpstr>
      <vt:lpstr> I Encourage You To . . .</vt:lpstr>
      <vt:lpstr>Study: High Fructose Corn Syrup Is No Worse Than 'Real' Sugar</vt:lpstr>
      <vt:lpstr>“Added Sugar”</vt:lpstr>
      <vt:lpstr>PowerPoint Presentation</vt:lpstr>
      <vt:lpstr>High Fructose Corn Syrup</vt:lpstr>
      <vt:lpstr>High Fructose Corn Syrup</vt:lpstr>
      <vt:lpstr>To discern whether a new scientific study is pertinent to HFCS</vt:lpstr>
      <vt:lpstr>Recommendations for Intake of Added Sugars</vt:lpstr>
      <vt:lpstr>Gluten and Celiac Disease</vt:lpstr>
      <vt:lpstr>What is celiac disease?</vt:lpstr>
      <vt:lpstr>Gluten-related Disorders</vt:lpstr>
      <vt:lpstr>Gluten-Free Diets</vt:lpstr>
      <vt:lpstr>Downsides to Gluten-Free Diet</vt:lpstr>
      <vt:lpstr>“Have Your Gluten-Free Candy This Halloween and Eat It Too”</vt:lpstr>
      <vt:lpstr>Food and Nutrition Misinformation</vt:lpstr>
      <vt:lpstr>Accurate Food And Nutrition Information </vt:lpstr>
      <vt:lpstr>PowerPoint Presentation</vt:lpstr>
      <vt:lpstr>EVALUATING INFORMATION YOU FIND ONLINE</vt:lpstr>
      <vt:lpstr>Websites with Reliable Nutrition and Health Information</vt:lpstr>
      <vt:lpstr>More Websites with Reliable Nutrition and Health Information (continued)</vt:lpstr>
      <vt:lpstr>PowerPoint Presentation</vt:lpstr>
    </vt:vector>
  </TitlesOfParts>
  <Company>UC Davis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 116A Intro Material Lecture 1</dc:title>
  <dc:creator>Nutrition Department</dc:creator>
  <cp:lastModifiedBy>Owner</cp:lastModifiedBy>
  <cp:revision>203</cp:revision>
  <cp:lastPrinted>2012-09-13T21:01:45Z</cp:lastPrinted>
  <dcterms:created xsi:type="dcterms:W3CDTF">2007-09-23T00:38:31Z</dcterms:created>
  <dcterms:modified xsi:type="dcterms:W3CDTF">2012-10-01T23:32:02Z</dcterms:modified>
</cp:coreProperties>
</file>