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6" r:id="rId1"/>
  </p:sldMasterIdLst>
  <p:notesMasterIdLst>
    <p:notesMasterId r:id="rId50"/>
  </p:notesMasterIdLst>
  <p:sldIdLst>
    <p:sldId id="433" r:id="rId2"/>
    <p:sldId id="434" r:id="rId3"/>
    <p:sldId id="563" r:id="rId4"/>
    <p:sldId id="435" r:id="rId5"/>
    <p:sldId id="511" r:id="rId6"/>
    <p:sldId id="509" r:id="rId7"/>
    <p:sldId id="436" r:id="rId8"/>
    <p:sldId id="438" r:id="rId9"/>
    <p:sldId id="564" r:id="rId10"/>
    <p:sldId id="440" r:id="rId11"/>
    <p:sldId id="483" r:id="rId12"/>
    <p:sldId id="444" r:id="rId13"/>
    <p:sldId id="485" r:id="rId14"/>
    <p:sldId id="486" r:id="rId15"/>
    <p:sldId id="487" r:id="rId16"/>
    <p:sldId id="488" r:id="rId17"/>
    <p:sldId id="489" r:id="rId18"/>
    <p:sldId id="490" r:id="rId19"/>
    <p:sldId id="491" r:id="rId20"/>
    <p:sldId id="492" r:id="rId21"/>
    <p:sldId id="577" r:id="rId22"/>
    <p:sldId id="576" r:id="rId23"/>
    <p:sldId id="578" r:id="rId24"/>
    <p:sldId id="579" r:id="rId25"/>
    <p:sldId id="580" r:id="rId26"/>
    <p:sldId id="565" r:id="rId27"/>
    <p:sldId id="534" r:id="rId28"/>
    <p:sldId id="567" r:id="rId29"/>
    <p:sldId id="566" r:id="rId30"/>
    <p:sldId id="537" r:id="rId31"/>
    <p:sldId id="589" r:id="rId32"/>
    <p:sldId id="538" r:id="rId33"/>
    <p:sldId id="539" r:id="rId34"/>
    <p:sldId id="540" r:id="rId35"/>
    <p:sldId id="541" r:id="rId36"/>
    <p:sldId id="542" r:id="rId37"/>
    <p:sldId id="543" r:id="rId38"/>
    <p:sldId id="544" r:id="rId39"/>
    <p:sldId id="545" r:id="rId40"/>
    <p:sldId id="581" r:id="rId41"/>
    <p:sldId id="582" r:id="rId42"/>
    <p:sldId id="583" r:id="rId43"/>
    <p:sldId id="584" r:id="rId44"/>
    <p:sldId id="585" r:id="rId45"/>
    <p:sldId id="586" r:id="rId46"/>
    <p:sldId id="587" r:id="rId47"/>
    <p:sldId id="588" r:id="rId48"/>
    <p:sldId id="562" r:id="rId49"/>
  </p:sldIdLst>
  <p:sldSz cx="14630400" cy="8229600"/>
  <p:notesSz cx="6858000" cy="9144000"/>
  <p:defaultTextStyle>
    <a:defPPr>
      <a:defRPr lang="en-US"/>
    </a:defPPr>
    <a:lvl1pPr algn="l" rtl="0" fontAlgn="base">
      <a:spcBef>
        <a:spcPct val="0"/>
      </a:spcBef>
      <a:spcAft>
        <a:spcPct val="0"/>
      </a:spcAft>
      <a:defRPr kern="1200">
        <a:solidFill>
          <a:schemeClr val="tx1"/>
        </a:solidFill>
        <a:latin typeface="Tahoma" charset="0"/>
        <a:ea typeface="ＭＳ Ｐゴシック" charset="0"/>
        <a:cs typeface="ＭＳ Ｐゴシック" charset="0"/>
      </a:defRPr>
    </a:lvl1pPr>
    <a:lvl2pPr marL="653110" algn="l" rtl="0" fontAlgn="base">
      <a:spcBef>
        <a:spcPct val="0"/>
      </a:spcBef>
      <a:spcAft>
        <a:spcPct val="0"/>
      </a:spcAft>
      <a:defRPr kern="1200">
        <a:solidFill>
          <a:schemeClr val="tx1"/>
        </a:solidFill>
        <a:latin typeface="Tahoma" charset="0"/>
        <a:ea typeface="ＭＳ Ｐゴシック" charset="0"/>
        <a:cs typeface="ＭＳ Ｐゴシック" charset="0"/>
      </a:defRPr>
    </a:lvl2pPr>
    <a:lvl3pPr marL="1306220" algn="l" rtl="0" fontAlgn="base">
      <a:spcBef>
        <a:spcPct val="0"/>
      </a:spcBef>
      <a:spcAft>
        <a:spcPct val="0"/>
      </a:spcAft>
      <a:defRPr kern="1200">
        <a:solidFill>
          <a:schemeClr val="tx1"/>
        </a:solidFill>
        <a:latin typeface="Tahoma" charset="0"/>
        <a:ea typeface="ＭＳ Ｐゴシック" charset="0"/>
        <a:cs typeface="ＭＳ Ｐゴシック" charset="0"/>
      </a:defRPr>
    </a:lvl3pPr>
    <a:lvl4pPr marL="1959331" algn="l" rtl="0" fontAlgn="base">
      <a:spcBef>
        <a:spcPct val="0"/>
      </a:spcBef>
      <a:spcAft>
        <a:spcPct val="0"/>
      </a:spcAft>
      <a:defRPr kern="1200">
        <a:solidFill>
          <a:schemeClr val="tx1"/>
        </a:solidFill>
        <a:latin typeface="Tahoma" charset="0"/>
        <a:ea typeface="ＭＳ Ｐゴシック" charset="0"/>
        <a:cs typeface="ＭＳ Ｐゴシック" charset="0"/>
      </a:defRPr>
    </a:lvl4pPr>
    <a:lvl5pPr marL="2612441" algn="l" rtl="0" fontAlgn="base">
      <a:spcBef>
        <a:spcPct val="0"/>
      </a:spcBef>
      <a:spcAft>
        <a:spcPct val="0"/>
      </a:spcAft>
      <a:defRPr kern="1200">
        <a:solidFill>
          <a:schemeClr val="tx1"/>
        </a:solidFill>
        <a:latin typeface="Tahoma" charset="0"/>
        <a:ea typeface="ＭＳ Ｐゴシック" charset="0"/>
        <a:cs typeface="ＭＳ Ｐゴシック" charset="0"/>
      </a:defRPr>
    </a:lvl5pPr>
    <a:lvl6pPr marL="3265551" algn="l" defTabSz="653110" rtl="0" eaLnBrk="1" latinLnBrk="0" hangingPunct="1">
      <a:defRPr kern="1200">
        <a:solidFill>
          <a:schemeClr val="tx1"/>
        </a:solidFill>
        <a:latin typeface="Tahoma" charset="0"/>
        <a:ea typeface="ＭＳ Ｐゴシック" charset="0"/>
        <a:cs typeface="ＭＳ Ｐゴシック" charset="0"/>
      </a:defRPr>
    </a:lvl6pPr>
    <a:lvl7pPr marL="3918661" algn="l" defTabSz="653110" rtl="0" eaLnBrk="1" latinLnBrk="0" hangingPunct="1">
      <a:defRPr kern="1200">
        <a:solidFill>
          <a:schemeClr val="tx1"/>
        </a:solidFill>
        <a:latin typeface="Tahoma" charset="0"/>
        <a:ea typeface="ＭＳ Ｐゴシック" charset="0"/>
        <a:cs typeface="ＭＳ Ｐゴシック" charset="0"/>
      </a:defRPr>
    </a:lvl7pPr>
    <a:lvl8pPr marL="4571771" algn="l" defTabSz="653110" rtl="0" eaLnBrk="1" latinLnBrk="0" hangingPunct="1">
      <a:defRPr kern="1200">
        <a:solidFill>
          <a:schemeClr val="tx1"/>
        </a:solidFill>
        <a:latin typeface="Tahoma" charset="0"/>
        <a:ea typeface="ＭＳ Ｐゴシック" charset="0"/>
        <a:cs typeface="ＭＳ Ｐゴシック" charset="0"/>
      </a:defRPr>
    </a:lvl8pPr>
    <a:lvl9pPr marL="5224882" algn="l" defTabSz="653110" rtl="0" eaLnBrk="1" latinLnBrk="0" hangingPunct="1">
      <a:defRPr kern="1200">
        <a:solidFill>
          <a:schemeClr val="tx1"/>
        </a:solidFill>
        <a:latin typeface="Tahoma"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7" d="100"/>
          <a:sy n="57" d="100"/>
        </p:scale>
        <p:origin x="-756" y="-96"/>
      </p:cViewPr>
      <p:guideLst>
        <p:guide orient="horz" pos="2592"/>
        <p:guide pos="4608"/>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5536"/>
    </p:cViewPr>
  </p:sorterViewPr>
  <p:notesViewPr>
    <p:cSldViewPr>
      <p:cViewPr varScale="1">
        <p:scale>
          <a:sx n="86" d="100"/>
          <a:sy n="86" d="100"/>
        </p:scale>
        <p:origin x="-2944"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_rels/viewProps.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1464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464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64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1464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AFF07BB8-6FD3-1949-922E-9E01AACCDE66}" type="slidenum">
              <a:rPr lang="en-US"/>
              <a:pPr>
                <a:defRPr/>
              </a:pPr>
              <a:t>‹#›</a:t>
            </a:fld>
            <a:endParaRPr lang="en-US"/>
          </a:p>
        </p:txBody>
      </p:sp>
    </p:spTree>
    <p:extLst>
      <p:ext uri="{BB962C8B-B14F-4D97-AF65-F5344CB8AC3E}">
        <p14:creationId xmlns:p14="http://schemas.microsoft.com/office/powerpoint/2010/main" val="19170621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700" kern="1200">
        <a:solidFill>
          <a:schemeClr val="tx1"/>
        </a:solidFill>
        <a:latin typeface="Arial" charset="0"/>
        <a:ea typeface="ＭＳ Ｐゴシック" charset="0"/>
        <a:cs typeface="Arial" charset="0"/>
      </a:defRPr>
    </a:lvl1pPr>
    <a:lvl2pPr marL="653110" algn="l" rtl="0" eaLnBrk="0" fontAlgn="base" hangingPunct="0">
      <a:spcBef>
        <a:spcPct val="30000"/>
      </a:spcBef>
      <a:spcAft>
        <a:spcPct val="0"/>
      </a:spcAft>
      <a:defRPr sz="1700" kern="1200">
        <a:solidFill>
          <a:schemeClr val="tx1"/>
        </a:solidFill>
        <a:latin typeface="Arial" charset="0"/>
        <a:ea typeface="Arial" charset="0"/>
        <a:cs typeface="Arial" charset="0"/>
      </a:defRPr>
    </a:lvl2pPr>
    <a:lvl3pPr marL="1306220" algn="l" rtl="0" eaLnBrk="0" fontAlgn="base" hangingPunct="0">
      <a:spcBef>
        <a:spcPct val="30000"/>
      </a:spcBef>
      <a:spcAft>
        <a:spcPct val="0"/>
      </a:spcAft>
      <a:defRPr sz="1700" kern="1200">
        <a:solidFill>
          <a:schemeClr val="tx1"/>
        </a:solidFill>
        <a:latin typeface="Arial" charset="0"/>
        <a:ea typeface="Arial" charset="0"/>
        <a:cs typeface="Arial" charset="0"/>
      </a:defRPr>
    </a:lvl3pPr>
    <a:lvl4pPr marL="1959331" algn="l" rtl="0" eaLnBrk="0" fontAlgn="base" hangingPunct="0">
      <a:spcBef>
        <a:spcPct val="30000"/>
      </a:spcBef>
      <a:spcAft>
        <a:spcPct val="0"/>
      </a:spcAft>
      <a:defRPr sz="1700" kern="1200">
        <a:solidFill>
          <a:schemeClr val="tx1"/>
        </a:solidFill>
        <a:latin typeface="Arial" charset="0"/>
        <a:ea typeface="Arial" charset="0"/>
        <a:cs typeface="Arial" charset="0"/>
      </a:defRPr>
    </a:lvl4pPr>
    <a:lvl5pPr marL="2612441" algn="l" rtl="0" eaLnBrk="0" fontAlgn="base" hangingPunct="0">
      <a:spcBef>
        <a:spcPct val="30000"/>
      </a:spcBef>
      <a:spcAft>
        <a:spcPct val="0"/>
      </a:spcAft>
      <a:defRPr sz="1700" kern="1200">
        <a:solidFill>
          <a:schemeClr val="tx1"/>
        </a:solidFill>
        <a:latin typeface="Arial" charset="0"/>
        <a:ea typeface="Arial" charset="0"/>
        <a:cs typeface="Arial" charset="0"/>
      </a:defRPr>
    </a:lvl5pPr>
    <a:lvl6pPr marL="3265551" algn="l" defTabSz="653110" rtl="0" eaLnBrk="1" latinLnBrk="0" hangingPunct="1">
      <a:defRPr sz="1700" kern="1200">
        <a:solidFill>
          <a:schemeClr val="tx1"/>
        </a:solidFill>
        <a:latin typeface="+mn-lt"/>
        <a:ea typeface="+mn-ea"/>
        <a:cs typeface="+mn-cs"/>
      </a:defRPr>
    </a:lvl6pPr>
    <a:lvl7pPr marL="3918661" algn="l" defTabSz="653110" rtl="0" eaLnBrk="1" latinLnBrk="0" hangingPunct="1">
      <a:defRPr sz="1700" kern="1200">
        <a:solidFill>
          <a:schemeClr val="tx1"/>
        </a:solidFill>
        <a:latin typeface="+mn-lt"/>
        <a:ea typeface="+mn-ea"/>
        <a:cs typeface="+mn-cs"/>
      </a:defRPr>
    </a:lvl7pPr>
    <a:lvl8pPr marL="4571771" algn="l" defTabSz="653110" rtl="0" eaLnBrk="1" latinLnBrk="0" hangingPunct="1">
      <a:defRPr sz="1700" kern="1200">
        <a:solidFill>
          <a:schemeClr val="tx1"/>
        </a:solidFill>
        <a:latin typeface="+mn-lt"/>
        <a:ea typeface="+mn-ea"/>
        <a:cs typeface="+mn-cs"/>
      </a:defRPr>
    </a:lvl8pPr>
    <a:lvl9pPr marL="5224882" algn="l" defTabSz="653110"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childstats.gov/americaschildren/surveys2.asp"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cdc.gov/brfss/"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www.cdc.gov/nchs/nhis.htm" TargetMode="External"/><Relationship Id="rId5" Type="http://schemas.openxmlformats.org/officeDocument/2006/relationships/hyperlink" Target="http://www.cdc.gov/nchs/nhanes.htm" TargetMode="External"/><Relationship Id="rId4" Type="http://schemas.openxmlformats.org/officeDocument/2006/relationships/hyperlink" Target="http://www.cdc.gov/HealthyYouth/yrbs/"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17410" name="Rectangle 3"/>
          <p:cNvSpPr>
            <a:spLocks noGrp="1" noChangeArrowheads="1"/>
          </p:cNvSpPr>
          <p:nvPr>
            <p:ph type="body" idx="1"/>
          </p:nvPr>
        </p:nvSpPr>
        <p:spPr>
          <a:solidFill>
            <a:srgbClr val="FFFFFF"/>
          </a:solidFill>
          <a:ln>
            <a:solidFill>
              <a:srgbClr val="000000"/>
            </a:solidFill>
          </a:ln>
        </p:spPr>
        <p:txBody>
          <a:bodyPr/>
          <a:lstStyle/>
          <a:p>
            <a:r>
              <a:rPr lang="en-US" sz="1600"/>
              <a:t>Diets don</a:t>
            </a:r>
            <a:r>
              <a:rPr lang="ja-JP" altLang="en-US" sz="1600"/>
              <a:t>’</a:t>
            </a:r>
            <a:r>
              <a:rPr lang="en-US" altLang="ja-JP" sz="1600"/>
              <a:t>t meet goals:</a:t>
            </a:r>
          </a:p>
          <a:p>
            <a:r>
              <a:rPr lang="en-US" sz="1600"/>
              <a:t>Only 2% of children meet recommendations of MyPyramid/MyPlate</a:t>
            </a:r>
          </a:p>
          <a:p>
            <a:r>
              <a:rPr lang="en-US" sz="1600"/>
              <a:t>Less than 15% of school children eat recommended servings of fruit and vegetables</a:t>
            </a:r>
          </a:p>
          <a:p>
            <a:r>
              <a:rPr lang="en-US" sz="1600"/>
              <a:t>Only 30% consume recommended milk group servings</a:t>
            </a:r>
          </a:p>
          <a:p>
            <a:r>
              <a:rPr lang="en-US" sz="1600"/>
              <a:t>Teens drink twice as much soda a s milk</a:t>
            </a:r>
          </a:p>
          <a:p>
            <a:r>
              <a:rPr lang="en-US" sz="1600"/>
              <a:t>Nearly half of 12-21 year olds do not engage in regular physical activity</a:t>
            </a:r>
          </a:p>
          <a:p>
            <a:r>
              <a:rPr lang="en-US" sz="1600"/>
              <a:t>Childhood obesity is a national epidemic: </a:t>
            </a:r>
            <a:r>
              <a:rPr lang="en-US" sz="1600">
                <a:cs typeface="Times New Roman" charset="0"/>
              </a:rPr>
              <a:t>4.7 million children aged 6-17 are currently overweight or obese</a:t>
            </a:r>
            <a:r>
              <a:rPr lang="en-US" sz="1600"/>
              <a:t> </a:t>
            </a:r>
          </a:p>
          <a:p>
            <a:r>
              <a:rPr lang="en-US" sz="1600"/>
              <a:t>30,000 children have Type 2 diabetes, a type of diabetes that was once almost entirely limited to adults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0CE58FE2-4842-B343-92D4-3CD16BEDB144}" type="slidenum">
              <a:rPr lang="en-US" sz="1200">
                <a:latin typeface="Arial" charset="0"/>
              </a:rPr>
              <a:pPr eaLnBrk="1" hangingPunct="1"/>
              <a:t>13</a:t>
            </a:fld>
            <a:endParaRPr lang="en-US" sz="1200">
              <a:latin typeface="Arial" charset="0"/>
            </a:endParaRPr>
          </a:p>
        </p:txBody>
      </p:sp>
      <p:sp>
        <p:nvSpPr>
          <p:cNvPr id="31746" name="Rectangle 2"/>
          <p:cNvSpPr>
            <a:spLocks noGrp="1" noChangeArrowheads="1"/>
          </p:cNvSpPr>
          <p:nvPr>
            <p:ph type="body" idx="1"/>
          </p:nvPr>
        </p:nvSpPr>
        <p:spPr>
          <a:xfrm>
            <a:off x="381000" y="4419600"/>
            <a:ext cx="6172200" cy="4343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lstStyle/>
          <a:p>
            <a:pPr eaLnBrk="1" hangingPunct="1"/>
            <a:r>
              <a:rPr lang="en-US"/>
              <a:t>Once the curriculum and assessment tools had been developed, the formal evaluation of the curriculum began.</a:t>
            </a:r>
          </a:p>
          <a:p>
            <a:pPr eaLnBrk="1" hangingPunct="1"/>
            <a:r>
              <a:rPr lang="en-US"/>
              <a:t>Three schools, with similar demographic make-up, were selected from a local school district to participate in the study.  One school was chosen as the control site, designated as CONT,and  received no formal nutrition or gardening education.  Another school was chosen as the classroom-based nutrition education site, designated as CBNE, and received only the in-class nutrition lessons.  The third school was chosen to be the garden-based nutrition education site, designated as GBNE, and received the in-class nutrition lessons as well as the additional hands-on  gardening activities.  Three fourth grade classrooms participated at each site.</a:t>
            </a:r>
          </a:p>
          <a:p>
            <a:pPr eaLnBrk="1" hangingPunct="1"/>
            <a:r>
              <a:rPr lang="en-US"/>
              <a:t>Pretest data was collected from a total of 215 students using both the previously tested nutrition knowledge questionnaire and the vegetable preference survey.</a:t>
            </a:r>
          </a:p>
          <a:p>
            <a:pPr eaLnBrk="1" hangingPunct="1"/>
            <a:r>
              <a:rPr lang="en-US"/>
              <a:t>The intervention phase of the study began following the students</a:t>
            </a:r>
            <a:r>
              <a:rPr lang="ja-JP" altLang="en-US"/>
              <a:t>’</a:t>
            </a:r>
            <a:r>
              <a:rPr lang="en-US" altLang="ja-JP"/>
              <a:t> winter break.  The control site intervention consisted of the investigator</a:t>
            </a:r>
            <a:r>
              <a:rPr lang="ja-JP" altLang="en-US"/>
              <a:t>’</a:t>
            </a:r>
            <a:r>
              <a:rPr lang="en-US" altLang="ja-JP"/>
              <a:t>s presence during class time when subjects other than health or nutrition were taught.  The CB intervention consisted of exposing the students to only the in-class nutrition lessons.  The GB intervention consisted of exposing the students to both the in-class nutrition lessons as well as the hands-on gardening activities.  </a:t>
            </a:r>
          </a:p>
          <a:p>
            <a:pPr eaLnBrk="1" hangingPunct="1"/>
            <a:r>
              <a:rPr lang="en-US"/>
              <a:t>The nine lessons were taught at the two intervention sites every other week for 17 weeks so as to span the growing cycle of the vegetables planted at the GB site.  Newsletters were sent home to students</a:t>
            </a:r>
            <a:r>
              <a:rPr lang="ja-JP" altLang="en-US"/>
              <a:t>’</a:t>
            </a:r>
            <a:r>
              <a:rPr lang="en-US" altLang="ja-JP"/>
              <a:t> families on the weeks in-between lessons to reinforce concepts taught in class and provoke family discussion.</a:t>
            </a:r>
          </a:p>
          <a:p>
            <a:pPr eaLnBrk="1" hangingPunct="1"/>
            <a:r>
              <a:rPr lang="en-US"/>
              <a:t>The post-test data was collected from 205 students following completion of the lessons. Follow-up data was collected 6-months later.</a:t>
            </a:r>
          </a:p>
        </p:txBody>
      </p:sp>
      <p:sp>
        <p:nvSpPr>
          <p:cNvPr id="31747" name="Rectangle 3"/>
          <p:cNvSpPr>
            <a:spLocks noGrp="1" noRot="1" noChangeAspect="1" noChangeArrowheads="1" noTextEdit="1"/>
          </p:cNvSpPr>
          <p:nvPr>
            <p:ph type="sldImg"/>
          </p:nvPr>
        </p:nvSpPr>
        <p:spPr>
          <a:xfrm>
            <a:off x="393700" y="692150"/>
            <a:ext cx="6070600" cy="3416300"/>
          </a:xfrm>
          <a:ln w="12700" cap="flat">
            <a:solidFill>
              <a:schemeClr val="tx1"/>
            </a:solid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lstStyle/>
          <a:p>
            <a:r>
              <a:rPr lang="en-US"/>
              <a:t>This slide shows the mean nutrition knowledge scores for all three sites at the time of post test and 6-month follow-up.  As shown on the y-axis, the maximum score was 30 points, and all scores were adjusted for pre-test values.  There were no significant differences between the three groups at the time of pre-test.  In this and subsequent slides, the control group is shown in the hatched yellow bars, the CB group in striped pink bars, and the GB in solid blue bars.</a:t>
            </a:r>
          </a:p>
          <a:p>
            <a:r>
              <a:rPr lang="en-US"/>
              <a:t>As indicated by the different super scripts within each time point, students in the CB and GB groups scored significantly higher than the students in the CONT group immediately following the intervention.  This difference was still significant at the time of the 6-month follow-up.</a:t>
            </a:r>
          </a:p>
          <a:p>
            <a:r>
              <a:rPr lang="en-US"/>
              <a:t>We did not expect to see any difference between the two intervention sites because both were provided with the same nutrition information.</a:t>
            </a:r>
          </a:p>
          <a:p>
            <a:endParaRPr lang="en-US"/>
          </a:p>
        </p:txBody>
      </p:sp>
      <p:sp>
        <p:nvSpPr>
          <p:cNvPr id="33794" name="Rectangle 3"/>
          <p:cNvSpPr>
            <a:spLocks noGrp="1" noRot="1" noChangeAspect="1" noChangeArrowheads="1"/>
          </p:cNvSpPr>
          <p:nvPr>
            <p:ph type="sldImg"/>
          </p:nvPr>
        </p:nvSpPr>
        <p:spPr>
          <a:xfrm>
            <a:off x="393700" y="692150"/>
            <a:ext cx="6070600" cy="3416300"/>
          </a:xfrm>
          <a:ln w="12700" cap="flat">
            <a:solidFill>
              <a:schemeClr val="tx1"/>
            </a:solid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lstStyle/>
          <a:p>
            <a:r>
              <a:rPr lang="en-US"/>
              <a:t>One of the questions on the vegetable preference survey asked the students to rate their preference of those vegetables which they tasted on a five point scale.  In contrast with the pilot study, there were no significant differences in the students</a:t>
            </a:r>
            <a:r>
              <a:rPr lang="ja-JP" altLang="en-US"/>
              <a:t>’</a:t>
            </a:r>
            <a:r>
              <a:rPr lang="en-US" altLang="ja-JP"/>
              <a:t> willingness to taste any of the vegetables.  On average, students tasted the vegetables 85-95 % of the time.</a:t>
            </a:r>
          </a:p>
          <a:p>
            <a:r>
              <a:rPr lang="en-US"/>
              <a:t>In this and the following slide, vegetables are listed on the x-axis, and adjusted mean preference scores are listed on the y-axis.  Scores have been adjusted for pre-test values.</a:t>
            </a:r>
          </a:p>
          <a:p>
            <a:r>
              <a:rPr lang="en-US"/>
              <a:t>This slide shows the preference data immediately following the intervention. </a:t>
            </a:r>
          </a:p>
        </p:txBody>
      </p:sp>
      <p:sp>
        <p:nvSpPr>
          <p:cNvPr id="35842" name="Rectangle 3"/>
          <p:cNvSpPr>
            <a:spLocks noGrp="1" noRot="1" noChangeAspect="1" noChangeArrowheads="1"/>
          </p:cNvSpPr>
          <p:nvPr>
            <p:ph type="sldImg"/>
          </p:nvPr>
        </p:nvSpPr>
        <p:spPr>
          <a:xfrm>
            <a:off x="393700" y="692150"/>
            <a:ext cx="6070600" cy="3416300"/>
          </a:xfrm>
          <a:ln w="12700" cap="flat">
            <a:solidFill>
              <a:schemeClr val="tx1"/>
            </a:solid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p:cNvSpPr>
          <p:nvPr>
            <p:ph type="sldImg"/>
          </p:nvPr>
        </p:nvSpPr>
        <p:spPr>
          <a:xfrm>
            <a:off x="393700" y="692150"/>
            <a:ext cx="6070600" cy="3416300"/>
          </a:xfrm>
          <a:solidFill>
            <a:srgbClr val="FFFFFF"/>
          </a:solidFill>
          <a:ln/>
        </p:spPr>
      </p:sp>
      <p:sp>
        <p:nvSpPr>
          <p:cNvPr id="37890"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r>
              <a:rPr lang="en-US"/>
              <a:t>This slide shows the same data but at the time of the six month follow-up.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lIns="90487" tIns="44450" rIns="90487" bIns="44450"/>
          <a:lstStyle/>
          <a:p>
            <a:endParaRPr lang="en-US"/>
          </a:p>
        </p:txBody>
      </p:sp>
      <p:sp>
        <p:nvSpPr>
          <p:cNvPr id="39938" name="Rectangle 3"/>
          <p:cNvSpPr>
            <a:spLocks noGrp="1" noRot="1" noChangeAspect="1" noChangeArrowheads="1"/>
          </p:cNvSpPr>
          <p:nvPr>
            <p:ph type="sldImg"/>
          </p:nvPr>
        </p:nvSpPr>
        <p:spPr>
          <a:xfrm>
            <a:off x="393700" y="692150"/>
            <a:ext cx="6070600" cy="3416300"/>
          </a:xfrm>
          <a:ln w="12700" cap="flat">
            <a:solidFill>
              <a:schemeClr val="tx1"/>
            </a:solid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026"/>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lIns="90487" tIns="44450" rIns="90487" bIns="44450"/>
          <a:lstStyle/>
          <a:p>
            <a:endParaRPr lang="en-US"/>
          </a:p>
        </p:txBody>
      </p:sp>
      <p:sp>
        <p:nvSpPr>
          <p:cNvPr id="41986" name="Rectangle 1027"/>
          <p:cNvSpPr>
            <a:spLocks noGrp="1" noRot="1" noChangeAspect="1" noChangeArrowheads="1"/>
          </p:cNvSpPr>
          <p:nvPr>
            <p:ph type="sldImg"/>
          </p:nvPr>
        </p:nvSpPr>
        <p:spPr>
          <a:xfrm>
            <a:off x="393700" y="692150"/>
            <a:ext cx="6070600" cy="3416300"/>
          </a:xfrm>
          <a:ln w="12700" cap="flat">
            <a:solidFill>
              <a:schemeClr val="tx1"/>
            </a:solid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026"/>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lstStyle/>
          <a:p>
            <a:r>
              <a:rPr lang="en-US"/>
              <a:t>In conclusion, our results show that this garden-enhanced nutrition education curriculum is an effective tool for improving the nutrition knowledge and vegetable preferences of school-aged children.</a:t>
            </a:r>
          </a:p>
        </p:txBody>
      </p:sp>
      <p:sp>
        <p:nvSpPr>
          <p:cNvPr id="44034" name="Rectangle 1027"/>
          <p:cNvSpPr>
            <a:spLocks noGrp="1" noRot="1" noChangeAspect="1" noChangeArrowheads="1"/>
          </p:cNvSpPr>
          <p:nvPr>
            <p:ph type="sldImg"/>
          </p:nvPr>
        </p:nvSpPr>
        <p:spPr>
          <a:xfrm>
            <a:off x="393700" y="692150"/>
            <a:ext cx="6070600" cy="3416300"/>
          </a:xfrm>
          <a:ln w="12700" cap="flat">
            <a:solidFill>
              <a:schemeClr val="tx1"/>
            </a:solid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026"/>
          <p:cNvSpPr>
            <a:spLocks noGrp="1" noRot="1" noChangeAspect="1" noChangeArrowheads="1" noTextEdit="1"/>
          </p:cNvSpPr>
          <p:nvPr>
            <p:ph type="sldImg"/>
          </p:nvPr>
        </p:nvSpPr>
        <p:spPr>
          <a:xfrm>
            <a:off x="381000" y="685800"/>
            <a:ext cx="6096000" cy="3429000"/>
          </a:xfrm>
          <a:ln/>
        </p:spPr>
      </p:sp>
      <p:sp>
        <p:nvSpPr>
          <p:cNvPr id="4608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C32BD3CA-F884-5C48-BF4E-E35A329800FF}" type="slidenum">
              <a:rPr lang="en-US" sz="1200">
                <a:latin typeface="Times New Roman" charset="0"/>
              </a:rPr>
              <a:pPr eaLnBrk="1" hangingPunct="1"/>
              <a:t>21</a:t>
            </a:fld>
            <a:endParaRPr lang="en-US" sz="1200">
              <a:latin typeface="Times New Roman" charset="0"/>
            </a:endParaRPr>
          </a:p>
        </p:txBody>
      </p:sp>
      <p:sp>
        <p:nvSpPr>
          <p:cNvPr id="51202" name="Rectangle 2"/>
          <p:cNvSpPr>
            <a:spLocks noGrp="1" noRot="1" noChangeAspect="1" noChangeArrowheads="1"/>
          </p:cNvSpPr>
          <p:nvPr>
            <p:ph type="sldImg"/>
          </p:nvPr>
        </p:nvSpPr>
        <p:spPr>
          <a:xfrm>
            <a:off x="381000" y="685800"/>
            <a:ext cx="6096000" cy="3429000"/>
          </a:xfrm>
          <a:solidFill>
            <a:srgbClr val="FFFFFF"/>
          </a:solidFill>
          <a:ln/>
        </p:spPr>
      </p:sp>
      <p:sp>
        <p:nvSpPr>
          <p:cNvPr id="5120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Times New Roman" charset="0"/>
              <a:cs typeface="Times New Roman"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C32BD3CA-F884-5C48-BF4E-E35A329800FF}" type="slidenum">
              <a:rPr lang="en-US" sz="1200">
                <a:latin typeface="Times New Roman" charset="0"/>
              </a:rPr>
              <a:pPr eaLnBrk="1" hangingPunct="1"/>
              <a:t>22</a:t>
            </a:fld>
            <a:endParaRPr lang="en-US" sz="1200">
              <a:latin typeface="Times New Roman" charset="0"/>
            </a:endParaRPr>
          </a:p>
        </p:txBody>
      </p:sp>
      <p:sp>
        <p:nvSpPr>
          <p:cNvPr id="51202" name="Rectangle 2"/>
          <p:cNvSpPr>
            <a:spLocks noGrp="1" noRot="1" noChangeAspect="1" noChangeArrowheads="1"/>
          </p:cNvSpPr>
          <p:nvPr>
            <p:ph type="sldImg"/>
          </p:nvPr>
        </p:nvSpPr>
        <p:spPr>
          <a:xfrm>
            <a:off x="381000" y="685800"/>
            <a:ext cx="6096000" cy="3429000"/>
          </a:xfrm>
          <a:solidFill>
            <a:srgbClr val="FFFFFF"/>
          </a:solidFill>
          <a:ln/>
        </p:spPr>
      </p:sp>
      <p:sp>
        <p:nvSpPr>
          <p:cNvPr id="5120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Times New Roman" charset="0"/>
              <a:cs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17410" name="Rectangle 3"/>
          <p:cNvSpPr>
            <a:spLocks noGrp="1" noChangeArrowheads="1"/>
          </p:cNvSpPr>
          <p:nvPr>
            <p:ph type="body" idx="1"/>
          </p:nvPr>
        </p:nvSpPr>
        <p:spPr>
          <a:solidFill>
            <a:srgbClr val="FFFFFF"/>
          </a:solidFill>
          <a:ln>
            <a:solidFill>
              <a:srgbClr val="000000"/>
            </a:solidFill>
          </a:ln>
        </p:spPr>
        <p:txBody>
          <a:bodyPr/>
          <a:lstStyle/>
          <a:p>
            <a:r>
              <a:rPr lang="en-US" sz="1200" kern="1200" dirty="0" smtClean="0">
                <a:solidFill>
                  <a:schemeClr val="tx1"/>
                </a:solidFill>
                <a:latin typeface="Arial" charset="0"/>
                <a:ea typeface="ＭＳ Ｐゴシック" charset="0"/>
                <a:cs typeface="Arial" charset="0"/>
              </a:rPr>
              <a:t>SOURCE: National Center for Health Statistics, </a:t>
            </a:r>
            <a:r>
              <a:rPr lang="en-US" sz="1200" u="sng" kern="1200" dirty="0" smtClean="0">
                <a:solidFill>
                  <a:schemeClr val="tx1"/>
                </a:solidFill>
                <a:latin typeface="Arial" charset="0"/>
                <a:ea typeface="ＭＳ Ｐゴシック" charset="0"/>
                <a:cs typeface="Arial" charset="0"/>
                <a:hlinkClick r:id="rId3"/>
              </a:rPr>
              <a:t>National Health and Nutrition Examination Survey, 2007–2008 and U.S. Department of Agriculture, Center for Nutrition Policy and Promotion MyPyramid Equivalents Database 2007–2008 (preliminary).</a:t>
            </a:r>
            <a:endParaRPr lang="en-US" sz="1600" dirty="0" smtClean="0"/>
          </a:p>
          <a:p>
            <a:r>
              <a:rPr lang="en-US" sz="1600" dirty="0" smtClean="0"/>
              <a:t>Diets </a:t>
            </a:r>
            <a:r>
              <a:rPr lang="en-US" sz="1600" dirty="0"/>
              <a:t>don</a:t>
            </a:r>
            <a:r>
              <a:rPr lang="ja-JP" altLang="en-US" sz="1600" dirty="0"/>
              <a:t>’</a:t>
            </a:r>
            <a:r>
              <a:rPr lang="en-US" altLang="ja-JP" sz="1600" dirty="0"/>
              <a:t>t meet goals:</a:t>
            </a:r>
          </a:p>
          <a:p>
            <a:r>
              <a:rPr lang="en-US" sz="1600" dirty="0"/>
              <a:t>Only 2% of children meet recommendations of MyPyramid/</a:t>
            </a:r>
            <a:r>
              <a:rPr lang="en-US" sz="1600" dirty="0" err="1"/>
              <a:t>MyPlate</a:t>
            </a:r>
            <a:endParaRPr lang="en-US" sz="1600" dirty="0"/>
          </a:p>
          <a:p>
            <a:r>
              <a:rPr lang="en-US" sz="1600" dirty="0"/>
              <a:t>Less than 15% of school children eat recommended servings of fruit and vegetables</a:t>
            </a:r>
          </a:p>
          <a:p>
            <a:r>
              <a:rPr lang="en-US" sz="1600" dirty="0"/>
              <a:t>Only 30% consume recommended milk group servings</a:t>
            </a:r>
          </a:p>
          <a:p>
            <a:r>
              <a:rPr lang="en-US" sz="1600" dirty="0"/>
              <a:t>Teens drink twice as much soda a s milk</a:t>
            </a:r>
          </a:p>
          <a:p>
            <a:r>
              <a:rPr lang="en-US" sz="1600" dirty="0"/>
              <a:t>Nearly half of 12-21 year olds do not engage in regular physical activity</a:t>
            </a:r>
          </a:p>
          <a:p>
            <a:r>
              <a:rPr lang="en-US" sz="1600" dirty="0"/>
              <a:t>Childhood obesity is a national epidemic: </a:t>
            </a:r>
            <a:r>
              <a:rPr lang="en-US" sz="1600" dirty="0">
                <a:cs typeface="Times New Roman" charset="0"/>
              </a:rPr>
              <a:t>4.7 million children aged 6-17 are currently overweight or obese</a:t>
            </a:r>
            <a:r>
              <a:rPr lang="en-US" sz="1600" dirty="0"/>
              <a:t> </a:t>
            </a:r>
          </a:p>
          <a:p>
            <a:r>
              <a:rPr lang="en-US" sz="1600" dirty="0"/>
              <a:t>30,000 children have Type 2 diabetes, a type of diabetes that was once almost entirely limited to adults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C32BD3CA-F884-5C48-BF4E-E35A329800FF}" type="slidenum">
              <a:rPr lang="en-US" sz="1200">
                <a:latin typeface="Times New Roman" charset="0"/>
              </a:rPr>
              <a:pPr eaLnBrk="1" hangingPunct="1"/>
              <a:t>23</a:t>
            </a:fld>
            <a:endParaRPr lang="en-US" sz="1200">
              <a:latin typeface="Times New Roman" charset="0"/>
            </a:endParaRPr>
          </a:p>
        </p:txBody>
      </p:sp>
      <p:sp>
        <p:nvSpPr>
          <p:cNvPr id="51202" name="Rectangle 2"/>
          <p:cNvSpPr>
            <a:spLocks noGrp="1" noRot="1" noChangeAspect="1" noChangeArrowheads="1"/>
          </p:cNvSpPr>
          <p:nvPr>
            <p:ph type="sldImg"/>
          </p:nvPr>
        </p:nvSpPr>
        <p:spPr>
          <a:xfrm>
            <a:off x="381000" y="685800"/>
            <a:ext cx="6096000" cy="3429000"/>
          </a:xfrm>
          <a:solidFill>
            <a:srgbClr val="FFFFFF"/>
          </a:solidFill>
          <a:ln/>
        </p:spPr>
      </p:sp>
      <p:sp>
        <p:nvSpPr>
          <p:cNvPr id="5120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Times New Roman" charset="0"/>
              <a:cs typeface="Times New Roman"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C32BD3CA-F884-5C48-BF4E-E35A329800FF}" type="slidenum">
              <a:rPr lang="en-US" sz="1200">
                <a:latin typeface="Times New Roman" charset="0"/>
              </a:rPr>
              <a:pPr eaLnBrk="1" hangingPunct="1"/>
              <a:t>24</a:t>
            </a:fld>
            <a:endParaRPr lang="en-US" sz="1200">
              <a:latin typeface="Times New Roman" charset="0"/>
            </a:endParaRPr>
          </a:p>
        </p:txBody>
      </p:sp>
      <p:sp>
        <p:nvSpPr>
          <p:cNvPr id="51202" name="Rectangle 2"/>
          <p:cNvSpPr>
            <a:spLocks noGrp="1" noRot="1" noChangeAspect="1" noChangeArrowheads="1"/>
          </p:cNvSpPr>
          <p:nvPr>
            <p:ph type="sldImg"/>
          </p:nvPr>
        </p:nvSpPr>
        <p:spPr>
          <a:xfrm>
            <a:off x="381000" y="685800"/>
            <a:ext cx="6096000" cy="3429000"/>
          </a:xfrm>
          <a:solidFill>
            <a:srgbClr val="FFFFFF"/>
          </a:solidFill>
          <a:ln/>
        </p:spPr>
      </p:sp>
      <p:sp>
        <p:nvSpPr>
          <p:cNvPr id="5120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Times New Roman" charset="0"/>
              <a:cs typeface="Times New Roman"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14DC90F5-78A9-D24B-89BE-293EBCFA5C4F}" type="slidenum">
              <a:rPr lang="en-US" sz="1200">
                <a:latin typeface="Times New Roman" charset="0"/>
              </a:rPr>
              <a:pPr eaLnBrk="1" hangingPunct="1"/>
              <a:t>26</a:t>
            </a:fld>
            <a:endParaRPr lang="en-US" sz="1200">
              <a:latin typeface="Times New Roman" charset="0"/>
            </a:endParaRPr>
          </a:p>
        </p:txBody>
      </p:sp>
      <p:sp>
        <p:nvSpPr>
          <p:cNvPr id="48130" name="Rectangle 2"/>
          <p:cNvSpPr>
            <a:spLocks noGrp="1" noRot="1" noChangeAspect="1" noChangeArrowheads="1" noTextEdit="1"/>
          </p:cNvSpPr>
          <p:nvPr>
            <p:ph type="sldImg"/>
          </p:nvPr>
        </p:nvSpPr>
        <p:spPr>
          <a:xfrm>
            <a:off x="381000" y="685800"/>
            <a:ext cx="6096000" cy="3429000"/>
          </a:xfrm>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cs typeface="Times New Roman"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C32BD3CA-F884-5C48-BF4E-E35A329800FF}" type="slidenum">
              <a:rPr lang="en-US" sz="1200">
                <a:latin typeface="Times New Roman" charset="0"/>
              </a:rPr>
              <a:pPr eaLnBrk="1" hangingPunct="1"/>
              <a:t>28</a:t>
            </a:fld>
            <a:endParaRPr lang="en-US" sz="1200">
              <a:latin typeface="Times New Roman" charset="0"/>
            </a:endParaRPr>
          </a:p>
        </p:txBody>
      </p:sp>
      <p:sp>
        <p:nvSpPr>
          <p:cNvPr id="51202" name="Rectangle 2"/>
          <p:cNvSpPr>
            <a:spLocks noGrp="1" noRot="1" noChangeAspect="1" noChangeArrowheads="1"/>
          </p:cNvSpPr>
          <p:nvPr>
            <p:ph type="sldImg"/>
          </p:nvPr>
        </p:nvSpPr>
        <p:spPr>
          <a:xfrm>
            <a:off x="381000" y="685800"/>
            <a:ext cx="6096000" cy="3429000"/>
          </a:xfrm>
          <a:solidFill>
            <a:srgbClr val="FFFFFF"/>
          </a:solidFill>
          <a:ln/>
        </p:spPr>
      </p:sp>
      <p:sp>
        <p:nvSpPr>
          <p:cNvPr id="5120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Times New Roman" charset="0"/>
              <a:cs typeface="Times New Roman"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8D0EE47-839A-4944-85CB-B1BE2136E241}" type="slidenum">
              <a:rPr lang="en-US" sz="1200">
                <a:latin typeface="Times New Roman" charset="0"/>
                <a:cs typeface="Arial" charset="0"/>
              </a:rPr>
              <a:pPr eaLnBrk="1" hangingPunct="1"/>
              <a:t>30</a:t>
            </a:fld>
            <a:endParaRPr lang="en-US" sz="1200">
              <a:latin typeface="Times New Roman" charset="0"/>
              <a:cs typeface="Arial" charset="0"/>
            </a:endParaRPr>
          </a:p>
        </p:txBody>
      </p:sp>
      <p:sp>
        <p:nvSpPr>
          <p:cNvPr id="69634"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69635" name="Rectangle 3"/>
          <p:cNvSpPr>
            <a:spLocks noGrp="1" noChangeArrowheads="1"/>
          </p:cNvSpPr>
          <p:nvPr>
            <p:ph type="body" idx="1"/>
          </p:nvPr>
        </p:nvSpPr>
        <p:spPr>
          <a:solidFill>
            <a:srgbClr val="FFFFFF"/>
          </a:solidFill>
          <a:ln>
            <a:solidFill>
              <a:srgbClr val="000000"/>
            </a:solidFill>
          </a:ln>
        </p:spPr>
        <p:txBody>
          <a:bodyPr/>
          <a:lstStyle/>
          <a:p>
            <a:r>
              <a:rPr lang="en-US">
                <a:latin typeface="Times New Roman" charset="0"/>
                <a:cs typeface="Times New Roman" charset="0"/>
              </a:rPr>
              <a:t>In collaboration with UCCE Placer/Nevada counties,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Farm</a:t>
            </a:r>
            <a:r>
              <a:rPr lang="en-US" baseline="0" dirty="0" smtClean="0"/>
              <a:t> to school, born through a small group of </a:t>
            </a:r>
            <a:r>
              <a:rPr lang="en-US" baseline="0" dirty="0" err="1" smtClean="0"/>
              <a:t>piulot</a:t>
            </a:r>
            <a:r>
              <a:rPr lang="en-US" baseline="0" dirty="0" smtClean="0"/>
              <a:t> projects in </a:t>
            </a:r>
            <a:r>
              <a:rPr lang="en-US" baseline="0" dirty="0" err="1" smtClean="0"/>
              <a:t>Acalifornia</a:t>
            </a:r>
            <a:r>
              <a:rPr lang="en-US" baseline="0" dirty="0" smtClean="0"/>
              <a:t> and Florida in the late 1990s now has a presence in all 50 states, totaling more than 2000 programs in 2010. The dramatic increase in the number and visibility of F2S can likely be attributed to a number of factors  that include heightened public attention regarding </a:t>
            </a:r>
            <a:r>
              <a:rPr lang="en-US" baseline="0" dirty="0" err="1" smtClean="0"/>
              <a:t>childhool</a:t>
            </a:r>
            <a:r>
              <a:rPr lang="en-US" baseline="0" dirty="0" smtClean="0"/>
              <a:t> obesity, regional procurement practices, concerns related to environmental and </a:t>
            </a:r>
            <a:r>
              <a:rPr lang="en-US" baseline="0" dirty="0" err="1" smtClean="0"/>
              <a:t>ag</a:t>
            </a:r>
            <a:r>
              <a:rPr lang="en-US" baseline="0" dirty="0" smtClean="0"/>
              <a:t> issues and </a:t>
            </a:r>
            <a:r>
              <a:rPr lang="en-US" baseline="0" dirty="0" err="1" smtClean="0"/>
              <a:t>concenrns</a:t>
            </a:r>
            <a:r>
              <a:rPr lang="en-US" baseline="0" dirty="0" smtClean="0"/>
              <a:t> regarding the sustainability of the US Food system.</a:t>
            </a:r>
            <a:endParaRPr lang="en-US" dirty="0"/>
          </a:p>
        </p:txBody>
      </p:sp>
      <p:sp>
        <p:nvSpPr>
          <p:cNvPr id="4" name="Slide Number Placeholder 3"/>
          <p:cNvSpPr>
            <a:spLocks noGrp="1"/>
          </p:cNvSpPr>
          <p:nvPr>
            <p:ph type="sldNum" sz="quarter" idx="10"/>
          </p:nvPr>
        </p:nvSpPr>
        <p:spPr/>
        <p:txBody>
          <a:bodyPr/>
          <a:lstStyle/>
          <a:p>
            <a:pPr>
              <a:defRPr/>
            </a:pPr>
            <a:fld id="{AFF07BB8-6FD3-1949-922E-9E01AACCDE66}" type="slidenum">
              <a:rPr lang="en-US" smtClean="0"/>
              <a:pPr>
                <a:defRPr/>
              </a:pPr>
              <a:t>31</a:t>
            </a:fld>
            <a:endParaRPr lang="en-US"/>
          </a:p>
        </p:txBody>
      </p:sp>
    </p:spTree>
    <p:extLst>
      <p:ext uri="{BB962C8B-B14F-4D97-AF65-F5344CB8AC3E}">
        <p14:creationId xmlns:p14="http://schemas.microsoft.com/office/powerpoint/2010/main" val="17919261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B583BB8-3819-8848-AA6A-29AC4303B5AF}" type="slidenum">
              <a:rPr lang="en-US" sz="1200"/>
              <a:pPr eaLnBrk="1" hangingPunct="1"/>
              <a:t>32</a:t>
            </a:fld>
            <a:endParaRPr lang="en-US" sz="1200"/>
          </a:p>
        </p:txBody>
      </p:sp>
      <p:sp>
        <p:nvSpPr>
          <p:cNvPr id="71682" name="Rectangle 2"/>
          <p:cNvSpPr>
            <a:spLocks noGrp="1" noRot="1" noChangeAspect="1" noChangeArrowheads="1" noTextEdit="1"/>
          </p:cNvSpPr>
          <p:nvPr>
            <p:ph type="sldImg"/>
          </p:nvPr>
        </p:nvSpPr>
        <p:spPr>
          <a:xfrm>
            <a:off x="381000" y="685800"/>
            <a:ext cx="6096000" cy="3429000"/>
          </a:xfrm>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You came here today to learn more about farm to school programs and perhaps how to get involved. So I wanted to briefly mention Farm to School. In the next talk you will be hearing from Dr. Gail Feenstra who is a Food Systems Analyst with SAREP (UC Sustainable Agriculture Research and Education Program in the Agricultural Sustainability Instititute at UC Davis. She has just recently published a review on Farm to School so I will just touch on some overarching themes and nutrition-related findings pertaining to Farm to School programs.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75A9B0D-0E43-9D4A-818B-24A1F10B8ED4}" type="slidenum">
              <a:rPr lang="en-US" sz="1200"/>
              <a:pPr eaLnBrk="1" hangingPunct="1"/>
              <a:t>33</a:t>
            </a:fld>
            <a:endParaRPr lang="en-US" sz="1200"/>
          </a:p>
        </p:txBody>
      </p:sp>
      <p:sp>
        <p:nvSpPr>
          <p:cNvPr id="73730" name="Rectangle 2"/>
          <p:cNvSpPr>
            <a:spLocks noGrp="1" noRot="1" noChangeAspect="1" noChangeArrowheads="1" noTextEdit="1"/>
          </p:cNvSpPr>
          <p:nvPr>
            <p:ph type="sldImg"/>
          </p:nvPr>
        </p:nvSpPr>
        <p:spPr>
          <a:xfrm>
            <a:off x="381000" y="685800"/>
            <a:ext cx="6096000" cy="3429000"/>
          </a:xfrm>
          <a:ln/>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A relative recent review on Farm to school evaluation was published in 2008.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F5B7524-5745-1246-9AE0-5312461569DB}" type="slidenum">
              <a:rPr lang="en-US" sz="1200"/>
              <a:pPr eaLnBrk="1" hangingPunct="1"/>
              <a:t>34</a:t>
            </a:fld>
            <a:endParaRPr lang="en-US" sz="1200"/>
          </a:p>
        </p:txBody>
      </p:sp>
      <p:sp>
        <p:nvSpPr>
          <p:cNvPr id="75778" name="Rectangle 2"/>
          <p:cNvSpPr>
            <a:spLocks noGrp="1" noRot="1" noChangeAspect="1" noChangeArrowheads="1" noTextEdit="1"/>
          </p:cNvSpPr>
          <p:nvPr>
            <p:ph type="sldImg"/>
          </p:nvPr>
        </p:nvSpPr>
        <p:spPr>
          <a:xfrm>
            <a:off x="381000" y="685800"/>
            <a:ext cx="6096000" cy="3429000"/>
          </a:xfrm>
          <a:ln/>
        </p:spPr>
      </p:sp>
      <p:sp>
        <p:nvSpPr>
          <p:cNvPr id="757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Some outcomes measured in a few studies include those bulleted above. However, only 1 has been published in peer reviewed journals, the rest have been through reports without consistent methods,, measurements, and interpretations. While there are suggestions of benefits with respect to nutrition and agricultural practice knowledge, dietary behavior it has been stated repreatedly that further research is needed….</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FA67DE1-1B5D-2F4F-B400-D6233C13E64E}" type="slidenum">
              <a:rPr lang="en-US" sz="1200"/>
              <a:pPr eaLnBrk="1" hangingPunct="1"/>
              <a:t>35</a:t>
            </a:fld>
            <a:endParaRPr lang="en-US" sz="1200"/>
          </a:p>
        </p:txBody>
      </p:sp>
      <p:sp>
        <p:nvSpPr>
          <p:cNvPr id="77826" name="Rectangle 2"/>
          <p:cNvSpPr>
            <a:spLocks noGrp="1" noRot="1" noChangeAspect="1" noChangeArrowheads="1" noTextEdit="1"/>
          </p:cNvSpPr>
          <p:nvPr>
            <p:ph type="sldImg"/>
          </p:nvPr>
        </p:nvSpPr>
        <p:spPr>
          <a:xfrm>
            <a:off x="381000" y="685800"/>
            <a:ext cx="6096000" cy="3429000"/>
          </a:xfrm>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In the next few slides I will present some brief evaluations provided on the national farm to school website. These show promise and these programs should be implemented using a experimental design controlling for outside factors that could influence outcomes. First and foremost, pre- and post- tests should be conducted using tested assessment tools.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17410" name="Rectangle 3"/>
          <p:cNvSpPr>
            <a:spLocks noGrp="1" noChangeArrowheads="1"/>
          </p:cNvSpPr>
          <p:nvPr>
            <p:ph type="body" idx="1"/>
          </p:nvPr>
        </p:nvSpPr>
        <p:spPr>
          <a:solidFill>
            <a:srgbClr val="FFFFFF"/>
          </a:solidFill>
          <a:ln>
            <a:solidFill>
              <a:srgbClr val="000000"/>
            </a:solidFill>
          </a:ln>
        </p:spPr>
        <p:txBody>
          <a:bodyPr/>
          <a:lstStyle/>
          <a:p>
            <a:r>
              <a:rPr lang="en-US" sz="1200" kern="1200" dirty="0" smtClean="0">
                <a:solidFill>
                  <a:schemeClr val="tx1"/>
                </a:solidFill>
                <a:latin typeface="Arial" charset="0"/>
                <a:ea typeface="ＭＳ Ｐゴシック" charset="0"/>
                <a:cs typeface="Arial" charset="0"/>
              </a:rPr>
              <a:t>The major national public health surveillance systems monitoring physical activity in the US population include the Behavioral Risk Factor Surveillance System (BRFSS; </a:t>
            </a:r>
            <a:r>
              <a:rPr lang="en-US" sz="1200" b="1" u="sng" kern="1200" dirty="0" smtClean="0">
                <a:solidFill>
                  <a:schemeClr val="tx1"/>
                </a:solidFill>
                <a:latin typeface="Arial" charset="0"/>
                <a:ea typeface="ＭＳ Ｐゴシック" charset="0"/>
                <a:cs typeface="Arial" charset="0"/>
                <a:hlinkClick r:id="rId3"/>
              </a:rPr>
              <a:t>http://www.cdc.gov/brfss/), the Youth Risk Behavior Surveillance System (YRBSS; </a:t>
            </a:r>
            <a:r>
              <a:rPr lang="en-US" sz="1200" b="1" u="sng" kern="1200" dirty="0" smtClean="0">
                <a:solidFill>
                  <a:schemeClr val="tx1"/>
                </a:solidFill>
                <a:latin typeface="Arial" charset="0"/>
                <a:ea typeface="ＭＳ Ｐゴシック" charset="0"/>
                <a:cs typeface="Arial" charset="0"/>
                <a:hlinkClick r:id="rId4"/>
              </a:rPr>
              <a:t>http://www.cdc.gov/HealthyYouth/yrbs/), National Health and Nutrition Examination Survey (NHANES; </a:t>
            </a:r>
            <a:r>
              <a:rPr lang="en-US" sz="1200" b="1" u="sng" kern="1200" dirty="0" smtClean="0">
                <a:solidFill>
                  <a:schemeClr val="tx1"/>
                </a:solidFill>
                <a:latin typeface="Arial" charset="0"/>
                <a:ea typeface="ＭＳ Ｐゴシック" charset="0"/>
                <a:cs typeface="Arial" charset="0"/>
                <a:hlinkClick r:id="rId5"/>
              </a:rPr>
              <a:t>http://www.cdc.gov/nchs/nhanes.htm), and the National Health Interview Survey (NHIS; </a:t>
            </a:r>
            <a:r>
              <a:rPr lang="en-US" sz="1200" b="1" u="sng" kern="1200" dirty="0" smtClean="0">
                <a:solidFill>
                  <a:schemeClr val="tx1"/>
                </a:solidFill>
                <a:latin typeface="Arial" charset="0"/>
                <a:ea typeface="ＭＳ Ｐゴシック" charset="0"/>
                <a:cs typeface="Arial" charset="0"/>
                <a:hlinkClick r:id="rId6"/>
              </a:rPr>
              <a:t>http://www.cdc.gov/nchs/nhis.htm).</a:t>
            </a:r>
            <a:endParaRPr lang="en-US" sz="1600"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611C524-66CE-0D48-90E6-A86523E7E799}" type="slidenum">
              <a:rPr lang="en-US" sz="1200"/>
              <a:pPr eaLnBrk="1" hangingPunct="1"/>
              <a:t>36</a:t>
            </a:fld>
            <a:endParaRPr lang="en-US" sz="1200"/>
          </a:p>
        </p:txBody>
      </p:sp>
      <p:sp>
        <p:nvSpPr>
          <p:cNvPr id="79874" name="Rectangle 2"/>
          <p:cNvSpPr>
            <a:spLocks noGrp="1" noRot="1" noChangeAspect="1" noChangeArrowheads="1" noTextEdit="1"/>
          </p:cNvSpPr>
          <p:nvPr>
            <p:ph type="sldImg"/>
          </p:nvPr>
        </p:nvSpPr>
        <p:spPr>
          <a:xfrm>
            <a:off x="381000" y="685800"/>
            <a:ext cx="6096000" cy="3429000"/>
          </a:xfrm>
          <a:ln/>
        </p:spPr>
      </p:sp>
      <p:sp>
        <p:nvSpPr>
          <p:cNvPr id="798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5AE5562-08B5-1A42-928F-2811E64716AA}" type="slidenum">
              <a:rPr lang="en-US" sz="1200"/>
              <a:pPr eaLnBrk="1" hangingPunct="1"/>
              <a:t>37</a:t>
            </a:fld>
            <a:endParaRPr lang="en-US" sz="1200"/>
          </a:p>
        </p:txBody>
      </p:sp>
      <p:sp>
        <p:nvSpPr>
          <p:cNvPr id="81922" name="Rectangle 2"/>
          <p:cNvSpPr>
            <a:spLocks noGrp="1" noRot="1" noChangeAspect="1" noChangeArrowheads="1" noTextEdit="1"/>
          </p:cNvSpPr>
          <p:nvPr>
            <p:ph type="sldImg"/>
          </p:nvPr>
        </p:nvSpPr>
        <p:spPr>
          <a:xfrm>
            <a:off x="381000" y="685800"/>
            <a:ext cx="6096000" cy="3429000"/>
          </a:xfrm>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In Riverside California, the major component of the program was a Farmer’s Market Salad Bar, a daily salad bar stocked with produce provided by local farmers, and offered year-roud as an alternative to the hot lunch meal.</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8397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133F922-44D3-0743-ABD6-73CB3F52FE9B}" type="slidenum">
              <a:rPr lang="en-US" sz="1200"/>
              <a:pPr eaLnBrk="1" hangingPunct="1"/>
              <a:t>39</a:t>
            </a:fld>
            <a:endParaRPr lang="en-US" sz="1200"/>
          </a:p>
        </p:txBody>
      </p:sp>
      <p:sp>
        <p:nvSpPr>
          <p:cNvPr id="86018" name="Rectangle 2"/>
          <p:cNvSpPr>
            <a:spLocks noGrp="1" noRot="1" noChangeAspect="1" noChangeArrowheads="1" noTextEdit="1"/>
          </p:cNvSpPr>
          <p:nvPr>
            <p:ph type="sldImg"/>
          </p:nvPr>
        </p:nvSpPr>
        <p:spPr>
          <a:xfrm>
            <a:off x="381000" y="685800"/>
            <a:ext cx="6096000" cy="3429000"/>
          </a:xfrm>
          <a:ln/>
        </p:spPr>
      </p:sp>
      <p:sp>
        <p:nvSpPr>
          <p:cNvPr id="860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Hopefully it is clear that Farm to School provides an excellent opportunity for collaboration across many facets of education, community and health</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a:xfrm>
            <a:off x="381000" y="685800"/>
            <a:ext cx="6096000" cy="3429000"/>
          </a:xfrm>
          <a:ln/>
        </p:spPr>
      </p:sp>
      <p:sp>
        <p:nvSpPr>
          <p:cNvPr id="542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
        <p:nvSpPr>
          <p:cNvPr id="542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2EE61817-8A9B-9744-8587-8BFE4E1F5C26}" type="slidenum">
              <a:rPr lang="en-US" sz="1200">
                <a:latin typeface="Arial" charset="0"/>
              </a:rPr>
              <a:pPr eaLnBrk="1" hangingPunct="1"/>
              <a:t>41</a:t>
            </a:fld>
            <a:endParaRPr lang="en-US" sz="1200">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ChangeArrowheads="1" noTextEdit="1"/>
          </p:cNvSpPr>
          <p:nvPr>
            <p:ph type="sldImg"/>
          </p:nvPr>
        </p:nvSpPr>
        <p:spPr>
          <a:xfrm>
            <a:off x="381000" y="685800"/>
            <a:ext cx="6096000" cy="3429000"/>
          </a:xfrm>
          <a:ln/>
        </p:spPr>
      </p:sp>
      <p:sp>
        <p:nvSpPr>
          <p:cNvPr id="6144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Impact Evaluation: What changes are attributable to our intervention (individuals, classrooms, institutions, environment, etc)?</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11776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17410" name="Rectangle 3"/>
          <p:cNvSpPr>
            <a:spLocks noGrp="1" noChangeArrowheads="1"/>
          </p:cNvSpPr>
          <p:nvPr>
            <p:ph type="body" idx="1"/>
          </p:nvPr>
        </p:nvSpPr>
        <p:spPr>
          <a:solidFill>
            <a:srgbClr val="FFFFFF"/>
          </a:solidFill>
          <a:ln>
            <a:solidFill>
              <a:srgbClr val="000000"/>
            </a:solidFill>
          </a:ln>
        </p:spPr>
        <p:txBody>
          <a:bodyPr/>
          <a:lstStyle/>
          <a:p>
            <a:r>
              <a:rPr lang="en-US" sz="1600"/>
              <a:t>Diets don</a:t>
            </a:r>
            <a:r>
              <a:rPr lang="ja-JP" altLang="en-US" sz="1600"/>
              <a:t>’</a:t>
            </a:r>
            <a:r>
              <a:rPr lang="en-US" altLang="ja-JP" sz="1600"/>
              <a:t>t meet goals:</a:t>
            </a:r>
          </a:p>
          <a:p>
            <a:r>
              <a:rPr lang="en-US" sz="1600"/>
              <a:t>Only 2% of children meet recommendations of MyPyramid/MyPlate</a:t>
            </a:r>
          </a:p>
          <a:p>
            <a:r>
              <a:rPr lang="en-US" sz="1600"/>
              <a:t>Less than 15% of school children eat recommended servings of fruit and vegetables</a:t>
            </a:r>
          </a:p>
          <a:p>
            <a:r>
              <a:rPr lang="en-US" sz="1600"/>
              <a:t>Only 30% consume recommended milk group servings</a:t>
            </a:r>
          </a:p>
          <a:p>
            <a:r>
              <a:rPr lang="en-US" sz="1600"/>
              <a:t>Teens drink twice as much soda a s milk</a:t>
            </a:r>
          </a:p>
          <a:p>
            <a:r>
              <a:rPr lang="en-US" sz="1600"/>
              <a:t>Nearly half of 12-21 year olds do not engage in regular physical activity</a:t>
            </a:r>
          </a:p>
          <a:p>
            <a:r>
              <a:rPr lang="en-US" sz="1600"/>
              <a:t>Childhood obesity is a national epidemic: </a:t>
            </a:r>
            <a:r>
              <a:rPr lang="en-US" sz="1600">
                <a:cs typeface="Times New Roman" charset="0"/>
              </a:rPr>
              <a:t>4.7 million children aged 6-17 are currently overweight or obese</a:t>
            </a:r>
            <a:r>
              <a:rPr lang="en-US" sz="1600"/>
              <a:t> </a:t>
            </a:r>
          </a:p>
          <a:p>
            <a:r>
              <a:rPr lang="en-US" sz="1600"/>
              <a:t>30,000 children have Type 2 diabetes, a type of diabetes that was once almost entirely limited to adults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59631AF4-F236-8B45-8F8D-FBEE70035BE4}" type="slidenum">
              <a:rPr lang="en-US" sz="1200">
                <a:latin typeface="Times New Roman" charset="0"/>
              </a:rPr>
              <a:pPr eaLnBrk="1" hangingPunct="1"/>
              <a:t>8</a:t>
            </a:fld>
            <a:endParaRPr lang="en-US" sz="1200">
              <a:latin typeface="Times New Roman" charset="0"/>
            </a:endParaRPr>
          </a:p>
        </p:txBody>
      </p:sp>
      <p:sp>
        <p:nvSpPr>
          <p:cNvPr id="21506" name="Rectangle 1026"/>
          <p:cNvSpPr>
            <a:spLocks noGrp="1" noRot="1" noChangeAspect="1" noChangeArrowheads="1" noTextEdit="1"/>
          </p:cNvSpPr>
          <p:nvPr>
            <p:ph type="sldImg"/>
          </p:nvPr>
        </p:nvSpPr>
        <p:spPr>
          <a:xfrm>
            <a:off x="381000" y="685800"/>
            <a:ext cx="6096000" cy="3429000"/>
          </a:xfrm>
          <a:solidFill>
            <a:srgbClr val="FFFFFF"/>
          </a:solidFill>
          <a:ln/>
        </p:spPr>
      </p:sp>
      <p:sp>
        <p:nvSpPr>
          <p:cNvPr id="21507"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solidFill>
                <a:schemeClr val="bg1"/>
              </a:solidFill>
              <a:latin typeface="Times New Roman" charset="0"/>
              <a:cs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xfrm>
            <a:off x="381000" y="685800"/>
            <a:ext cx="6096000" cy="3429000"/>
          </a:xfrm>
          <a:ln/>
        </p:spPr>
      </p:sp>
      <p:sp>
        <p:nvSpPr>
          <p:cNvPr id="2355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a:xfrm>
            <a:off x="381000" y="685800"/>
            <a:ext cx="6096000" cy="3429000"/>
          </a:xfrm>
          <a:ln/>
        </p:spPr>
      </p:sp>
      <p:sp>
        <p:nvSpPr>
          <p:cNvPr id="256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
        <p:nvSpPr>
          <p:cNvPr id="256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6DB9E96E-9A90-2341-A490-6AF3EBCEB4BE}" type="slidenum">
              <a:rPr lang="en-US" sz="1200">
                <a:latin typeface="Arial" charset="0"/>
              </a:rPr>
              <a:pPr eaLnBrk="1" hangingPunct="1"/>
              <a:t>10</a:t>
            </a:fld>
            <a:endParaRPr lang="en-US" sz="120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83DEBBA9-248C-4747-A205-243EEC266352}" type="slidenum">
              <a:rPr lang="en-US" sz="1200">
                <a:latin typeface="Arial" charset="0"/>
              </a:rPr>
              <a:pPr eaLnBrk="1" hangingPunct="1"/>
              <a:t>11</a:t>
            </a:fld>
            <a:endParaRPr lang="en-US" sz="1200">
              <a:latin typeface="Arial" charset="0"/>
            </a:endParaRPr>
          </a:p>
        </p:txBody>
      </p:sp>
      <p:sp>
        <p:nvSpPr>
          <p:cNvPr id="27650" name="Rectangle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solidFill>
                  <a:schemeClr val="bg1"/>
                </a:solidFill>
                <a:latin typeface="Times New Roman" charset="0"/>
                <a:cs typeface="Times New Roman" charset="0"/>
              </a:rPr>
              <a:t>Given that today</a:t>
            </a:r>
            <a:r>
              <a:rPr lang="ja-JP" altLang="en-US" dirty="0" smtClean="0">
                <a:solidFill>
                  <a:schemeClr val="bg1"/>
                </a:solidFill>
                <a:latin typeface="Times New Roman" charset="0"/>
                <a:cs typeface="Times New Roman" charset="0"/>
              </a:rPr>
              <a:t>’</a:t>
            </a:r>
            <a:r>
              <a:rPr lang="en-US" altLang="ja-JP" dirty="0" smtClean="0">
                <a:solidFill>
                  <a:schemeClr val="bg1"/>
                </a:solidFill>
                <a:latin typeface="Times New Roman" charset="0"/>
                <a:cs typeface="Times New Roman" charset="0"/>
              </a:rPr>
              <a:t>s children lack an understanding of the impact farming has on their lives.—our group began this work over a decade ago. Worked with California Department of Agriculture during </a:t>
            </a:r>
            <a:r>
              <a:rPr lang="en-US" altLang="ja-JP" dirty="0" err="1" smtClean="0">
                <a:solidFill>
                  <a:schemeClr val="bg1"/>
                </a:solidFill>
                <a:latin typeface="Times New Roman" charset="0"/>
                <a:cs typeface="Times New Roman" charset="0"/>
              </a:rPr>
              <a:t>DelaineEastin’s</a:t>
            </a:r>
            <a:r>
              <a:rPr lang="en-US" altLang="ja-JP" dirty="0" smtClean="0">
                <a:solidFill>
                  <a:schemeClr val="bg1"/>
                </a:solidFill>
                <a:latin typeface="Times New Roman" charset="0"/>
                <a:cs typeface="Times New Roman" charset="0"/>
              </a:rPr>
              <a:t> “ A Garden in Every School”. At that time, at least to our knowledge there were no tested curricula available that provided nutrition and garden lessons for K-6 students. So our doctoral student, Jennifer Morris, began this endeavor for her doctoral thesis. The Committee on Progress in Preventing Childhood Obesity in 2007 cited nutrition education and gardening as an example</a:t>
            </a:r>
            <a:r>
              <a:rPr lang="en-US" altLang="ja-JP" baseline="0" dirty="0" smtClean="0">
                <a:solidFill>
                  <a:schemeClr val="bg1"/>
                </a:solidFill>
                <a:latin typeface="Times New Roman" charset="0"/>
                <a:cs typeface="Times New Roman" charset="0"/>
              </a:rPr>
              <a:t> of promising, innovative, programming to increase fruits and vegetables through farm to school programs and school gardens. </a:t>
            </a:r>
            <a:endParaRPr lang="en-US" dirty="0" smtClean="0">
              <a:solidFill>
                <a:schemeClr val="bg1"/>
              </a:solidFill>
              <a:latin typeface="Times New Roman" charset="0"/>
              <a:cs typeface="Times New Roman" charset="0"/>
            </a:endParaRPr>
          </a:p>
          <a:p>
            <a:pPr eaLnBrk="1" hangingPunct="1"/>
            <a:r>
              <a:rPr lang="en-US" dirty="0" smtClean="0"/>
              <a:t>Based </a:t>
            </a:r>
            <a:r>
              <a:rPr lang="en-US" dirty="0"/>
              <a:t>on our pilot study results, our next objective was to develop a more comprehensive nutrition education curriculum designed to improve the nutrition knowledge and vegetable preferences of upper-elementary school-aged children. </a:t>
            </a:r>
          </a:p>
          <a:p>
            <a:pPr eaLnBrk="1" hangingPunct="1"/>
            <a:endParaRPr lang="en-US" dirty="0"/>
          </a:p>
          <a:p>
            <a:pPr eaLnBrk="1" hangingPunct="1"/>
            <a:r>
              <a:rPr lang="en-US" dirty="0"/>
              <a:t>This objective was broken down into two phases.  The initial phase consisted of the development and pilot testing of both the curriculum and the assessment tools.  </a:t>
            </a:r>
          </a:p>
          <a:p>
            <a:pPr eaLnBrk="1" hangingPunct="1"/>
            <a:r>
              <a:rPr lang="en-US" dirty="0"/>
              <a:t>The final phase consisted of a formal evaluation of the curriculum using the tested assessment tools.</a:t>
            </a:r>
          </a:p>
        </p:txBody>
      </p:sp>
      <p:sp>
        <p:nvSpPr>
          <p:cNvPr id="27651" name="Rectangle 3"/>
          <p:cNvSpPr>
            <a:spLocks noGrp="1" noRot="1" noChangeAspect="1" noChangeArrowheads="1" noTextEdit="1"/>
          </p:cNvSpPr>
          <p:nvPr>
            <p:ph type="sldImg"/>
          </p:nvPr>
        </p:nvSpPr>
        <p:spPr>
          <a:xfrm>
            <a:off x="393700" y="692150"/>
            <a:ext cx="6070600" cy="3416300"/>
          </a:xfrm>
          <a:ln w="12700" cap="flat">
            <a:solidFill>
              <a:schemeClr val="tx1"/>
            </a:solid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t>Nine lessons were developed covering such topics as plant parts, nutrients, the Food Guide Pyramid, serving sizes, the food label, physical activity, goal setting, consumerism, and snack preparation.  </a:t>
            </a:r>
          </a:p>
          <a:p>
            <a:r>
              <a:rPr lang="en-US"/>
              <a:t>The gardening component was incorporated into each lesson in two ways. First, a related gardening topic was discussed in class during each nutrition lesson.  For example, during the lesson on consumerism, the students learned how companies advertise for our business while plants advertise to attract insects.</a:t>
            </a:r>
          </a:p>
          <a:p>
            <a:r>
              <a:rPr lang="en-US"/>
              <a:t>Second, a separate hands-on gardening activity was added to each lesson.</a:t>
            </a:r>
          </a:p>
        </p:txBody>
      </p:sp>
      <p:sp>
        <p:nvSpPr>
          <p:cNvPr id="29698" name="Rectangle 3"/>
          <p:cNvSpPr>
            <a:spLocks noGrp="1" noRot="1" noChangeAspect="1" noChangeArrowheads="1"/>
          </p:cNvSpPr>
          <p:nvPr>
            <p:ph type="sldImg"/>
          </p:nvPr>
        </p:nvSpPr>
        <p:spPr>
          <a:xfrm>
            <a:off x="393700" y="692150"/>
            <a:ext cx="6070600" cy="3416300"/>
          </a:xfrm>
          <a:ln cap="fla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E2C60CC-76F9-7E43-AD15-2FE7157448C5}" type="slidenum">
              <a:rPr lang="en-US" smtClean="0"/>
              <a:pPr>
                <a:defRPr/>
              </a:pPr>
              <a:t>‹#›</a:t>
            </a:fld>
            <a:endParaRPr lang="en-US"/>
          </a:p>
        </p:txBody>
      </p:sp>
    </p:spTree>
    <p:extLst>
      <p:ext uri="{BB962C8B-B14F-4D97-AF65-F5344CB8AC3E}">
        <p14:creationId xmlns:p14="http://schemas.microsoft.com/office/powerpoint/2010/main" val="699410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EB2140C-F50C-BE49-951C-F4F8F2FF7BCC}" type="slidenum">
              <a:rPr lang="en-US" smtClean="0"/>
              <a:pPr>
                <a:defRPr/>
              </a:pPr>
              <a:t>‹#›</a:t>
            </a:fld>
            <a:endParaRPr lang="en-US"/>
          </a:p>
        </p:txBody>
      </p:sp>
    </p:spTree>
    <p:extLst>
      <p:ext uri="{BB962C8B-B14F-4D97-AF65-F5344CB8AC3E}">
        <p14:creationId xmlns:p14="http://schemas.microsoft.com/office/powerpoint/2010/main" val="117263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566"/>
            <a:ext cx="3291840" cy="70218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 y="329566"/>
            <a:ext cx="9631680" cy="70218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A69584B-0662-414F-BE3F-692E4A06E9EA}" type="slidenum">
              <a:rPr lang="en-US" smtClean="0"/>
              <a:pPr>
                <a:defRPr/>
              </a:pPr>
              <a:t>‹#›</a:t>
            </a:fld>
            <a:endParaRPr lang="en-US"/>
          </a:p>
        </p:txBody>
      </p:sp>
    </p:spTree>
    <p:extLst>
      <p:ext uri="{BB962C8B-B14F-4D97-AF65-F5344CB8AC3E}">
        <p14:creationId xmlns:p14="http://schemas.microsoft.com/office/powerpoint/2010/main" val="3848090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F655566-D65A-9B48-A270-D65C7F39A183}" type="slidenum">
              <a:rPr lang="en-US" smtClean="0"/>
              <a:pPr>
                <a:defRPr/>
              </a:pPr>
              <a:t>‹#›</a:t>
            </a:fld>
            <a:endParaRPr lang="en-US"/>
          </a:p>
        </p:txBody>
      </p:sp>
    </p:spTree>
    <p:extLst>
      <p:ext uri="{BB962C8B-B14F-4D97-AF65-F5344CB8AC3E}">
        <p14:creationId xmlns:p14="http://schemas.microsoft.com/office/powerpoint/2010/main" val="2535147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4690C98-B634-6543-A726-3C24EEAA4D56}" type="slidenum">
              <a:rPr lang="en-US" smtClean="0"/>
              <a:pPr>
                <a:defRPr/>
              </a:pPr>
              <a:t>‹#›</a:t>
            </a:fld>
            <a:endParaRPr lang="en-US"/>
          </a:p>
        </p:txBody>
      </p:sp>
    </p:spTree>
    <p:extLst>
      <p:ext uri="{BB962C8B-B14F-4D97-AF65-F5344CB8AC3E}">
        <p14:creationId xmlns:p14="http://schemas.microsoft.com/office/powerpoint/2010/main" val="2079437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371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2FB1E69-9E96-4447-8AD2-866AD68C7FDF}" type="slidenum">
              <a:rPr lang="en-US" smtClean="0"/>
              <a:pPr>
                <a:defRPr/>
              </a:pPr>
              <a:t>‹#›</a:t>
            </a:fld>
            <a:endParaRPr lang="en-US"/>
          </a:p>
        </p:txBody>
      </p:sp>
    </p:spTree>
    <p:extLst>
      <p:ext uri="{BB962C8B-B14F-4D97-AF65-F5344CB8AC3E}">
        <p14:creationId xmlns:p14="http://schemas.microsoft.com/office/powerpoint/2010/main" val="2924439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A333C973-BCAA-1F48-875A-A3BF1EB7FA99}" type="slidenum">
              <a:rPr lang="en-US" smtClean="0"/>
              <a:pPr>
                <a:defRPr/>
              </a:pPr>
              <a:t>‹#›</a:t>
            </a:fld>
            <a:endParaRPr lang="en-US"/>
          </a:p>
        </p:txBody>
      </p:sp>
    </p:spTree>
    <p:extLst>
      <p:ext uri="{BB962C8B-B14F-4D97-AF65-F5344CB8AC3E}">
        <p14:creationId xmlns:p14="http://schemas.microsoft.com/office/powerpoint/2010/main" val="1163424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8BDDF6D4-C284-C040-8865-0538E538BB0A}" type="slidenum">
              <a:rPr lang="en-US" smtClean="0"/>
              <a:pPr>
                <a:defRPr/>
              </a:pPr>
              <a:t>‹#›</a:t>
            </a:fld>
            <a:endParaRPr lang="en-US"/>
          </a:p>
        </p:txBody>
      </p:sp>
    </p:spTree>
    <p:extLst>
      <p:ext uri="{BB962C8B-B14F-4D97-AF65-F5344CB8AC3E}">
        <p14:creationId xmlns:p14="http://schemas.microsoft.com/office/powerpoint/2010/main" val="3802190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B2A7AC72-B43F-7B47-B3BF-3DBE74265EBD}" type="slidenum">
              <a:rPr lang="en-US" smtClean="0"/>
              <a:pPr>
                <a:defRPr/>
              </a:pPr>
              <a:t>‹#›</a:t>
            </a:fld>
            <a:endParaRPr lang="en-US"/>
          </a:p>
        </p:txBody>
      </p:sp>
    </p:spTree>
    <p:extLst>
      <p:ext uri="{BB962C8B-B14F-4D97-AF65-F5344CB8AC3E}">
        <p14:creationId xmlns:p14="http://schemas.microsoft.com/office/powerpoint/2010/main" val="1352461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9CCAC9F-E641-D74C-AAE8-CD1AA4FEDC2D}" type="slidenum">
              <a:rPr lang="en-US" smtClean="0"/>
              <a:pPr>
                <a:defRPr/>
              </a:pPr>
              <a:t>‹#›</a:t>
            </a:fld>
            <a:endParaRPr lang="en-US"/>
          </a:p>
        </p:txBody>
      </p:sp>
    </p:spTree>
    <p:extLst>
      <p:ext uri="{BB962C8B-B14F-4D97-AF65-F5344CB8AC3E}">
        <p14:creationId xmlns:p14="http://schemas.microsoft.com/office/powerpoint/2010/main" val="231802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endParaRPr lang="en-US"/>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68437BB-407E-D548-8261-893F83642B3C}" type="slidenum">
              <a:rPr lang="en-US" smtClean="0"/>
              <a:pPr>
                <a:defRPr/>
              </a:pPr>
              <a:t>‹#›</a:t>
            </a:fld>
            <a:endParaRPr lang="en-US"/>
          </a:p>
        </p:txBody>
      </p:sp>
    </p:spTree>
    <p:extLst>
      <p:ext uri="{BB962C8B-B14F-4D97-AF65-F5344CB8AC3E}">
        <p14:creationId xmlns:p14="http://schemas.microsoft.com/office/powerpoint/2010/main" val="1025239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22" tIns="65311" rIns="130622" bIns="653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1920240"/>
            <a:ext cx="13167360" cy="5431156"/>
          </a:xfrm>
          <a:prstGeom prst="rect">
            <a:avLst/>
          </a:prstGeom>
        </p:spPr>
        <p:txBody>
          <a:bodyPr vert="horz" lIns="130622" tIns="65311" rIns="130622" bIns="653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7627621"/>
            <a:ext cx="3413760" cy="438150"/>
          </a:xfrm>
          <a:prstGeom prst="rect">
            <a:avLst/>
          </a:prstGeom>
        </p:spPr>
        <p:txBody>
          <a:bodyPr vert="horz" lIns="130622" tIns="65311" rIns="130622" bIns="65311" rtlCol="0" anchor="ctr"/>
          <a:lstStyle>
            <a:lvl1pPr algn="l">
              <a:defRPr sz="17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130622" tIns="65311" rIns="130622" bIns="65311" rtlCol="0" anchor="ctr"/>
          <a:lstStyle>
            <a:lvl1pPr algn="ctr">
              <a:defRPr sz="17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30622" tIns="65311" rIns="130622" bIns="65311" rtlCol="0" anchor="ctr"/>
          <a:lstStyle>
            <a:lvl1pPr algn="r">
              <a:defRPr sz="1700">
                <a:solidFill>
                  <a:schemeClr val="tx1">
                    <a:tint val="75000"/>
                  </a:schemeClr>
                </a:solidFill>
              </a:defRPr>
            </a:lvl1pPr>
          </a:lstStyle>
          <a:p>
            <a:pPr>
              <a:defRPr/>
            </a:pPr>
            <a:fld id="{49939041-4163-904B-A7B1-7A567C1D6FEA}" type="slidenum">
              <a:rPr lang="en-US" smtClean="0"/>
              <a:pPr>
                <a:defRPr/>
              </a:pPr>
              <a:t>‹#›</a:t>
            </a:fld>
            <a:endParaRPr lang="en-US"/>
          </a:p>
        </p:txBody>
      </p:sp>
    </p:spTree>
    <p:extLst>
      <p:ext uri="{BB962C8B-B14F-4D97-AF65-F5344CB8AC3E}">
        <p14:creationId xmlns:p14="http://schemas.microsoft.com/office/powerpoint/2010/main" val="3169098201"/>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Lst>
  <p:txStyles>
    <p:titleStyle>
      <a:lvl1pPr algn="ctr" defTabSz="65311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653110" rtl="0" eaLnBrk="1" latinLnBrk="0" hangingPunct="1">
        <a:spcBef>
          <a:spcPct val="20000"/>
        </a:spcBef>
        <a:buFont typeface="Arial"/>
        <a:buChar char="•"/>
        <a:defRPr sz="4600" kern="1200">
          <a:solidFill>
            <a:schemeClr val="tx1"/>
          </a:solidFill>
          <a:latin typeface="+mn-lt"/>
          <a:ea typeface="+mn-ea"/>
          <a:cs typeface="+mn-cs"/>
        </a:defRPr>
      </a:lvl1pPr>
      <a:lvl2pPr marL="1061304" indent="-408194" algn="l" defTabSz="653110" rtl="0" eaLnBrk="1" latinLnBrk="0" hangingPunct="1">
        <a:spcBef>
          <a:spcPct val="20000"/>
        </a:spcBef>
        <a:buFont typeface="Arial"/>
        <a:buChar char="–"/>
        <a:defRPr sz="4000" kern="1200">
          <a:solidFill>
            <a:schemeClr val="tx1"/>
          </a:solidFill>
          <a:latin typeface="+mn-lt"/>
          <a:ea typeface="+mn-ea"/>
          <a:cs typeface="+mn-cs"/>
        </a:defRPr>
      </a:lvl2pPr>
      <a:lvl3pPr marL="1632776" indent="-326555" algn="l" defTabSz="653110" rtl="0" eaLnBrk="1" latinLnBrk="0" hangingPunct="1">
        <a:spcBef>
          <a:spcPct val="20000"/>
        </a:spcBef>
        <a:buFont typeface="Arial"/>
        <a:buChar char="•"/>
        <a:defRPr sz="3400" kern="1200">
          <a:solidFill>
            <a:schemeClr val="tx1"/>
          </a:solidFill>
          <a:latin typeface="+mn-lt"/>
          <a:ea typeface="+mn-ea"/>
          <a:cs typeface="+mn-cs"/>
        </a:defRPr>
      </a:lvl3pPr>
      <a:lvl4pPr marL="2285886" indent="-326555" algn="l" defTabSz="653110" rtl="0" eaLnBrk="1" latinLnBrk="0" hangingPunct="1">
        <a:spcBef>
          <a:spcPct val="20000"/>
        </a:spcBef>
        <a:buFont typeface="Arial"/>
        <a:buChar char="–"/>
        <a:defRPr sz="2900" kern="1200">
          <a:solidFill>
            <a:schemeClr val="tx1"/>
          </a:solidFill>
          <a:latin typeface="+mn-lt"/>
          <a:ea typeface="+mn-ea"/>
          <a:cs typeface="+mn-cs"/>
        </a:defRPr>
      </a:lvl4pPr>
      <a:lvl5pPr marL="2938996" indent="-326555" algn="l" defTabSz="653110" rtl="0" eaLnBrk="1" latinLnBrk="0" hangingPunct="1">
        <a:spcBef>
          <a:spcPct val="20000"/>
        </a:spcBef>
        <a:buFont typeface="Arial"/>
        <a:buChar char="»"/>
        <a:defRPr sz="2900" kern="1200">
          <a:solidFill>
            <a:schemeClr val="tx1"/>
          </a:solidFill>
          <a:latin typeface="+mn-lt"/>
          <a:ea typeface="+mn-ea"/>
          <a:cs typeface="+mn-cs"/>
        </a:defRPr>
      </a:lvl5pPr>
      <a:lvl6pPr marL="3592106" indent="-326555" algn="l" defTabSz="653110" rtl="0" eaLnBrk="1" latinLnBrk="0" hangingPunct="1">
        <a:spcBef>
          <a:spcPct val="20000"/>
        </a:spcBef>
        <a:buFont typeface="Arial"/>
        <a:buChar char="•"/>
        <a:defRPr sz="2900" kern="1200">
          <a:solidFill>
            <a:schemeClr val="tx1"/>
          </a:solidFill>
          <a:latin typeface="+mn-lt"/>
          <a:ea typeface="+mn-ea"/>
          <a:cs typeface="+mn-cs"/>
        </a:defRPr>
      </a:lvl6pPr>
      <a:lvl7pPr marL="4245216" indent="-326555" algn="l" defTabSz="653110" rtl="0" eaLnBrk="1" latinLnBrk="0" hangingPunct="1">
        <a:spcBef>
          <a:spcPct val="20000"/>
        </a:spcBef>
        <a:buFont typeface="Arial"/>
        <a:buChar char="•"/>
        <a:defRPr sz="2900" kern="1200">
          <a:solidFill>
            <a:schemeClr val="tx1"/>
          </a:solidFill>
          <a:latin typeface="+mn-lt"/>
          <a:ea typeface="+mn-ea"/>
          <a:cs typeface="+mn-cs"/>
        </a:defRPr>
      </a:lvl7pPr>
      <a:lvl8pPr marL="4898327" indent="-326555" algn="l" defTabSz="653110" rtl="0" eaLnBrk="1" latinLnBrk="0" hangingPunct="1">
        <a:spcBef>
          <a:spcPct val="20000"/>
        </a:spcBef>
        <a:buFont typeface="Arial"/>
        <a:buChar char="•"/>
        <a:defRPr sz="2900" kern="1200">
          <a:solidFill>
            <a:schemeClr val="tx1"/>
          </a:solidFill>
          <a:latin typeface="+mn-lt"/>
          <a:ea typeface="+mn-ea"/>
          <a:cs typeface="+mn-cs"/>
        </a:defRPr>
      </a:lvl8pPr>
      <a:lvl9pPr marL="5551437" indent="-326555" algn="l" defTabSz="653110" rtl="0" eaLnBrk="1" latinLnBrk="0" hangingPunct="1">
        <a:spcBef>
          <a:spcPct val="20000"/>
        </a:spcBef>
        <a:buFont typeface="Arial"/>
        <a:buChar char="•"/>
        <a:defRPr sz="2900" kern="1200">
          <a:solidFill>
            <a:schemeClr val="tx1"/>
          </a:solidFill>
          <a:latin typeface="+mn-lt"/>
          <a:ea typeface="+mn-ea"/>
          <a:cs typeface="+mn-cs"/>
        </a:defRPr>
      </a:lvl9pPr>
    </p:bodyStyle>
    <p:other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cns.ucdavis.edu"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farmtoschool.org"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farmtoschool.org"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farmtoschool.org"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cdc.gov/brfss/" TargetMode="External"/><Relationship Id="rId7"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hyperlink" Target="http://www.cdc.gov/nchs/nhis.htm" TargetMode="External"/><Relationship Id="rId5" Type="http://schemas.openxmlformats.org/officeDocument/2006/relationships/hyperlink" Target="http://www.cdc.gov/nchs/nhanes.htm" TargetMode="External"/><Relationship Id="rId4" Type="http://schemas.openxmlformats.org/officeDocument/2006/relationships/hyperlink" Target="http://www.cdc.gov/HealthyYouth/yrb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ctrTitle" idx="4294967295"/>
          </p:nvPr>
        </p:nvSpPr>
        <p:spPr>
          <a:xfrm>
            <a:off x="914400" y="609600"/>
            <a:ext cx="12557760" cy="2194560"/>
          </a:xfrm>
        </p:spPr>
        <p:txBody>
          <a:bodyPr rtlCol="0" anchor="b">
            <a:normAutofit fontScale="90000"/>
          </a:bodyPr>
          <a:lstStyle/>
          <a:p>
            <a:pPr>
              <a:defRPr/>
            </a:pPr>
            <a:r>
              <a:rPr lang="en-US" b="1" dirty="0" smtClean="0">
                <a:latin typeface="Times New Roman" charset="0"/>
                <a:ea typeface="Osaka" charset="0"/>
                <a:cs typeface="Osaka" charset="0"/>
              </a:rPr>
              <a:t/>
            </a:r>
            <a:br>
              <a:rPr lang="en-US" b="1" dirty="0" smtClean="0">
                <a:latin typeface="Times New Roman" charset="0"/>
                <a:ea typeface="Osaka" charset="0"/>
                <a:cs typeface="Osaka" charset="0"/>
              </a:rPr>
            </a:br>
            <a:r>
              <a:rPr lang="en-US" b="1" dirty="0" smtClean="0">
                <a:latin typeface="Arial"/>
                <a:ea typeface="Osaka" charset="0"/>
                <a:cs typeface="Arial"/>
              </a:rPr>
              <a:t>Improving Children’s Nutrition and Health Through School-Based Agriculture Programs</a:t>
            </a:r>
            <a:endParaRPr lang="en-US" b="1" dirty="0">
              <a:latin typeface="Arial"/>
              <a:ea typeface="Osaka" charset="0"/>
              <a:cs typeface="Arial"/>
            </a:endParaRPr>
          </a:p>
        </p:txBody>
      </p:sp>
      <p:sp>
        <p:nvSpPr>
          <p:cNvPr id="14338" name="Rectangle 3"/>
          <p:cNvSpPr>
            <a:spLocks noGrp="1" noChangeArrowheads="1"/>
          </p:cNvSpPr>
          <p:nvPr>
            <p:ph type="subTitle" idx="4294967295"/>
          </p:nvPr>
        </p:nvSpPr>
        <p:spPr>
          <a:xfrm>
            <a:off x="792480" y="3048000"/>
            <a:ext cx="10485120" cy="3749040"/>
          </a:xfrm>
        </p:spPr>
        <p:txBody>
          <a:bodyPr>
            <a:normAutofit lnSpcReduction="10000"/>
          </a:bodyPr>
          <a:lstStyle/>
          <a:p>
            <a:pPr marL="0" indent="0">
              <a:lnSpc>
                <a:spcPct val="80000"/>
              </a:lnSpc>
              <a:buNone/>
            </a:pPr>
            <a:endParaRPr lang="en-US" sz="5100" dirty="0">
              <a:solidFill>
                <a:srgbClr val="FFFF00"/>
              </a:solidFill>
              <a:latin typeface="Arial" charset="0"/>
              <a:ea typeface="Osaka" charset="0"/>
              <a:cs typeface="Osaka" charset="0"/>
            </a:endParaRPr>
          </a:p>
          <a:p>
            <a:pPr marL="0" indent="0">
              <a:lnSpc>
                <a:spcPct val="80000"/>
              </a:lnSpc>
              <a:buNone/>
            </a:pPr>
            <a:r>
              <a:rPr lang="en-US" sz="5100" dirty="0">
                <a:latin typeface="Arial" charset="0"/>
                <a:ea typeface="Osaka" charset="0"/>
                <a:cs typeface="Osaka" charset="0"/>
              </a:rPr>
              <a:t>Sheri </a:t>
            </a:r>
            <a:r>
              <a:rPr lang="en-US" sz="5100" dirty="0" err="1">
                <a:latin typeface="Arial" charset="0"/>
                <a:ea typeface="Osaka" charset="0"/>
                <a:cs typeface="Osaka" charset="0"/>
              </a:rPr>
              <a:t>Zidenberg-Cherr</a:t>
            </a:r>
            <a:r>
              <a:rPr lang="en-US" sz="5100" dirty="0">
                <a:latin typeface="Arial" charset="0"/>
                <a:ea typeface="Osaka" charset="0"/>
                <a:cs typeface="Osaka" charset="0"/>
              </a:rPr>
              <a:t>, PhD</a:t>
            </a:r>
          </a:p>
          <a:p>
            <a:pPr marL="0" indent="0">
              <a:lnSpc>
                <a:spcPct val="80000"/>
              </a:lnSpc>
              <a:buNone/>
            </a:pPr>
            <a:r>
              <a:rPr lang="en-US" sz="4000" i="1" dirty="0">
                <a:latin typeface="Arial" charset="0"/>
                <a:ea typeface="Osaka" charset="0"/>
                <a:cs typeface="Osaka" charset="0"/>
              </a:rPr>
              <a:t>Cooperative Extension Specialist</a:t>
            </a:r>
          </a:p>
          <a:p>
            <a:pPr marL="0" indent="0">
              <a:lnSpc>
                <a:spcPct val="80000"/>
              </a:lnSpc>
              <a:buNone/>
            </a:pPr>
            <a:r>
              <a:rPr lang="en-US" sz="4000" i="1" dirty="0">
                <a:latin typeface="Arial" charset="0"/>
                <a:ea typeface="Osaka" charset="0"/>
                <a:cs typeface="Osaka" charset="0"/>
              </a:rPr>
              <a:t>Center for Nutrition in Schools</a:t>
            </a:r>
          </a:p>
          <a:p>
            <a:pPr marL="0" indent="0">
              <a:lnSpc>
                <a:spcPct val="80000"/>
              </a:lnSpc>
              <a:buNone/>
            </a:pPr>
            <a:r>
              <a:rPr lang="en-US" sz="4000" i="1" dirty="0">
                <a:latin typeface="Arial" charset="0"/>
                <a:ea typeface="Osaka" charset="0"/>
                <a:cs typeface="Osaka" charset="0"/>
              </a:rPr>
              <a:t>Department of Nutrition</a:t>
            </a:r>
          </a:p>
          <a:p>
            <a:pPr marL="0" indent="0">
              <a:lnSpc>
                <a:spcPct val="80000"/>
              </a:lnSpc>
              <a:buNone/>
            </a:pPr>
            <a:r>
              <a:rPr lang="en-US" sz="4000" i="1" dirty="0">
                <a:latin typeface="Arial" charset="0"/>
                <a:ea typeface="Osaka" charset="0"/>
                <a:cs typeface="Osaka" charset="0"/>
              </a:rPr>
              <a:t>University of California, Davis</a:t>
            </a:r>
          </a:p>
        </p:txBody>
      </p:sp>
      <p:pic>
        <p:nvPicPr>
          <p:cNvPr id="14339" name="Picture 7" descr="572241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8400" y="2971294"/>
            <a:ext cx="3962400" cy="480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Box 1"/>
          <p:cNvSpPr txBox="1">
            <a:spLocks noChangeArrowheads="1"/>
          </p:cNvSpPr>
          <p:nvPr/>
        </p:nvSpPr>
        <p:spPr bwMode="auto">
          <a:xfrm>
            <a:off x="850586" y="7148953"/>
            <a:ext cx="4864414" cy="532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2600" dirty="0">
                <a:latin typeface="Arial" charset="0"/>
              </a:rPr>
              <a:t>CSU Fullerton NCW Sept </a:t>
            </a:r>
            <a:r>
              <a:rPr lang="en-US" sz="2600" dirty="0">
                <a:latin typeface="Arial" charset="0"/>
              </a:rPr>
              <a:t>2012</a:t>
            </a: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a:xfrm>
            <a:off x="609600" y="274320"/>
            <a:ext cx="13167360" cy="1737360"/>
          </a:xfrm>
        </p:spPr>
        <p:txBody>
          <a:bodyPr rtlCol="0">
            <a:normAutofit fontScale="90000"/>
          </a:bodyPr>
          <a:lstStyle/>
          <a:p>
            <a:pPr>
              <a:defRPr/>
            </a:pPr>
            <a:r>
              <a:rPr lang="en-US" b="1" dirty="0" smtClean="0">
                <a:solidFill>
                  <a:srgbClr val="3E3E5C"/>
                </a:solidFill>
                <a:latin typeface="Arial" charset="0"/>
                <a:ea typeface="+mj-ea"/>
                <a:cs typeface="+mj-cs"/>
              </a:rPr>
              <a:t/>
            </a:r>
            <a:br>
              <a:rPr lang="en-US" b="1" dirty="0" smtClean="0">
                <a:solidFill>
                  <a:srgbClr val="3E3E5C"/>
                </a:solidFill>
                <a:latin typeface="Arial" charset="0"/>
                <a:ea typeface="+mj-ea"/>
                <a:cs typeface="+mj-cs"/>
              </a:rPr>
            </a:br>
            <a:r>
              <a:rPr lang="en-US" b="1" dirty="0" smtClean="0">
                <a:solidFill>
                  <a:srgbClr val="3E3E5C"/>
                </a:solidFill>
                <a:latin typeface="Arial" charset="0"/>
                <a:ea typeface="+mj-ea"/>
                <a:cs typeface="+mj-cs"/>
              </a:rPr>
              <a:t>School-based nutrition, health </a:t>
            </a:r>
            <a:r>
              <a:rPr lang="en-US" b="1" dirty="0" smtClean="0">
                <a:solidFill>
                  <a:srgbClr val="FFFFFF"/>
                </a:solidFill>
                <a:latin typeface="Arial" charset="0"/>
                <a:ea typeface="+mj-ea"/>
                <a:cs typeface="+mj-cs"/>
              </a:rPr>
              <a:t>and </a:t>
            </a:r>
            <a:r>
              <a:rPr lang="en-US" b="1" dirty="0" smtClean="0">
                <a:solidFill>
                  <a:srgbClr val="3E3E5C"/>
                </a:solidFill>
                <a:latin typeface="Arial" charset="0"/>
                <a:ea typeface="+mj-ea"/>
                <a:cs typeface="+mj-cs"/>
              </a:rPr>
              <a:t>and agriculture programs</a:t>
            </a:r>
            <a:br>
              <a:rPr lang="en-US" b="1" dirty="0" smtClean="0">
                <a:solidFill>
                  <a:srgbClr val="3E3E5C"/>
                </a:solidFill>
                <a:latin typeface="Arial" charset="0"/>
                <a:ea typeface="+mj-ea"/>
                <a:cs typeface="+mj-cs"/>
              </a:rPr>
            </a:br>
            <a:endParaRPr lang="en-US" b="1" dirty="0" smtClean="0">
              <a:solidFill>
                <a:srgbClr val="3E3E5C"/>
              </a:solidFill>
              <a:latin typeface="Arial" charset="0"/>
              <a:ea typeface="+mj-ea"/>
              <a:cs typeface="+mj-cs"/>
            </a:endParaRPr>
          </a:p>
        </p:txBody>
      </p:sp>
      <p:sp>
        <p:nvSpPr>
          <p:cNvPr id="39938" name="Rectangle 3"/>
          <p:cNvSpPr>
            <a:spLocks noGrp="1" noChangeArrowheads="1"/>
          </p:cNvSpPr>
          <p:nvPr>
            <p:ph idx="1"/>
          </p:nvPr>
        </p:nvSpPr>
        <p:spPr>
          <a:xfrm>
            <a:off x="365760" y="1920240"/>
            <a:ext cx="13655040" cy="5943600"/>
          </a:xfrm>
          <a:extLst/>
        </p:spPr>
        <p:txBody>
          <a:bodyPr rtlCol="0">
            <a:normAutofit lnSpcReduction="10000"/>
          </a:bodyPr>
          <a:lstStyle/>
          <a:p>
            <a:pPr marL="0" indent="0">
              <a:buNone/>
              <a:defRPr/>
            </a:pPr>
            <a:endParaRPr lang="en-US" dirty="0" smtClean="0">
              <a:solidFill>
                <a:srgbClr val="3E3E5C"/>
              </a:solidFill>
              <a:latin typeface="Arial" charset="0"/>
              <a:ea typeface="+mn-ea"/>
              <a:cs typeface="+mn-cs"/>
            </a:endParaRPr>
          </a:p>
          <a:p>
            <a:pPr>
              <a:defRPr/>
            </a:pPr>
            <a:r>
              <a:rPr lang="en-US" dirty="0" smtClean="0">
                <a:solidFill>
                  <a:srgbClr val="3E3E5C"/>
                </a:solidFill>
                <a:latin typeface="Arial" charset="0"/>
                <a:ea typeface="+mn-ea"/>
                <a:cs typeface="+mn-cs"/>
              </a:rPr>
              <a:t>It is imperative to investigate creative and effective healthful eating initiatives</a:t>
            </a:r>
            <a:endParaRPr lang="en-US" dirty="0">
              <a:solidFill>
                <a:srgbClr val="3E3E5C"/>
              </a:solidFill>
              <a:latin typeface="Arial" charset="0"/>
              <a:ea typeface="+mn-ea"/>
              <a:cs typeface="+mn-cs"/>
            </a:endParaRPr>
          </a:p>
          <a:p>
            <a:pPr>
              <a:defRPr/>
            </a:pPr>
            <a:r>
              <a:rPr lang="en-US" dirty="0" smtClean="0">
                <a:solidFill>
                  <a:srgbClr val="3E3E5C"/>
                </a:solidFill>
                <a:latin typeface="Arial" charset="0"/>
                <a:ea typeface="+mn-ea"/>
                <a:cs typeface="+mn-cs"/>
              </a:rPr>
              <a:t>Schools can provide </a:t>
            </a:r>
            <a:r>
              <a:rPr lang="en-US" dirty="0">
                <a:solidFill>
                  <a:srgbClr val="3E3E5C"/>
                </a:solidFill>
                <a:latin typeface="Arial" charset="0"/>
                <a:ea typeface="+mn-ea"/>
                <a:cs typeface="+mn-cs"/>
              </a:rPr>
              <a:t>a hub for networking with </a:t>
            </a:r>
          </a:p>
          <a:p>
            <a:pPr lvl="1">
              <a:defRPr/>
            </a:pPr>
            <a:r>
              <a:rPr lang="en-US" dirty="0">
                <a:solidFill>
                  <a:srgbClr val="3E3E5C"/>
                </a:solidFill>
                <a:latin typeface="Arial" charset="0"/>
              </a:rPr>
              <a:t>Families</a:t>
            </a:r>
          </a:p>
          <a:p>
            <a:pPr lvl="1">
              <a:defRPr/>
            </a:pPr>
            <a:r>
              <a:rPr lang="en-US" dirty="0">
                <a:solidFill>
                  <a:srgbClr val="3E3E5C"/>
                </a:solidFill>
                <a:latin typeface="Arial" charset="0"/>
              </a:rPr>
              <a:t>Health partners</a:t>
            </a:r>
          </a:p>
          <a:p>
            <a:pPr lvl="1">
              <a:defRPr/>
            </a:pPr>
            <a:r>
              <a:rPr lang="en-US" dirty="0">
                <a:solidFill>
                  <a:srgbClr val="3E3E5C"/>
                </a:solidFill>
                <a:latin typeface="Arial" charset="0"/>
              </a:rPr>
              <a:t>Agricultural community</a:t>
            </a:r>
          </a:p>
          <a:p>
            <a:pPr lvl="1">
              <a:defRPr/>
            </a:pPr>
            <a:r>
              <a:rPr lang="en-US" dirty="0">
                <a:solidFill>
                  <a:srgbClr val="3E3E5C"/>
                </a:solidFill>
                <a:latin typeface="Arial" charset="0"/>
              </a:rPr>
              <a:t>Other community members</a:t>
            </a: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ctrTitle"/>
          </p:nvPr>
        </p:nvSpPr>
        <p:spPr>
          <a:xfrm>
            <a:off x="243840" y="182880"/>
            <a:ext cx="14386560" cy="2286000"/>
          </a:xfrm>
        </p:spPr>
        <p:txBody>
          <a:bodyPr lIns="129261" tIns="63497" rIns="129261" bIns="63497"/>
          <a:lstStyle/>
          <a:p>
            <a:pPr eaLnBrk="1" hangingPunct="1">
              <a:spcBef>
                <a:spcPct val="50000"/>
              </a:spcBef>
            </a:pPr>
            <a:r>
              <a:rPr lang="en-US" sz="5100" b="1">
                <a:latin typeface="Arial" charset="0"/>
                <a:cs typeface="Arial" charset="0"/>
              </a:rPr>
              <a:t>Garden-Enhanced Nutrition Education:</a:t>
            </a:r>
            <a:br>
              <a:rPr lang="en-US" sz="5100" b="1">
                <a:latin typeface="Arial" charset="0"/>
                <a:cs typeface="Arial" charset="0"/>
              </a:rPr>
            </a:br>
            <a:r>
              <a:rPr lang="en-US" sz="4600" b="1" i="1">
                <a:latin typeface="Arial" charset="0"/>
                <a:cs typeface="Arial" charset="0"/>
              </a:rPr>
              <a:t>Nutrition To Grow On (NTGO)</a:t>
            </a:r>
            <a:endParaRPr lang="en-US" sz="5700" b="1" i="1">
              <a:latin typeface="Arial" charset="0"/>
              <a:cs typeface="Arial" charset="0"/>
            </a:endParaRPr>
          </a:p>
        </p:txBody>
      </p:sp>
      <p:sp>
        <p:nvSpPr>
          <p:cNvPr id="26626" name="Rectangle 3"/>
          <p:cNvSpPr>
            <a:spLocks noGrp="1" noChangeArrowheads="1"/>
          </p:cNvSpPr>
          <p:nvPr>
            <p:ph type="subTitle" idx="1"/>
          </p:nvPr>
        </p:nvSpPr>
        <p:spPr>
          <a:xfrm>
            <a:off x="1706880" y="2209800"/>
            <a:ext cx="8168640" cy="5093970"/>
          </a:xfrm>
        </p:spPr>
        <p:txBody>
          <a:bodyPr lIns="129261" tIns="63497" rIns="129261" bIns="63497">
            <a:normAutofit fontScale="92500"/>
          </a:bodyPr>
          <a:lstStyle/>
          <a:p>
            <a:pPr algn="l" eaLnBrk="1" hangingPunct="1">
              <a:lnSpc>
                <a:spcPct val="120000"/>
              </a:lnSpc>
              <a:spcAft>
                <a:spcPct val="30000"/>
              </a:spcAft>
            </a:pPr>
            <a:r>
              <a:rPr lang="en-US" dirty="0">
                <a:solidFill>
                  <a:schemeClr val="tx1"/>
                </a:solidFill>
                <a:latin typeface="Arial" charset="0"/>
                <a:cs typeface="Arial" charset="0"/>
              </a:rPr>
              <a:t>Objective: To develop a curriculum designed to improve the nutrition knowledge and vegetable preferences of </a:t>
            </a:r>
            <a:br>
              <a:rPr lang="en-US" dirty="0">
                <a:solidFill>
                  <a:schemeClr val="tx1"/>
                </a:solidFill>
                <a:latin typeface="Arial" charset="0"/>
                <a:cs typeface="Arial" charset="0"/>
              </a:rPr>
            </a:br>
            <a:r>
              <a:rPr lang="en-US" dirty="0">
                <a:solidFill>
                  <a:schemeClr val="tx1"/>
                </a:solidFill>
                <a:latin typeface="Arial" charset="0"/>
                <a:cs typeface="Arial" charset="0"/>
              </a:rPr>
              <a:t>upper-elementary school children.</a:t>
            </a:r>
            <a:endParaRPr lang="en-US" sz="3400" dirty="0">
              <a:solidFill>
                <a:schemeClr val="tx1"/>
              </a:solidFill>
              <a:latin typeface="Arial" charset="0"/>
              <a:cs typeface="Arial" charset="0"/>
            </a:endParaRPr>
          </a:p>
        </p:txBody>
      </p:sp>
      <p:pic>
        <p:nvPicPr>
          <p:cNvPr id="26627" name="Picture 5" descr="200404188-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7440" y="2438400"/>
            <a:ext cx="4147821" cy="4602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 Box 6"/>
          <p:cNvSpPr txBox="1">
            <a:spLocks noChangeArrowheads="1"/>
          </p:cNvSpPr>
          <p:nvPr/>
        </p:nvSpPr>
        <p:spPr bwMode="auto">
          <a:xfrm>
            <a:off x="762000" y="7359783"/>
            <a:ext cx="13284201" cy="793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0622" tIns="65311" rIns="130622" bIns="65311">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1700" dirty="0">
                <a:solidFill>
                  <a:srgbClr val="000000"/>
                </a:solidFill>
                <a:latin typeface="Arial" charset="0"/>
                <a:cs typeface="Arial" charset="0"/>
              </a:rPr>
              <a:t>Morris, J.L., and </a:t>
            </a:r>
            <a:r>
              <a:rPr lang="en-US" sz="1700" dirty="0" err="1">
                <a:solidFill>
                  <a:srgbClr val="000000"/>
                </a:solidFill>
                <a:latin typeface="Arial" charset="0"/>
                <a:cs typeface="Arial" charset="0"/>
              </a:rPr>
              <a:t>Zidenberg-Cherr</a:t>
            </a:r>
            <a:r>
              <a:rPr lang="en-US" sz="1700" dirty="0">
                <a:solidFill>
                  <a:srgbClr val="000000"/>
                </a:solidFill>
                <a:latin typeface="Arial" charset="0"/>
                <a:cs typeface="Arial" charset="0"/>
              </a:rPr>
              <a:t>, S. </a:t>
            </a:r>
            <a:r>
              <a:rPr lang="en-US" sz="1700" i="1" dirty="0">
                <a:solidFill>
                  <a:srgbClr val="000000"/>
                </a:solidFill>
                <a:latin typeface="Arial" charset="0"/>
                <a:cs typeface="Arial" charset="0"/>
              </a:rPr>
              <a:t>Garden-Enhanced Nutrition Curriculum Improves Fourth-Grade School Children's Knowledge of Nutrition and Preferences for Some Vegetables</a:t>
            </a:r>
            <a:r>
              <a:rPr lang="en-US" sz="1700" dirty="0">
                <a:solidFill>
                  <a:srgbClr val="000000"/>
                </a:solidFill>
                <a:latin typeface="Arial" charset="0"/>
                <a:cs typeface="Arial" charset="0"/>
              </a:rPr>
              <a:t>, JADA 102(1): 91 - 93</a:t>
            </a:r>
            <a:r>
              <a:rPr lang="en-US" sz="2600" dirty="0">
                <a:solidFill>
                  <a:srgbClr val="000000"/>
                </a:solidFill>
                <a:latin typeface="Arial" charset="0"/>
                <a:cs typeface="Arial" charset="0"/>
              </a:rPr>
              <a:t> </a:t>
            </a: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121920" y="365760"/>
            <a:ext cx="13655040" cy="1645920"/>
          </a:xfrm>
          <a:noFill/>
        </p:spPr>
        <p:txBody>
          <a:bodyPr/>
          <a:lstStyle/>
          <a:p>
            <a:pPr eaLnBrk="1" hangingPunct="1"/>
            <a:r>
              <a:rPr lang="en-US" b="1">
                <a:solidFill>
                  <a:srgbClr val="3E3E5C"/>
                </a:solidFill>
                <a:latin typeface="Arial" charset="0"/>
                <a:cs typeface="Arial" charset="0"/>
              </a:rPr>
              <a:t>Nutrition to Grow On: Content</a:t>
            </a:r>
            <a:endParaRPr lang="en-US" sz="5700" b="1">
              <a:solidFill>
                <a:srgbClr val="3E3E5C"/>
              </a:solidFill>
              <a:latin typeface="Arial" charset="0"/>
              <a:cs typeface="Arial" charset="0"/>
            </a:endParaRPr>
          </a:p>
        </p:txBody>
      </p:sp>
      <p:sp>
        <p:nvSpPr>
          <p:cNvPr id="28674" name="Rectangle 3"/>
          <p:cNvSpPr>
            <a:spLocks noGrp="1" noChangeArrowheads="1"/>
          </p:cNvSpPr>
          <p:nvPr>
            <p:ph idx="1"/>
          </p:nvPr>
        </p:nvSpPr>
        <p:spPr>
          <a:xfrm>
            <a:off x="1097280" y="2103120"/>
            <a:ext cx="12435840" cy="5852160"/>
          </a:xfrm>
        </p:spPr>
        <p:txBody>
          <a:bodyPr>
            <a:normAutofit lnSpcReduction="10000"/>
          </a:bodyPr>
          <a:lstStyle/>
          <a:p>
            <a:pPr eaLnBrk="1" hangingPunct="1"/>
            <a:r>
              <a:rPr lang="en-US" sz="4000">
                <a:solidFill>
                  <a:srgbClr val="3E3E5C"/>
                </a:solidFill>
                <a:latin typeface="Arial" charset="0"/>
                <a:cs typeface="Arial" charset="0"/>
              </a:rPr>
              <a:t>Lesson Topics</a:t>
            </a:r>
          </a:p>
          <a:p>
            <a:pPr marL="1376521" lvl="1">
              <a:spcBef>
                <a:spcPct val="10000"/>
              </a:spcBef>
              <a:buNone/>
            </a:pPr>
            <a:r>
              <a:rPr lang="en-US" sz="3400">
                <a:solidFill>
                  <a:srgbClr val="3E3E5C"/>
                </a:solidFill>
                <a:latin typeface="Arial" charset="0"/>
                <a:cs typeface="Arial" charset="0"/>
              </a:rPr>
              <a:t>Plant Parts				Physical Activity</a:t>
            </a:r>
          </a:p>
          <a:p>
            <a:pPr marL="1376521" lvl="1">
              <a:spcBef>
                <a:spcPct val="10000"/>
              </a:spcBef>
              <a:buNone/>
            </a:pPr>
            <a:r>
              <a:rPr lang="en-US" sz="3400">
                <a:solidFill>
                  <a:srgbClr val="3E3E5C"/>
                </a:solidFill>
                <a:latin typeface="Arial" charset="0"/>
                <a:cs typeface="Arial" charset="0"/>
              </a:rPr>
              <a:t>Nutrients				Goal Setting</a:t>
            </a:r>
          </a:p>
          <a:p>
            <a:pPr marL="1376521" lvl="1">
              <a:spcBef>
                <a:spcPct val="10000"/>
              </a:spcBef>
              <a:buNone/>
            </a:pPr>
            <a:r>
              <a:rPr lang="en-US" sz="3400">
                <a:solidFill>
                  <a:srgbClr val="3E3E5C"/>
                </a:solidFill>
                <a:latin typeface="Arial" charset="0"/>
                <a:cs typeface="Arial" charset="0"/>
              </a:rPr>
              <a:t>Food Guide Pyramid	Consumerism</a:t>
            </a:r>
          </a:p>
          <a:p>
            <a:pPr marL="1376521" lvl="1">
              <a:spcBef>
                <a:spcPct val="10000"/>
              </a:spcBef>
              <a:buNone/>
            </a:pPr>
            <a:r>
              <a:rPr lang="en-US" sz="3400">
                <a:solidFill>
                  <a:srgbClr val="3E3E5C"/>
                </a:solidFill>
                <a:latin typeface="Arial" charset="0"/>
                <a:cs typeface="Arial" charset="0"/>
              </a:rPr>
              <a:t>Servings Sizes			Snack Preparation</a:t>
            </a:r>
          </a:p>
          <a:p>
            <a:pPr marL="1376521" lvl="1">
              <a:spcBef>
                <a:spcPct val="10000"/>
              </a:spcBef>
              <a:spcAft>
                <a:spcPct val="30000"/>
              </a:spcAft>
              <a:buNone/>
            </a:pPr>
            <a:r>
              <a:rPr lang="en-US" sz="3400">
                <a:solidFill>
                  <a:srgbClr val="3E3E5C"/>
                </a:solidFill>
                <a:latin typeface="Arial" charset="0"/>
                <a:cs typeface="Arial" charset="0"/>
              </a:rPr>
              <a:t>Food Label</a:t>
            </a:r>
          </a:p>
          <a:p>
            <a:pPr eaLnBrk="1" hangingPunct="1"/>
            <a:r>
              <a:rPr lang="en-US" sz="4000">
                <a:solidFill>
                  <a:srgbClr val="3E3E5C"/>
                </a:solidFill>
                <a:latin typeface="Arial" charset="0"/>
                <a:cs typeface="Arial" charset="0"/>
              </a:rPr>
              <a:t>Gardening Component</a:t>
            </a:r>
          </a:p>
          <a:p>
            <a:pPr marL="1376521" lvl="1">
              <a:spcBef>
                <a:spcPct val="10000"/>
              </a:spcBef>
              <a:buNone/>
            </a:pPr>
            <a:r>
              <a:rPr lang="en-US" sz="3400">
                <a:solidFill>
                  <a:srgbClr val="3E3E5C"/>
                </a:solidFill>
                <a:latin typeface="Arial" charset="0"/>
                <a:cs typeface="Arial" charset="0"/>
              </a:rPr>
              <a:t>Linked to Each Topic</a:t>
            </a:r>
          </a:p>
          <a:p>
            <a:pPr marL="1376521" lvl="1">
              <a:spcBef>
                <a:spcPct val="10000"/>
              </a:spcBef>
              <a:buNone/>
            </a:pPr>
            <a:r>
              <a:rPr lang="en-US" sz="3400">
                <a:solidFill>
                  <a:srgbClr val="3E3E5C"/>
                </a:solidFill>
                <a:latin typeface="Arial" charset="0"/>
                <a:cs typeface="Arial" charset="0"/>
              </a:rPr>
              <a:t>In-class Discussion</a:t>
            </a:r>
          </a:p>
          <a:p>
            <a:pPr marL="1376521" lvl="1">
              <a:spcBef>
                <a:spcPct val="10000"/>
              </a:spcBef>
              <a:buNone/>
            </a:pPr>
            <a:r>
              <a:rPr lang="en-US" sz="3400">
                <a:solidFill>
                  <a:srgbClr val="3E3E5C"/>
                </a:solidFill>
                <a:latin typeface="Arial" charset="0"/>
                <a:cs typeface="Arial" charset="0"/>
              </a:rPr>
              <a:t>Hands-on Activity</a:t>
            </a:r>
          </a:p>
        </p:txBody>
      </p:sp>
      <p:pic>
        <p:nvPicPr>
          <p:cNvPr id="28675" name="Picture 4" descr="PE03254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0" y="4419600"/>
            <a:ext cx="4815932" cy="32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243840" y="91440"/>
            <a:ext cx="13898880" cy="1371600"/>
          </a:xfrm>
        </p:spPr>
        <p:txBody>
          <a:bodyPr lIns="129261" tIns="63497" rIns="129261" bIns="63497"/>
          <a:lstStyle/>
          <a:p>
            <a:pPr eaLnBrk="1" hangingPunct="1"/>
            <a:r>
              <a:rPr lang="en-US" sz="5100" b="1">
                <a:latin typeface="Arial" charset="0"/>
                <a:cs typeface="Arial" charset="0"/>
              </a:rPr>
              <a:t>Garden Enhanced Nutrition Education</a:t>
            </a:r>
          </a:p>
        </p:txBody>
      </p:sp>
      <p:grpSp>
        <p:nvGrpSpPr>
          <p:cNvPr id="30722" name="Group 3"/>
          <p:cNvGrpSpPr>
            <a:grpSpLocks/>
          </p:cNvGrpSpPr>
          <p:nvPr/>
        </p:nvGrpSpPr>
        <p:grpSpPr bwMode="auto">
          <a:xfrm>
            <a:off x="1333501" y="3108960"/>
            <a:ext cx="11590019" cy="626745"/>
            <a:chOff x="525" y="1924"/>
            <a:chExt cx="4563" cy="329"/>
          </a:xfrm>
        </p:grpSpPr>
        <p:sp>
          <p:nvSpPr>
            <p:cNvPr id="30761" name="Rectangle 4"/>
            <p:cNvSpPr>
              <a:spLocks noChangeArrowheads="1"/>
            </p:cNvSpPr>
            <p:nvPr/>
          </p:nvSpPr>
          <p:spPr bwMode="auto">
            <a:xfrm>
              <a:off x="532" y="1924"/>
              <a:ext cx="4552" cy="32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Arial" charset="0"/>
                <a:cs typeface="Arial" charset="0"/>
              </a:endParaRPr>
            </a:p>
          </p:txBody>
        </p:sp>
        <p:sp>
          <p:nvSpPr>
            <p:cNvPr id="30762" name="Rectangle 5"/>
            <p:cNvSpPr>
              <a:spLocks noChangeArrowheads="1"/>
            </p:cNvSpPr>
            <p:nvPr/>
          </p:nvSpPr>
          <p:spPr bwMode="auto">
            <a:xfrm>
              <a:off x="525" y="1955"/>
              <a:ext cx="4563"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eaLnBrk="0" hangingPunct="0"/>
              <a:r>
                <a:rPr lang="en-US" sz="3100">
                  <a:latin typeface="Arial" charset="0"/>
                  <a:cs typeface="Arial" charset="0"/>
                </a:rPr>
                <a:t>Pre-test Data Collection (n=215)</a:t>
              </a:r>
            </a:p>
          </p:txBody>
        </p:sp>
      </p:grpSp>
      <p:grpSp>
        <p:nvGrpSpPr>
          <p:cNvPr id="30723" name="Group 6"/>
          <p:cNvGrpSpPr>
            <a:grpSpLocks/>
          </p:cNvGrpSpPr>
          <p:nvPr/>
        </p:nvGrpSpPr>
        <p:grpSpPr bwMode="auto">
          <a:xfrm>
            <a:off x="1333501" y="6035040"/>
            <a:ext cx="11590019" cy="626745"/>
            <a:chOff x="525" y="3604"/>
            <a:chExt cx="4563" cy="329"/>
          </a:xfrm>
        </p:grpSpPr>
        <p:sp>
          <p:nvSpPr>
            <p:cNvPr id="30759" name="Rectangle 7"/>
            <p:cNvSpPr>
              <a:spLocks noChangeArrowheads="1"/>
            </p:cNvSpPr>
            <p:nvPr/>
          </p:nvSpPr>
          <p:spPr bwMode="auto">
            <a:xfrm>
              <a:off x="532" y="3604"/>
              <a:ext cx="4552" cy="32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Arial" charset="0"/>
                <a:cs typeface="Arial" charset="0"/>
              </a:endParaRPr>
            </a:p>
          </p:txBody>
        </p:sp>
        <p:sp>
          <p:nvSpPr>
            <p:cNvPr id="30760" name="Rectangle 8"/>
            <p:cNvSpPr>
              <a:spLocks noChangeArrowheads="1"/>
            </p:cNvSpPr>
            <p:nvPr/>
          </p:nvSpPr>
          <p:spPr bwMode="auto">
            <a:xfrm>
              <a:off x="525" y="3635"/>
              <a:ext cx="4563"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eaLnBrk="0" hangingPunct="0"/>
              <a:r>
                <a:rPr lang="en-US" sz="3100">
                  <a:latin typeface="Arial" charset="0"/>
                  <a:cs typeface="Arial" charset="0"/>
                </a:rPr>
                <a:t>Post-test Data Collection (n=205)</a:t>
              </a:r>
            </a:p>
          </p:txBody>
        </p:sp>
      </p:grpSp>
      <p:sp>
        <p:nvSpPr>
          <p:cNvPr id="30724" name="Line 9"/>
          <p:cNvSpPr>
            <a:spLocks noChangeShapeType="1"/>
          </p:cNvSpPr>
          <p:nvPr/>
        </p:nvSpPr>
        <p:spPr bwMode="auto">
          <a:xfrm>
            <a:off x="2560320" y="2379346"/>
            <a:ext cx="0" cy="72961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130622" tIns="65311" rIns="130622" bIns="65311" anchor="ctr"/>
          <a:lstStyle/>
          <a:p>
            <a:endParaRPr lang="en-US"/>
          </a:p>
        </p:txBody>
      </p:sp>
      <p:sp>
        <p:nvSpPr>
          <p:cNvPr id="30725" name="Line 10"/>
          <p:cNvSpPr>
            <a:spLocks noChangeShapeType="1"/>
          </p:cNvSpPr>
          <p:nvPr/>
        </p:nvSpPr>
        <p:spPr bwMode="auto">
          <a:xfrm>
            <a:off x="10850880" y="2379346"/>
            <a:ext cx="0" cy="72961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130622" tIns="65311" rIns="130622" bIns="65311" anchor="ctr"/>
          <a:lstStyle/>
          <a:p>
            <a:endParaRPr lang="en-US"/>
          </a:p>
        </p:txBody>
      </p:sp>
      <p:sp>
        <p:nvSpPr>
          <p:cNvPr id="30726" name="Line 11"/>
          <p:cNvSpPr>
            <a:spLocks noChangeShapeType="1"/>
          </p:cNvSpPr>
          <p:nvPr/>
        </p:nvSpPr>
        <p:spPr bwMode="auto">
          <a:xfrm>
            <a:off x="6096000" y="2379346"/>
            <a:ext cx="0" cy="72961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130622" tIns="65311" rIns="130622" bIns="65311" anchor="ctr"/>
          <a:lstStyle/>
          <a:p>
            <a:endParaRPr lang="en-US"/>
          </a:p>
        </p:txBody>
      </p:sp>
      <p:grpSp>
        <p:nvGrpSpPr>
          <p:cNvPr id="30727" name="Group 12"/>
          <p:cNvGrpSpPr>
            <a:grpSpLocks/>
          </p:cNvGrpSpPr>
          <p:nvPr/>
        </p:nvGrpSpPr>
        <p:grpSpPr bwMode="auto">
          <a:xfrm>
            <a:off x="1351280" y="1453516"/>
            <a:ext cx="11562080" cy="1057275"/>
            <a:chOff x="532" y="988"/>
            <a:chExt cx="4552" cy="555"/>
          </a:xfrm>
        </p:grpSpPr>
        <p:sp>
          <p:nvSpPr>
            <p:cNvPr id="30753" name="Rectangle 13"/>
            <p:cNvSpPr>
              <a:spLocks noChangeArrowheads="1"/>
            </p:cNvSpPr>
            <p:nvPr/>
          </p:nvSpPr>
          <p:spPr bwMode="auto">
            <a:xfrm>
              <a:off x="3549" y="995"/>
              <a:ext cx="1395" cy="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ctr" eaLnBrk="0" hangingPunct="0"/>
              <a:r>
                <a:rPr lang="en-US" sz="3100" b="1">
                  <a:solidFill>
                    <a:srgbClr val="0099FF"/>
                  </a:solidFill>
                  <a:latin typeface="Arial" charset="0"/>
                  <a:cs typeface="Arial" charset="0"/>
                </a:rPr>
                <a:t>G</a:t>
              </a:r>
              <a:r>
                <a:rPr lang="en-US" sz="3100">
                  <a:latin typeface="Arial" charset="0"/>
                  <a:cs typeface="Arial" charset="0"/>
                </a:rPr>
                <a:t>arden-</a:t>
              </a:r>
              <a:r>
                <a:rPr lang="en-US" sz="3100" b="1">
                  <a:solidFill>
                    <a:srgbClr val="0099FF"/>
                  </a:solidFill>
                  <a:latin typeface="Arial" charset="0"/>
                  <a:cs typeface="Arial" charset="0"/>
                </a:rPr>
                <a:t>B</a:t>
              </a:r>
              <a:r>
                <a:rPr lang="en-US" sz="3100">
                  <a:latin typeface="Arial" charset="0"/>
                  <a:cs typeface="Arial" charset="0"/>
                </a:rPr>
                <a:t>ased</a:t>
              </a:r>
            </a:p>
            <a:p>
              <a:pPr algn="ctr" eaLnBrk="0" hangingPunct="0"/>
              <a:r>
                <a:rPr lang="en-US" sz="3100" b="1">
                  <a:solidFill>
                    <a:srgbClr val="0099FF"/>
                  </a:solidFill>
                  <a:latin typeface="Arial" charset="0"/>
                  <a:cs typeface="Arial" charset="0"/>
                </a:rPr>
                <a:t>N</a:t>
              </a:r>
              <a:r>
                <a:rPr lang="en-US" sz="3100">
                  <a:latin typeface="Arial" charset="0"/>
                  <a:cs typeface="Arial" charset="0"/>
                </a:rPr>
                <a:t>utrition </a:t>
              </a:r>
              <a:r>
                <a:rPr lang="en-US" sz="3100" b="1">
                  <a:solidFill>
                    <a:srgbClr val="0099FF"/>
                  </a:solidFill>
                  <a:latin typeface="Arial" charset="0"/>
                  <a:cs typeface="Arial" charset="0"/>
                </a:rPr>
                <a:t>E</a:t>
              </a:r>
              <a:r>
                <a:rPr lang="en-US" sz="3100">
                  <a:latin typeface="Arial" charset="0"/>
                  <a:cs typeface="Arial" charset="0"/>
                </a:rPr>
                <a:t>ducation</a:t>
              </a:r>
            </a:p>
          </p:txBody>
        </p:sp>
        <p:sp>
          <p:nvSpPr>
            <p:cNvPr id="30754" name="Rectangle 14"/>
            <p:cNvSpPr>
              <a:spLocks noChangeArrowheads="1"/>
            </p:cNvSpPr>
            <p:nvPr/>
          </p:nvSpPr>
          <p:spPr bwMode="auto">
            <a:xfrm>
              <a:off x="660" y="995"/>
              <a:ext cx="646" cy="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ctr" eaLnBrk="0" hangingPunct="0"/>
              <a:r>
                <a:rPr lang="en-US" sz="3100" b="1">
                  <a:solidFill>
                    <a:schemeClr val="tx2"/>
                  </a:solidFill>
                  <a:latin typeface="Arial" charset="0"/>
                  <a:cs typeface="Arial" charset="0"/>
                </a:rPr>
                <a:t>Cont</a:t>
              </a:r>
              <a:r>
                <a:rPr lang="en-US" sz="3100">
                  <a:latin typeface="Arial" charset="0"/>
                  <a:cs typeface="Arial" charset="0"/>
                </a:rPr>
                <a:t>rol</a:t>
              </a:r>
              <a:r>
                <a:rPr lang="en-US" sz="3100">
                  <a:solidFill>
                    <a:schemeClr val="tx2"/>
                  </a:solidFill>
                  <a:latin typeface="Arial" charset="0"/>
                  <a:cs typeface="Arial" charset="0"/>
                </a:rPr>
                <a:t> </a:t>
              </a:r>
            </a:p>
            <a:p>
              <a:pPr algn="ctr" eaLnBrk="0" hangingPunct="0"/>
              <a:r>
                <a:rPr lang="en-US" sz="3100">
                  <a:latin typeface="Arial" charset="0"/>
                  <a:cs typeface="Arial" charset="0"/>
                </a:rPr>
                <a:t>Site</a:t>
              </a:r>
            </a:p>
          </p:txBody>
        </p:sp>
        <p:sp>
          <p:nvSpPr>
            <p:cNvPr id="30755" name="Rectangle 15"/>
            <p:cNvSpPr>
              <a:spLocks noChangeArrowheads="1"/>
            </p:cNvSpPr>
            <p:nvPr/>
          </p:nvSpPr>
          <p:spPr bwMode="auto">
            <a:xfrm>
              <a:off x="1502" y="995"/>
              <a:ext cx="1764" cy="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eaLnBrk="0" hangingPunct="0"/>
              <a:r>
                <a:rPr lang="en-US" sz="3100" b="1" dirty="0">
                  <a:solidFill>
                    <a:srgbClr val="FF0000"/>
                  </a:solidFill>
                  <a:latin typeface="Arial" charset="0"/>
                  <a:cs typeface="Arial" charset="0"/>
                </a:rPr>
                <a:t>C</a:t>
              </a:r>
              <a:r>
                <a:rPr lang="en-US" sz="3100" dirty="0">
                  <a:latin typeface="Arial" charset="0"/>
                  <a:cs typeface="Arial" charset="0"/>
                </a:rPr>
                <a:t>lassroom-</a:t>
              </a:r>
              <a:r>
                <a:rPr lang="en-US" sz="3100" b="1" dirty="0">
                  <a:solidFill>
                    <a:srgbClr val="FF0000"/>
                  </a:solidFill>
                  <a:latin typeface="Arial" charset="0"/>
                  <a:cs typeface="Arial" charset="0"/>
                </a:rPr>
                <a:t>B</a:t>
              </a:r>
              <a:r>
                <a:rPr lang="en-US" sz="3100" dirty="0">
                  <a:latin typeface="Arial" charset="0"/>
                  <a:cs typeface="Arial" charset="0"/>
                </a:rPr>
                <a:t>ased</a:t>
              </a:r>
            </a:p>
            <a:p>
              <a:pPr algn="ctr" eaLnBrk="0" hangingPunct="0"/>
              <a:r>
                <a:rPr lang="en-US" sz="3100" b="1" dirty="0">
                  <a:solidFill>
                    <a:srgbClr val="FF0000"/>
                  </a:solidFill>
                  <a:latin typeface="Arial" charset="0"/>
                  <a:cs typeface="Arial" charset="0"/>
                </a:rPr>
                <a:t>N</a:t>
              </a:r>
              <a:r>
                <a:rPr lang="en-US" sz="3100" dirty="0">
                  <a:latin typeface="Arial" charset="0"/>
                  <a:cs typeface="Arial" charset="0"/>
                </a:rPr>
                <a:t>utrition </a:t>
              </a:r>
              <a:r>
                <a:rPr lang="en-US" sz="3100" b="1" dirty="0">
                  <a:solidFill>
                    <a:srgbClr val="FF0000"/>
                  </a:solidFill>
                  <a:latin typeface="Arial" charset="0"/>
                  <a:cs typeface="Arial" charset="0"/>
                </a:rPr>
                <a:t>E</a:t>
              </a:r>
              <a:r>
                <a:rPr lang="en-US" sz="3100" dirty="0">
                  <a:latin typeface="Arial" charset="0"/>
                  <a:cs typeface="Arial" charset="0"/>
                </a:rPr>
                <a:t>ducation</a:t>
              </a:r>
            </a:p>
          </p:txBody>
        </p:sp>
        <p:sp>
          <p:nvSpPr>
            <p:cNvPr id="30756" name="Rectangle 16"/>
            <p:cNvSpPr>
              <a:spLocks noChangeArrowheads="1"/>
            </p:cNvSpPr>
            <p:nvPr/>
          </p:nvSpPr>
          <p:spPr bwMode="auto">
            <a:xfrm>
              <a:off x="1540" y="988"/>
              <a:ext cx="1720" cy="47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Arial" charset="0"/>
                <a:cs typeface="Arial" charset="0"/>
              </a:endParaRPr>
            </a:p>
          </p:txBody>
        </p:sp>
        <p:sp>
          <p:nvSpPr>
            <p:cNvPr id="30757" name="Rectangle 17"/>
            <p:cNvSpPr>
              <a:spLocks noChangeArrowheads="1"/>
            </p:cNvSpPr>
            <p:nvPr/>
          </p:nvSpPr>
          <p:spPr bwMode="auto">
            <a:xfrm>
              <a:off x="3364" y="988"/>
              <a:ext cx="1720" cy="47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Arial" charset="0"/>
                <a:cs typeface="Arial" charset="0"/>
              </a:endParaRPr>
            </a:p>
          </p:txBody>
        </p:sp>
        <p:sp>
          <p:nvSpPr>
            <p:cNvPr id="30758" name="Rectangle 18"/>
            <p:cNvSpPr>
              <a:spLocks noChangeArrowheads="1"/>
            </p:cNvSpPr>
            <p:nvPr/>
          </p:nvSpPr>
          <p:spPr bwMode="auto">
            <a:xfrm>
              <a:off x="532" y="988"/>
              <a:ext cx="904" cy="47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Arial" charset="0"/>
                <a:cs typeface="Arial" charset="0"/>
              </a:endParaRPr>
            </a:p>
          </p:txBody>
        </p:sp>
      </p:grpSp>
      <p:sp>
        <p:nvSpPr>
          <p:cNvPr id="30728" name="Line 19"/>
          <p:cNvSpPr>
            <a:spLocks noChangeShapeType="1"/>
          </p:cNvSpPr>
          <p:nvPr/>
        </p:nvSpPr>
        <p:spPr bwMode="auto">
          <a:xfrm>
            <a:off x="2682240" y="3750946"/>
            <a:ext cx="0" cy="72961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130622" tIns="65311" rIns="130622" bIns="65311" anchor="ctr"/>
          <a:lstStyle/>
          <a:p>
            <a:endParaRPr lang="en-US"/>
          </a:p>
        </p:txBody>
      </p:sp>
      <p:sp>
        <p:nvSpPr>
          <p:cNvPr id="30729" name="Line 20"/>
          <p:cNvSpPr>
            <a:spLocks noChangeShapeType="1"/>
          </p:cNvSpPr>
          <p:nvPr/>
        </p:nvSpPr>
        <p:spPr bwMode="auto">
          <a:xfrm>
            <a:off x="11460480" y="3750946"/>
            <a:ext cx="0" cy="72961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130622" tIns="65311" rIns="130622" bIns="65311" anchor="ctr"/>
          <a:lstStyle/>
          <a:p>
            <a:endParaRPr lang="en-US"/>
          </a:p>
        </p:txBody>
      </p:sp>
      <p:sp>
        <p:nvSpPr>
          <p:cNvPr id="30730" name="Line 21"/>
          <p:cNvSpPr>
            <a:spLocks noChangeShapeType="1"/>
          </p:cNvSpPr>
          <p:nvPr/>
        </p:nvSpPr>
        <p:spPr bwMode="auto">
          <a:xfrm>
            <a:off x="7193280" y="3750946"/>
            <a:ext cx="0" cy="72961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130622" tIns="65311" rIns="130622" bIns="65311" anchor="ctr"/>
          <a:lstStyle/>
          <a:p>
            <a:endParaRPr lang="en-US"/>
          </a:p>
        </p:txBody>
      </p:sp>
      <p:grpSp>
        <p:nvGrpSpPr>
          <p:cNvPr id="30731" name="Group 22"/>
          <p:cNvGrpSpPr>
            <a:grpSpLocks/>
          </p:cNvGrpSpPr>
          <p:nvPr/>
        </p:nvGrpSpPr>
        <p:grpSpPr bwMode="auto">
          <a:xfrm>
            <a:off x="2682240" y="5486400"/>
            <a:ext cx="8778240" cy="548640"/>
            <a:chOff x="1056" y="2880"/>
            <a:chExt cx="3456" cy="383"/>
          </a:xfrm>
        </p:grpSpPr>
        <p:sp>
          <p:nvSpPr>
            <p:cNvPr id="30750" name="Line 23"/>
            <p:cNvSpPr>
              <a:spLocks noChangeShapeType="1"/>
            </p:cNvSpPr>
            <p:nvPr/>
          </p:nvSpPr>
          <p:spPr bwMode="auto">
            <a:xfrm>
              <a:off x="1056" y="2880"/>
              <a:ext cx="0" cy="38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51" name="Line 24"/>
            <p:cNvSpPr>
              <a:spLocks noChangeShapeType="1"/>
            </p:cNvSpPr>
            <p:nvPr/>
          </p:nvSpPr>
          <p:spPr bwMode="auto">
            <a:xfrm>
              <a:off x="4512" y="2880"/>
              <a:ext cx="0" cy="38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52" name="Line 25"/>
            <p:cNvSpPr>
              <a:spLocks noChangeShapeType="1"/>
            </p:cNvSpPr>
            <p:nvPr/>
          </p:nvSpPr>
          <p:spPr bwMode="auto">
            <a:xfrm>
              <a:off x="2832" y="2880"/>
              <a:ext cx="0" cy="38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0732" name="Group 26"/>
          <p:cNvGrpSpPr>
            <a:grpSpLocks/>
          </p:cNvGrpSpPr>
          <p:nvPr/>
        </p:nvGrpSpPr>
        <p:grpSpPr bwMode="auto">
          <a:xfrm>
            <a:off x="1351281" y="4480560"/>
            <a:ext cx="11559541" cy="1102995"/>
            <a:chOff x="532" y="2644"/>
            <a:chExt cx="4551" cy="579"/>
          </a:xfrm>
        </p:grpSpPr>
        <p:grpSp>
          <p:nvGrpSpPr>
            <p:cNvPr id="30740" name="Group 27"/>
            <p:cNvGrpSpPr>
              <a:grpSpLocks/>
            </p:cNvGrpSpPr>
            <p:nvPr/>
          </p:nvGrpSpPr>
          <p:grpSpPr bwMode="auto">
            <a:xfrm>
              <a:off x="3988" y="2644"/>
              <a:ext cx="1095" cy="557"/>
              <a:chOff x="3988" y="2644"/>
              <a:chExt cx="1096" cy="1848"/>
            </a:xfrm>
          </p:grpSpPr>
          <p:sp>
            <p:nvSpPr>
              <p:cNvPr id="30748" name="Rectangle 28"/>
              <p:cNvSpPr>
                <a:spLocks noChangeArrowheads="1"/>
              </p:cNvSpPr>
              <p:nvPr/>
            </p:nvSpPr>
            <p:spPr bwMode="auto">
              <a:xfrm>
                <a:off x="3988" y="2644"/>
                <a:ext cx="1096" cy="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Arial" charset="0"/>
                  <a:cs typeface="Arial" charset="0"/>
                </a:endParaRPr>
              </a:p>
            </p:txBody>
          </p:sp>
          <p:sp>
            <p:nvSpPr>
              <p:cNvPr id="30749" name="Rectangle 29"/>
              <p:cNvSpPr>
                <a:spLocks noChangeArrowheads="1"/>
              </p:cNvSpPr>
              <p:nvPr/>
            </p:nvSpPr>
            <p:spPr bwMode="auto">
              <a:xfrm>
                <a:off x="4088" y="2674"/>
                <a:ext cx="891" cy="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ctr" eaLnBrk="0" hangingPunct="0"/>
                <a:r>
                  <a:rPr lang="en-US" sz="3100" b="1">
                    <a:solidFill>
                      <a:srgbClr val="0099FF"/>
                    </a:solidFill>
                    <a:latin typeface="Arial" charset="0"/>
                    <a:cs typeface="Arial" charset="0"/>
                  </a:rPr>
                  <a:t>GBNE</a:t>
                </a:r>
                <a:r>
                  <a:rPr lang="en-US" sz="3100">
                    <a:latin typeface="Arial" charset="0"/>
                    <a:cs typeface="Arial" charset="0"/>
                  </a:rPr>
                  <a:t> </a:t>
                </a:r>
              </a:p>
              <a:p>
                <a:pPr algn="ctr" eaLnBrk="0" hangingPunct="0"/>
                <a:r>
                  <a:rPr lang="en-US" sz="3100">
                    <a:latin typeface="Arial" charset="0"/>
                    <a:cs typeface="Arial" charset="0"/>
                  </a:rPr>
                  <a:t>Intervention</a:t>
                </a:r>
              </a:p>
            </p:txBody>
          </p:sp>
        </p:grpSp>
        <p:sp>
          <p:nvSpPr>
            <p:cNvPr id="30741" name="Rectangle 30"/>
            <p:cNvSpPr>
              <a:spLocks noChangeArrowheads="1"/>
            </p:cNvSpPr>
            <p:nvPr/>
          </p:nvSpPr>
          <p:spPr bwMode="auto">
            <a:xfrm>
              <a:off x="532" y="2644"/>
              <a:ext cx="1096" cy="52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Arial" charset="0"/>
                <a:cs typeface="Arial" charset="0"/>
              </a:endParaRPr>
            </a:p>
          </p:txBody>
        </p:sp>
        <p:sp>
          <p:nvSpPr>
            <p:cNvPr id="30742" name="Rectangle 31"/>
            <p:cNvSpPr>
              <a:spLocks noChangeArrowheads="1"/>
            </p:cNvSpPr>
            <p:nvPr/>
          </p:nvSpPr>
          <p:spPr bwMode="auto">
            <a:xfrm>
              <a:off x="634" y="2675"/>
              <a:ext cx="886" cy="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ctr" eaLnBrk="0" hangingPunct="0"/>
              <a:r>
                <a:rPr lang="en-US" sz="3100" b="1">
                  <a:solidFill>
                    <a:schemeClr val="tx2"/>
                  </a:solidFill>
                  <a:latin typeface="Arial" charset="0"/>
                  <a:cs typeface="Arial" charset="0"/>
                </a:rPr>
                <a:t>CONTROL</a:t>
              </a:r>
              <a:r>
                <a:rPr lang="en-US" sz="3100" b="1">
                  <a:latin typeface="Arial" charset="0"/>
                  <a:cs typeface="Arial" charset="0"/>
                </a:rPr>
                <a:t> </a:t>
              </a:r>
            </a:p>
            <a:p>
              <a:pPr algn="ctr" eaLnBrk="0" hangingPunct="0"/>
              <a:endParaRPr lang="en-US" sz="3100">
                <a:latin typeface="Arial" charset="0"/>
                <a:cs typeface="Arial" charset="0"/>
              </a:endParaRPr>
            </a:p>
          </p:txBody>
        </p:sp>
        <p:grpSp>
          <p:nvGrpSpPr>
            <p:cNvPr id="30743" name="Group 32"/>
            <p:cNvGrpSpPr>
              <a:grpSpLocks/>
            </p:cNvGrpSpPr>
            <p:nvPr/>
          </p:nvGrpSpPr>
          <p:grpSpPr bwMode="auto">
            <a:xfrm>
              <a:off x="2308" y="2644"/>
              <a:ext cx="1095" cy="557"/>
              <a:chOff x="2308" y="2644"/>
              <a:chExt cx="1096" cy="1848"/>
            </a:xfrm>
          </p:grpSpPr>
          <p:sp>
            <p:nvSpPr>
              <p:cNvPr id="30746" name="Rectangle 33"/>
              <p:cNvSpPr>
                <a:spLocks noChangeArrowheads="1"/>
              </p:cNvSpPr>
              <p:nvPr/>
            </p:nvSpPr>
            <p:spPr bwMode="auto">
              <a:xfrm>
                <a:off x="2308" y="2644"/>
                <a:ext cx="1096" cy="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Arial" charset="0"/>
                  <a:cs typeface="Arial" charset="0"/>
                </a:endParaRPr>
              </a:p>
            </p:txBody>
          </p:sp>
          <p:sp>
            <p:nvSpPr>
              <p:cNvPr id="30747" name="Rectangle 34"/>
              <p:cNvSpPr>
                <a:spLocks noChangeArrowheads="1"/>
              </p:cNvSpPr>
              <p:nvPr/>
            </p:nvSpPr>
            <p:spPr bwMode="auto">
              <a:xfrm>
                <a:off x="2408" y="2674"/>
                <a:ext cx="891" cy="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ctr" eaLnBrk="0" hangingPunct="0"/>
                <a:r>
                  <a:rPr lang="en-US" sz="3100" b="1" dirty="0">
                    <a:solidFill>
                      <a:srgbClr val="FF0000"/>
                    </a:solidFill>
                    <a:latin typeface="Arial" charset="0"/>
                    <a:cs typeface="Arial" charset="0"/>
                  </a:rPr>
                  <a:t>CBNE</a:t>
                </a:r>
                <a:r>
                  <a:rPr lang="en-US" sz="3100" dirty="0">
                    <a:latin typeface="Arial" charset="0"/>
                    <a:cs typeface="Arial" charset="0"/>
                  </a:rPr>
                  <a:t> </a:t>
                </a:r>
              </a:p>
              <a:p>
                <a:pPr algn="ctr" eaLnBrk="0" hangingPunct="0"/>
                <a:r>
                  <a:rPr lang="en-US" sz="3100" dirty="0">
                    <a:latin typeface="Arial" charset="0"/>
                    <a:cs typeface="Arial" charset="0"/>
                  </a:rPr>
                  <a:t>Intervention</a:t>
                </a:r>
              </a:p>
            </p:txBody>
          </p:sp>
        </p:grpSp>
        <p:sp>
          <p:nvSpPr>
            <p:cNvPr id="30744" name="Rectangle 35"/>
            <p:cNvSpPr>
              <a:spLocks noChangeArrowheads="1"/>
            </p:cNvSpPr>
            <p:nvPr/>
          </p:nvSpPr>
          <p:spPr bwMode="auto">
            <a:xfrm>
              <a:off x="2304" y="2644"/>
              <a:ext cx="1096" cy="52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Arial" charset="0"/>
                <a:cs typeface="Arial" charset="0"/>
              </a:endParaRPr>
            </a:p>
          </p:txBody>
        </p:sp>
        <p:sp>
          <p:nvSpPr>
            <p:cNvPr id="30745" name="Rectangle 36"/>
            <p:cNvSpPr>
              <a:spLocks noChangeArrowheads="1"/>
            </p:cNvSpPr>
            <p:nvPr/>
          </p:nvSpPr>
          <p:spPr bwMode="auto">
            <a:xfrm>
              <a:off x="3984" y="2644"/>
              <a:ext cx="1096" cy="52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Arial" charset="0"/>
                <a:cs typeface="Arial" charset="0"/>
              </a:endParaRPr>
            </a:p>
          </p:txBody>
        </p:sp>
      </p:grpSp>
      <p:grpSp>
        <p:nvGrpSpPr>
          <p:cNvPr id="30733" name="Group 37"/>
          <p:cNvGrpSpPr>
            <a:grpSpLocks/>
          </p:cNvGrpSpPr>
          <p:nvPr/>
        </p:nvGrpSpPr>
        <p:grpSpPr bwMode="auto">
          <a:xfrm>
            <a:off x="1341121" y="7223760"/>
            <a:ext cx="11590021" cy="626745"/>
            <a:chOff x="525" y="3604"/>
            <a:chExt cx="4563" cy="329"/>
          </a:xfrm>
        </p:grpSpPr>
        <p:sp>
          <p:nvSpPr>
            <p:cNvPr id="30738" name="Rectangle 38"/>
            <p:cNvSpPr>
              <a:spLocks noChangeArrowheads="1"/>
            </p:cNvSpPr>
            <p:nvPr/>
          </p:nvSpPr>
          <p:spPr bwMode="auto">
            <a:xfrm>
              <a:off x="532" y="3604"/>
              <a:ext cx="4552" cy="32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Arial" charset="0"/>
                <a:cs typeface="Arial" charset="0"/>
              </a:endParaRPr>
            </a:p>
          </p:txBody>
        </p:sp>
        <p:sp>
          <p:nvSpPr>
            <p:cNvPr id="30739" name="Rectangle 39"/>
            <p:cNvSpPr>
              <a:spLocks noChangeArrowheads="1"/>
            </p:cNvSpPr>
            <p:nvPr/>
          </p:nvSpPr>
          <p:spPr bwMode="auto">
            <a:xfrm>
              <a:off x="525" y="3635"/>
              <a:ext cx="4563"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eaLnBrk="0" hangingPunct="0"/>
              <a:r>
                <a:rPr lang="en-US" sz="3100">
                  <a:latin typeface="Arial" charset="0"/>
                  <a:cs typeface="Arial" charset="0"/>
                </a:rPr>
                <a:t>6-month Follow-up Data Collection (n=198)</a:t>
              </a:r>
            </a:p>
          </p:txBody>
        </p:sp>
      </p:grpSp>
      <p:grpSp>
        <p:nvGrpSpPr>
          <p:cNvPr id="30734" name="Group 40"/>
          <p:cNvGrpSpPr>
            <a:grpSpLocks/>
          </p:cNvGrpSpPr>
          <p:nvPr/>
        </p:nvGrpSpPr>
        <p:grpSpPr bwMode="auto">
          <a:xfrm>
            <a:off x="2682240" y="6675120"/>
            <a:ext cx="8778240" cy="548640"/>
            <a:chOff x="1056" y="2880"/>
            <a:chExt cx="3456" cy="383"/>
          </a:xfrm>
        </p:grpSpPr>
        <p:sp>
          <p:nvSpPr>
            <p:cNvPr id="30735" name="Line 41"/>
            <p:cNvSpPr>
              <a:spLocks noChangeShapeType="1"/>
            </p:cNvSpPr>
            <p:nvPr/>
          </p:nvSpPr>
          <p:spPr bwMode="auto">
            <a:xfrm>
              <a:off x="1056" y="2880"/>
              <a:ext cx="0" cy="38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36" name="Line 42"/>
            <p:cNvSpPr>
              <a:spLocks noChangeShapeType="1"/>
            </p:cNvSpPr>
            <p:nvPr/>
          </p:nvSpPr>
          <p:spPr bwMode="auto">
            <a:xfrm>
              <a:off x="4512" y="2880"/>
              <a:ext cx="0" cy="38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37" name="Line 43"/>
            <p:cNvSpPr>
              <a:spLocks noChangeShapeType="1"/>
            </p:cNvSpPr>
            <p:nvPr/>
          </p:nvSpPr>
          <p:spPr bwMode="auto">
            <a:xfrm>
              <a:off x="2832" y="2880"/>
              <a:ext cx="0" cy="38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365760" y="274320"/>
            <a:ext cx="13898880" cy="1188720"/>
          </a:xfrm>
        </p:spPr>
        <p:txBody>
          <a:bodyPr/>
          <a:lstStyle/>
          <a:p>
            <a:pPr eaLnBrk="1" hangingPunct="1"/>
            <a:r>
              <a:rPr lang="en-US" sz="5100" b="1">
                <a:latin typeface="Arial" charset="0"/>
                <a:cs typeface="Arial" charset="0"/>
              </a:rPr>
              <a:t>Mean nutrition knowledge score *</a:t>
            </a:r>
            <a:endParaRPr lang="en-US" sz="4000" b="1">
              <a:latin typeface="Arial" charset="0"/>
              <a:cs typeface="Arial" charset="0"/>
            </a:endParaRPr>
          </a:p>
        </p:txBody>
      </p:sp>
      <p:sp>
        <p:nvSpPr>
          <p:cNvPr id="32770" name="Rectangle 3"/>
          <p:cNvSpPr>
            <a:spLocks noChangeArrowheads="1"/>
          </p:cNvSpPr>
          <p:nvPr/>
        </p:nvSpPr>
        <p:spPr bwMode="auto">
          <a:xfrm rot="-5400000">
            <a:off x="-458151" y="3366967"/>
            <a:ext cx="3933826" cy="682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9261" tIns="63497" rIns="129261" bIns="63497">
            <a:spAutoFit/>
          </a:bodyPr>
          <a:lstStyle/>
          <a:p>
            <a:pPr algn="ctr">
              <a:spcBef>
                <a:spcPct val="50000"/>
              </a:spcBef>
            </a:pPr>
            <a:r>
              <a:rPr lang="en-US" b="1"/>
              <a:t>Adjusted mean score (SE) (max. = 30)</a:t>
            </a:r>
          </a:p>
        </p:txBody>
      </p:sp>
      <p:sp>
        <p:nvSpPr>
          <p:cNvPr id="32771" name="Rectangle 4"/>
          <p:cNvSpPr>
            <a:spLocks noChangeArrowheads="1"/>
          </p:cNvSpPr>
          <p:nvPr/>
        </p:nvSpPr>
        <p:spPr bwMode="auto">
          <a:xfrm>
            <a:off x="685800" y="7189471"/>
            <a:ext cx="13213081" cy="805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129261" tIns="63497" rIns="129261" bIns="63497">
            <a:spAutoFit/>
          </a:bodyPr>
          <a:lstStyle/>
          <a:p>
            <a:r>
              <a:rPr lang="en-US" sz="2300" dirty="0"/>
              <a:t>* </a:t>
            </a:r>
            <a:r>
              <a:rPr lang="en-US" sz="2100" dirty="0"/>
              <a:t>Means are adjusted for pre-test values.   Means with a superscript in common within each time point are not significantly different (p &lt; 0.01).</a:t>
            </a:r>
          </a:p>
        </p:txBody>
      </p:sp>
      <p:grpSp>
        <p:nvGrpSpPr>
          <p:cNvPr id="33797" name="Group 5"/>
          <p:cNvGrpSpPr>
            <a:grpSpLocks/>
          </p:cNvGrpSpPr>
          <p:nvPr/>
        </p:nvGrpSpPr>
        <p:grpSpPr bwMode="auto">
          <a:xfrm>
            <a:off x="3723641" y="3741421"/>
            <a:ext cx="1338581" cy="2655570"/>
            <a:chOff x="1466" y="2108"/>
            <a:chExt cx="527" cy="1394"/>
          </a:xfrm>
          <a:pattFill prst="pct70">
            <a:fgClr>
              <a:schemeClr val="tx1"/>
            </a:fgClr>
            <a:bgClr>
              <a:schemeClr val="bg1"/>
            </a:bgClr>
          </a:pattFill>
        </p:grpSpPr>
        <p:sp>
          <p:nvSpPr>
            <p:cNvPr id="33868" name="Rectangle 6" descr="Divot"/>
            <p:cNvSpPr>
              <a:spLocks noChangeArrowheads="1"/>
            </p:cNvSpPr>
            <p:nvPr/>
          </p:nvSpPr>
          <p:spPr bwMode="auto">
            <a:xfrm>
              <a:off x="1466" y="2149"/>
              <a:ext cx="527" cy="1353"/>
            </a:xfrm>
            <a:prstGeom prst="rect">
              <a:avLst/>
            </a:prstGeom>
            <a:grpFill/>
            <a:ln w="9525">
              <a:solidFill>
                <a:srgbClr val="000000"/>
              </a:solidFill>
              <a:miter lim="800000"/>
              <a:headEnd/>
              <a:tailEnd/>
            </a:ln>
          </p:spPr>
          <p:txBody>
            <a:bodyPr/>
            <a:lstStyle/>
            <a:p>
              <a:pPr>
                <a:defRPr/>
              </a:pPr>
              <a:endParaRPr lang="en-US">
                <a:cs typeface="Arial" charset="0"/>
              </a:endParaRPr>
            </a:p>
          </p:txBody>
        </p:sp>
        <p:sp>
          <p:nvSpPr>
            <p:cNvPr id="33869" name="Rectangle 7" descr="Divot"/>
            <p:cNvSpPr>
              <a:spLocks noChangeArrowheads="1"/>
            </p:cNvSpPr>
            <p:nvPr/>
          </p:nvSpPr>
          <p:spPr bwMode="auto">
            <a:xfrm>
              <a:off x="1466" y="2149"/>
              <a:ext cx="527" cy="1342"/>
            </a:xfrm>
            <a:prstGeom prst="rect">
              <a:avLst/>
            </a:prstGeom>
            <a:grpFill/>
            <a:ln w="17463">
              <a:solidFill>
                <a:schemeClr val="tx1"/>
              </a:solidFill>
              <a:miter lim="800000"/>
              <a:headEnd/>
              <a:tailEnd/>
            </a:ln>
          </p:spPr>
          <p:txBody>
            <a:bodyPr/>
            <a:lstStyle/>
            <a:p>
              <a:pPr>
                <a:defRPr/>
              </a:pPr>
              <a:endParaRPr lang="en-US">
                <a:cs typeface="Arial" charset="0"/>
              </a:endParaRPr>
            </a:p>
          </p:txBody>
        </p:sp>
        <p:sp>
          <p:nvSpPr>
            <p:cNvPr id="33870" name="Line 8" descr="Divot"/>
            <p:cNvSpPr>
              <a:spLocks noChangeShapeType="1"/>
            </p:cNvSpPr>
            <p:nvPr/>
          </p:nvSpPr>
          <p:spPr bwMode="auto">
            <a:xfrm flipV="1">
              <a:off x="1730" y="2108"/>
              <a:ext cx="1" cy="41"/>
            </a:xfrm>
            <a:prstGeom prst="line">
              <a:avLst/>
            </a:prstGeom>
            <a:grpFill/>
            <a:ln w="17463">
              <a:solidFill>
                <a:schemeClr val="tx1"/>
              </a:solidFill>
              <a:round/>
              <a:headEnd/>
              <a:tailEnd/>
            </a:ln>
            <a:extLst/>
          </p:spPr>
          <p:txBody>
            <a:bodyPr/>
            <a:lstStyle/>
            <a:p>
              <a:pPr>
                <a:defRPr/>
              </a:pPr>
              <a:endParaRPr lang="en-US">
                <a:cs typeface="Arial" charset="0"/>
              </a:endParaRPr>
            </a:p>
          </p:txBody>
        </p:sp>
        <p:sp>
          <p:nvSpPr>
            <p:cNvPr id="33871" name="Line 9" descr="Divot"/>
            <p:cNvSpPr>
              <a:spLocks noChangeShapeType="1"/>
            </p:cNvSpPr>
            <p:nvPr/>
          </p:nvSpPr>
          <p:spPr bwMode="auto">
            <a:xfrm>
              <a:off x="1708" y="2108"/>
              <a:ext cx="44" cy="1"/>
            </a:xfrm>
            <a:prstGeom prst="line">
              <a:avLst/>
            </a:prstGeom>
            <a:grpFill/>
            <a:ln w="17463">
              <a:solidFill>
                <a:schemeClr val="tx1"/>
              </a:solidFill>
              <a:round/>
              <a:headEnd/>
              <a:tailEnd/>
            </a:ln>
            <a:extLst/>
          </p:spPr>
          <p:txBody>
            <a:bodyPr/>
            <a:lstStyle/>
            <a:p>
              <a:pPr>
                <a:defRPr/>
              </a:pPr>
              <a:endParaRPr lang="en-US">
                <a:cs typeface="Arial" charset="0"/>
              </a:endParaRPr>
            </a:p>
          </p:txBody>
        </p:sp>
        <p:sp>
          <p:nvSpPr>
            <p:cNvPr id="33872" name="Line 10" descr="Divot"/>
            <p:cNvSpPr>
              <a:spLocks noChangeShapeType="1"/>
            </p:cNvSpPr>
            <p:nvPr/>
          </p:nvSpPr>
          <p:spPr bwMode="auto">
            <a:xfrm>
              <a:off x="1730" y="2149"/>
              <a:ext cx="1" cy="31"/>
            </a:xfrm>
            <a:prstGeom prst="line">
              <a:avLst/>
            </a:prstGeom>
            <a:grpFill/>
            <a:ln w="17463">
              <a:solidFill>
                <a:schemeClr val="tx1"/>
              </a:solidFill>
              <a:round/>
              <a:headEnd/>
              <a:tailEnd/>
            </a:ln>
            <a:extLst/>
          </p:spPr>
          <p:txBody>
            <a:bodyPr/>
            <a:lstStyle/>
            <a:p>
              <a:pPr>
                <a:defRPr/>
              </a:pPr>
              <a:endParaRPr lang="en-US">
                <a:cs typeface="Arial" charset="0"/>
              </a:endParaRPr>
            </a:p>
          </p:txBody>
        </p:sp>
        <p:sp>
          <p:nvSpPr>
            <p:cNvPr id="33873" name="Line 11" descr="Divot"/>
            <p:cNvSpPr>
              <a:spLocks noChangeShapeType="1"/>
            </p:cNvSpPr>
            <p:nvPr/>
          </p:nvSpPr>
          <p:spPr bwMode="auto">
            <a:xfrm>
              <a:off x="1708" y="2180"/>
              <a:ext cx="44" cy="1"/>
            </a:xfrm>
            <a:prstGeom prst="line">
              <a:avLst/>
            </a:prstGeom>
            <a:grpFill/>
            <a:ln w="17463">
              <a:solidFill>
                <a:schemeClr val="tx1"/>
              </a:solidFill>
              <a:round/>
              <a:headEnd/>
              <a:tailEnd/>
            </a:ln>
            <a:extLst/>
          </p:spPr>
          <p:txBody>
            <a:bodyPr/>
            <a:lstStyle/>
            <a:p>
              <a:pPr>
                <a:defRPr/>
              </a:pPr>
              <a:endParaRPr lang="en-US">
                <a:cs typeface="Arial" charset="0"/>
              </a:endParaRPr>
            </a:p>
          </p:txBody>
        </p:sp>
      </p:grpSp>
      <p:grpSp>
        <p:nvGrpSpPr>
          <p:cNvPr id="32773" name="Group 12"/>
          <p:cNvGrpSpPr>
            <a:grpSpLocks/>
          </p:cNvGrpSpPr>
          <p:nvPr/>
        </p:nvGrpSpPr>
        <p:grpSpPr bwMode="auto">
          <a:xfrm>
            <a:off x="5062221" y="3225166"/>
            <a:ext cx="1338579" cy="3171824"/>
            <a:chOff x="1993" y="1837"/>
            <a:chExt cx="527" cy="1665"/>
          </a:xfrm>
          <a:solidFill>
            <a:srgbClr val="FF0000"/>
          </a:solidFill>
        </p:grpSpPr>
        <p:sp>
          <p:nvSpPr>
            <p:cNvPr id="32831" name="Rectangle 13" descr="Light upward diagonal"/>
            <p:cNvSpPr>
              <a:spLocks noChangeArrowheads="1"/>
            </p:cNvSpPr>
            <p:nvPr/>
          </p:nvSpPr>
          <p:spPr bwMode="auto">
            <a:xfrm>
              <a:off x="1993" y="1868"/>
              <a:ext cx="527" cy="1634"/>
            </a:xfrm>
            <a:prstGeom prst="rect">
              <a:avLst/>
            </a:prstGeom>
            <a:grpFill/>
            <a:ln w="9525">
              <a:solidFill>
                <a:srgbClr val="000000"/>
              </a:solidFill>
              <a:miter lim="800000"/>
              <a:headEnd/>
              <a:tailEnd/>
            </a:ln>
          </p:spPr>
          <p:txBody>
            <a:bodyPr/>
            <a:lstStyle/>
            <a:p>
              <a:endParaRPr lang="en-US"/>
            </a:p>
          </p:txBody>
        </p:sp>
        <p:sp>
          <p:nvSpPr>
            <p:cNvPr id="32832" name="Rectangle 14" descr="Light upward diagonal"/>
            <p:cNvSpPr>
              <a:spLocks noChangeArrowheads="1"/>
            </p:cNvSpPr>
            <p:nvPr/>
          </p:nvSpPr>
          <p:spPr bwMode="auto">
            <a:xfrm>
              <a:off x="1993" y="1868"/>
              <a:ext cx="527" cy="1623"/>
            </a:xfrm>
            <a:prstGeom prst="rect">
              <a:avLst/>
            </a:prstGeom>
            <a:grpFill/>
            <a:ln w="17463">
              <a:solidFill>
                <a:schemeClr val="tx1"/>
              </a:solidFill>
              <a:miter lim="800000"/>
              <a:headEnd/>
              <a:tailEnd/>
            </a:ln>
          </p:spPr>
          <p:txBody>
            <a:bodyPr/>
            <a:lstStyle/>
            <a:p>
              <a:endParaRPr lang="en-US"/>
            </a:p>
          </p:txBody>
        </p:sp>
        <p:sp>
          <p:nvSpPr>
            <p:cNvPr id="32833" name="Line 15" descr="Light upward diagonal"/>
            <p:cNvSpPr>
              <a:spLocks noChangeShapeType="1"/>
            </p:cNvSpPr>
            <p:nvPr/>
          </p:nvSpPr>
          <p:spPr bwMode="auto">
            <a:xfrm flipV="1">
              <a:off x="2256" y="1837"/>
              <a:ext cx="1" cy="31"/>
            </a:xfrm>
            <a:prstGeom prst="line">
              <a:avLst/>
            </a:prstGeom>
            <a:grpFill/>
            <a:ln w="17463">
              <a:solidFill>
                <a:schemeClr val="tx1"/>
              </a:solidFill>
              <a:round/>
              <a:headEnd/>
              <a:tailEnd/>
            </a:ln>
            <a:extLst/>
          </p:spPr>
          <p:txBody>
            <a:bodyPr/>
            <a:lstStyle/>
            <a:p>
              <a:endParaRPr lang="en-US"/>
            </a:p>
          </p:txBody>
        </p:sp>
        <p:sp>
          <p:nvSpPr>
            <p:cNvPr id="32834" name="Line 16" descr="Light upward diagonal"/>
            <p:cNvSpPr>
              <a:spLocks noChangeShapeType="1"/>
            </p:cNvSpPr>
            <p:nvPr/>
          </p:nvSpPr>
          <p:spPr bwMode="auto">
            <a:xfrm>
              <a:off x="2234" y="1837"/>
              <a:ext cx="44" cy="1"/>
            </a:xfrm>
            <a:prstGeom prst="line">
              <a:avLst/>
            </a:prstGeom>
            <a:grpFill/>
            <a:ln w="17463">
              <a:solidFill>
                <a:schemeClr val="tx1"/>
              </a:solidFill>
              <a:round/>
              <a:headEnd/>
              <a:tailEnd/>
            </a:ln>
            <a:extLst/>
          </p:spPr>
          <p:txBody>
            <a:bodyPr/>
            <a:lstStyle/>
            <a:p>
              <a:endParaRPr lang="en-US"/>
            </a:p>
          </p:txBody>
        </p:sp>
        <p:sp>
          <p:nvSpPr>
            <p:cNvPr id="32835" name="Line 17" descr="Light upward diagonal"/>
            <p:cNvSpPr>
              <a:spLocks noChangeShapeType="1"/>
            </p:cNvSpPr>
            <p:nvPr/>
          </p:nvSpPr>
          <p:spPr bwMode="auto">
            <a:xfrm>
              <a:off x="2256" y="1868"/>
              <a:ext cx="1" cy="32"/>
            </a:xfrm>
            <a:prstGeom prst="line">
              <a:avLst/>
            </a:prstGeom>
            <a:grpFill/>
            <a:ln w="17463">
              <a:solidFill>
                <a:schemeClr val="tx1"/>
              </a:solidFill>
              <a:round/>
              <a:headEnd/>
              <a:tailEnd/>
            </a:ln>
            <a:extLst/>
          </p:spPr>
          <p:txBody>
            <a:bodyPr/>
            <a:lstStyle/>
            <a:p>
              <a:endParaRPr lang="en-US"/>
            </a:p>
          </p:txBody>
        </p:sp>
        <p:sp>
          <p:nvSpPr>
            <p:cNvPr id="32836" name="Line 18" descr="Light upward diagonal"/>
            <p:cNvSpPr>
              <a:spLocks noChangeShapeType="1"/>
            </p:cNvSpPr>
            <p:nvPr/>
          </p:nvSpPr>
          <p:spPr bwMode="auto">
            <a:xfrm>
              <a:off x="2234" y="1900"/>
              <a:ext cx="44" cy="1"/>
            </a:xfrm>
            <a:prstGeom prst="line">
              <a:avLst/>
            </a:prstGeom>
            <a:grpFill/>
            <a:ln w="17463">
              <a:solidFill>
                <a:schemeClr val="tx1"/>
              </a:solidFill>
              <a:round/>
              <a:headEnd/>
              <a:tailEnd/>
            </a:ln>
            <a:extLst/>
          </p:spPr>
          <p:txBody>
            <a:bodyPr/>
            <a:lstStyle/>
            <a:p>
              <a:endParaRPr lang="en-US"/>
            </a:p>
          </p:txBody>
        </p:sp>
      </p:grpSp>
      <p:grpSp>
        <p:nvGrpSpPr>
          <p:cNvPr id="32774" name="Group 19"/>
          <p:cNvGrpSpPr>
            <a:grpSpLocks/>
          </p:cNvGrpSpPr>
          <p:nvPr/>
        </p:nvGrpSpPr>
        <p:grpSpPr bwMode="auto">
          <a:xfrm>
            <a:off x="6428741" y="3206116"/>
            <a:ext cx="1338579" cy="3190874"/>
            <a:chOff x="2531" y="1827"/>
            <a:chExt cx="527" cy="1675"/>
          </a:xfrm>
        </p:grpSpPr>
        <p:sp>
          <p:nvSpPr>
            <p:cNvPr id="32825" name="Rectangle 20"/>
            <p:cNvSpPr>
              <a:spLocks noChangeArrowheads="1"/>
            </p:cNvSpPr>
            <p:nvPr/>
          </p:nvSpPr>
          <p:spPr bwMode="auto">
            <a:xfrm>
              <a:off x="2531" y="1848"/>
              <a:ext cx="527" cy="1654"/>
            </a:xfrm>
            <a:prstGeom prst="rect">
              <a:avLst/>
            </a:prstGeom>
            <a:solidFill>
              <a:srgbClr val="0099FF"/>
            </a:solidFill>
            <a:ln w="9525">
              <a:solidFill>
                <a:srgbClr val="000000"/>
              </a:solidFill>
              <a:miter lim="800000"/>
              <a:headEnd/>
              <a:tailEnd/>
            </a:ln>
          </p:spPr>
          <p:txBody>
            <a:bodyPr/>
            <a:lstStyle/>
            <a:p>
              <a:endParaRPr lang="en-US"/>
            </a:p>
          </p:txBody>
        </p:sp>
        <p:sp>
          <p:nvSpPr>
            <p:cNvPr id="32826" name="Rectangle 21"/>
            <p:cNvSpPr>
              <a:spLocks noChangeArrowheads="1"/>
            </p:cNvSpPr>
            <p:nvPr/>
          </p:nvSpPr>
          <p:spPr bwMode="auto">
            <a:xfrm>
              <a:off x="2531" y="1848"/>
              <a:ext cx="527" cy="1643"/>
            </a:xfrm>
            <a:prstGeom prst="rect">
              <a:avLst/>
            </a:prstGeom>
            <a:solidFill>
              <a:srgbClr val="0099FF"/>
            </a:solidFill>
            <a:ln w="17463">
              <a:solidFill>
                <a:schemeClr val="tx1"/>
              </a:solidFill>
              <a:miter lim="800000"/>
              <a:headEnd/>
              <a:tailEnd/>
            </a:ln>
          </p:spPr>
          <p:txBody>
            <a:bodyPr/>
            <a:lstStyle/>
            <a:p>
              <a:endParaRPr lang="en-US"/>
            </a:p>
          </p:txBody>
        </p:sp>
        <p:sp>
          <p:nvSpPr>
            <p:cNvPr id="32827" name="Line 22"/>
            <p:cNvSpPr>
              <a:spLocks noChangeShapeType="1"/>
            </p:cNvSpPr>
            <p:nvPr/>
          </p:nvSpPr>
          <p:spPr bwMode="auto">
            <a:xfrm flipV="1">
              <a:off x="2794" y="1827"/>
              <a:ext cx="1" cy="21"/>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28" name="Line 23"/>
            <p:cNvSpPr>
              <a:spLocks noChangeShapeType="1"/>
            </p:cNvSpPr>
            <p:nvPr/>
          </p:nvSpPr>
          <p:spPr bwMode="auto">
            <a:xfrm>
              <a:off x="2772" y="1827"/>
              <a:ext cx="44" cy="1"/>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29" name="Line 24"/>
            <p:cNvSpPr>
              <a:spLocks noChangeShapeType="1"/>
            </p:cNvSpPr>
            <p:nvPr/>
          </p:nvSpPr>
          <p:spPr bwMode="auto">
            <a:xfrm>
              <a:off x="2794" y="1848"/>
              <a:ext cx="1" cy="31"/>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30" name="Line 25"/>
            <p:cNvSpPr>
              <a:spLocks noChangeShapeType="1"/>
            </p:cNvSpPr>
            <p:nvPr/>
          </p:nvSpPr>
          <p:spPr bwMode="auto">
            <a:xfrm>
              <a:off x="2772" y="1879"/>
              <a:ext cx="44" cy="1"/>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3800" name="Group 26"/>
          <p:cNvGrpSpPr>
            <a:grpSpLocks/>
          </p:cNvGrpSpPr>
          <p:nvPr/>
        </p:nvGrpSpPr>
        <p:grpSpPr bwMode="auto">
          <a:xfrm>
            <a:off x="8770622" y="3602356"/>
            <a:ext cx="1336040" cy="2794634"/>
            <a:chOff x="3453" y="2035"/>
            <a:chExt cx="526" cy="1467"/>
          </a:xfrm>
          <a:pattFill prst="pct70">
            <a:fgClr>
              <a:schemeClr val="tx1"/>
            </a:fgClr>
            <a:bgClr>
              <a:schemeClr val="bg1"/>
            </a:bgClr>
          </a:pattFill>
        </p:grpSpPr>
        <p:sp>
          <p:nvSpPr>
            <p:cNvPr id="33850" name="Rectangle 27" descr="Divot"/>
            <p:cNvSpPr>
              <a:spLocks noChangeArrowheads="1"/>
            </p:cNvSpPr>
            <p:nvPr/>
          </p:nvSpPr>
          <p:spPr bwMode="auto">
            <a:xfrm>
              <a:off x="3453" y="2076"/>
              <a:ext cx="526" cy="1426"/>
            </a:xfrm>
            <a:prstGeom prst="rect">
              <a:avLst/>
            </a:prstGeom>
            <a:grpFill/>
            <a:ln w="9525">
              <a:solidFill>
                <a:srgbClr val="000000"/>
              </a:solidFill>
              <a:miter lim="800000"/>
              <a:headEnd/>
              <a:tailEnd/>
            </a:ln>
          </p:spPr>
          <p:txBody>
            <a:bodyPr/>
            <a:lstStyle/>
            <a:p>
              <a:pPr>
                <a:defRPr/>
              </a:pPr>
              <a:endParaRPr lang="en-US">
                <a:cs typeface="Arial" charset="0"/>
              </a:endParaRPr>
            </a:p>
          </p:txBody>
        </p:sp>
        <p:sp>
          <p:nvSpPr>
            <p:cNvPr id="33851" name="Rectangle 28" descr="Divot"/>
            <p:cNvSpPr>
              <a:spLocks noChangeArrowheads="1"/>
            </p:cNvSpPr>
            <p:nvPr/>
          </p:nvSpPr>
          <p:spPr bwMode="auto">
            <a:xfrm>
              <a:off x="3453" y="2076"/>
              <a:ext cx="526" cy="1415"/>
            </a:xfrm>
            <a:prstGeom prst="rect">
              <a:avLst/>
            </a:prstGeom>
            <a:grpFill/>
            <a:ln w="17463">
              <a:solidFill>
                <a:schemeClr val="tx1"/>
              </a:solidFill>
              <a:miter lim="800000"/>
              <a:headEnd/>
              <a:tailEnd/>
            </a:ln>
          </p:spPr>
          <p:txBody>
            <a:bodyPr/>
            <a:lstStyle/>
            <a:p>
              <a:pPr>
                <a:defRPr/>
              </a:pPr>
              <a:endParaRPr lang="en-US">
                <a:cs typeface="Arial" charset="0"/>
              </a:endParaRPr>
            </a:p>
          </p:txBody>
        </p:sp>
        <p:sp>
          <p:nvSpPr>
            <p:cNvPr id="33852" name="Line 29" descr="Divot"/>
            <p:cNvSpPr>
              <a:spLocks noChangeShapeType="1"/>
            </p:cNvSpPr>
            <p:nvPr/>
          </p:nvSpPr>
          <p:spPr bwMode="auto">
            <a:xfrm flipV="1">
              <a:off x="3716" y="2035"/>
              <a:ext cx="1" cy="41"/>
            </a:xfrm>
            <a:prstGeom prst="line">
              <a:avLst/>
            </a:prstGeom>
            <a:grpFill/>
            <a:ln w="17463">
              <a:solidFill>
                <a:schemeClr val="tx1"/>
              </a:solidFill>
              <a:round/>
              <a:headEnd/>
              <a:tailEnd/>
            </a:ln>
            <a:extLst/>
          </p:spPr>
          <p:txBody>
            <a:bodyPr/>
            <a:lstStyle/>
            <a:p>
              <a:pPr>
                <a:defRPr/>
              </a:pPr>
              <a:endParaRPr lang="en-US">
                <a:cs typeface="Arial" charset="0"/>
              </a:endParaRPr>
            </a:p>
          </p:txBody>
        </p:sp>
        <p:sp>
          <p:nvSpPr>
            <p:cNvPr id="33853" name="Line 30" descr="Divot"/>
            <p:cNvSpPr>
              <a:spLocks noChangeShapeType="1"/>
            </p:cNvSpPr>
            <p:nvPr/>
          </p:nvSpPr>
          <p:spPr bwMode="auto">
            <a:xfrm>
              <a:off x="3694" y="2035"/>
              <a:ext cx="44" cy="1"/>
            </a:xfrm>
            <a:prstGeom prst="line">
              <a:avLst/>
            </a:prstGeom>
            <a:grpFill/>
            <a:ln w="17463">
              <a:solidFill>
                <a:schemeClr val="tx1"/>
              </a:solidFill>
              <a:round/>
              <a:headEnd/>
              <a:tailEnd/>
            </a:ln>
            <a:extLst/>
          </p:spPr>
          <p:txBody>
            <a:bodyPr/>
            <a:lstStyle/>
            <a:p>
              <a:pPr>
                <a:defRPr/>
              </a:pPr>
              <a:endParaRPr lang="en-US">
                <a:cs typeface="Arial" charset="0"/>
              </a:endParaRPr>
            </a:p>
          </p:txBody>
        </p:sp>
        <p:sp>
          <p:nvSpPr>
            <p:cNvPr id="33854" name="Line 31" descr="Divot"/>
            <p:cNvSpPr>
              <a:spLocks noChangeShapeType="1"/>
            </p:cNvSpPr>
            <p:nvPr/>
          </p:nvSpPr>
          <p:spPr bwMode="auto">
            <a:xfrm>
              <a:off x="3716" y="2076"/>
              <a:ext cx="1" cy="32"/>
            </a:xfrm>
            <a:prstGeom prst="line">
              <a:avLst/>
            </a:prstGeom>
            <a:grpFill/>
            <a:ln w="17463">
              <a:solidFill>
                <a:schemeClr val="tx1"/>
              </a:solidFill>
              <a:round/>
              <a:headEnd/>
              <a:tailEnd/>
            </a:ln>
            <a:extLst/>
          </p:spPr>
          <p:txBody>
            <a:bodyPr/>
            <a:lstStyle/>
            <a:p>
              <a:pPr>
                <a:defRPr/>
              </a:pPr>
              <a:endParaRPr lang="en-US">
                <a:cs typeface="Arial" charset="0"/>
              </a:endParaRPr>
            </a:p>
          </p:txBody>
        </p:sp>
        <p:sp>
          <p:nvSpPr>
            <p:cNvPr id="33855" name="Line 32" descr="Divot"/>
            <p:cNvSpPr>
              <a:spLocks noChangeShapeType="1"/>
            </p:cNvSpPr>
            <p:nvPr/>
          </p:nvSpPr>
          <p:spPr bwMode="auto">
            <a:xfrm>
              <a:off x="3694" y="2108"/>
              <a:ext cx="44" cy="1"/>
            </a:xfrm>
            <a:prstGeom prst="line">
              <a:avLst/>
            </a:prstGeom>
            <a:grpFill/>
            <a:ln w="17463">
              <a:solidFill>
                <a:schemeClr val="tx1"/>
              </a:solidFill>
              <a:round/>
              <a:headEnd/>
              <a:tailEnd/>
            </a:ln>
            <a:extLst/>
          </p:spPr>
          <p:txBody>
            <a:bodyPr/>
            <a:lstStyle/>
            <a:p>
              <a:pPr>
                <a:defRPr/>
              </a:pPr>
              <a:endParaRPr lang="en-US">
                <a:cs typeface="Arial" charset="0"/>
              </a:endParaRPr>
            </a:p>
          </p:txBody>
        </p:sp>
      </p:grpSp>
      <p:grpSp>
        <p:nvGrpSpPr>
          <p:cNvPr id="32776" name="Group 33"/>
          <p:cNvGrpSpPr>
            <a:grpSpLocks/>
          </p:cNvGrpSpPr>
          <p:nvPr/>
        </p:nvGrpSpPr>
        <p:grpSpPr bwMode="auto">
          <a:xfrm>
            <a:off x="10106661" y="3126106"/>
            <a:ext cx="1338579" cy="3270884"/>
            <a:chOff x="3979" y="1785"/>
            <a:chExt cx="527" cy="1717"/>
          </a:xfrm>
          <a:solidFill>
            <a:srgbClr val="FF0000"/>
          </a:solidFill>
        </p:grpSpPr>
        <p:sp>
          <p:nvSpPr>
            <p:cNvPr id="32819" name="Rectangle 34" descr="Light upward diagonal"/>
            <p:cNvSpPr>
              <a:spLocks noChangeArrowheads="1"/>
            </p:cNvSpPr>
            <p:nvPr/>
          </p:nvSpPr>
          <p:spPr bwMode="auto">
            <a:xfrm>
              <a:off x="3979" y="1816"/>
              <a:ext cx="527" cy="1686"/>
            </a:xfrm>
            <a:prstGeom prst="rect">
              <a:avLst/>
            </a:prstGeom>
            <a:grpFill/>
            <a:ln w="9525">
              <a:solidFill>
                <a:srgbClr val="000000"/>
              </a:solidFill>
              <a:miter lim="800000"/>
              <a:headEnd/>
              <a:tailEnd/>
            </a:ln>
          </p:spPr>
          <p:txBody>
            <a:bodyPr/>
            <a:lstStyle/>
            <a:p>
              <a:endParaRPr lang="en-US"/>
            </a:p>
          </p:txBody>
        </p:sp>
        <p:sp>
          <p:nvSpPr>
            <p:cNvPr id="32820" name="Rectangle 35" descr="Light upward diagonal"/>
            <p:cNvSpPr>
              <a:spLocks noChangeArrowheads="1"/>
            </p:cNvSpPr>
            <p:nvPr/>
          </p:nvSpPr>
          <p:spPr bwMode="auto">
            <a:xfrm>
              <a:off x="3979" y="1816"/>
              <a:ext cx="527" cy="1675"/>
            </a:xfrm>
            <a:prstGeom prst="rect">
              <a:avLst/>
            </a:prstGeom>
            <a:grpFill/>
            <a:ln w="17463">
              <a:solidFill>
                <a:schemeClr val="tx1"/>
              </a:solidFill>
              <a:miter lim="800000"/>
              <a:headEnd/>
              <a:tailEnd/>
            </a:ln>
          </p:spPr>
          <p:txBody>
            <a:bodyPr/>
            <a:lstStyle/>
            <a:p>
              <a:endParaRPr lang="en-US"/>
            </a:p>
          </p:txBody>
        </p:sp>
        <p:sp>
          <p:nvSpPr>
            <p:cNvPr id="32821" name="Line 36" descr="Light upward diagonal"/>
            <p:cNvSpPr>
              <a:spLocks noChangeShapeType="1"/>
            </p:cNvSpPr>
            <p:nvPr/>
          </p:nvSpPr>
          <p:spPr bwMode="auto">
            <a:xfrm flipV="1">
              <a:off x="4243" y="1785"/>
              <a:ext cx="1" cy="31"/>
            </a:xfrm>
            <a:prstGeom prst="line">
              <a:avLst/>
            </a:prstGeom>
            <a:grpFill/>
            <a:ln w="17463">
              <a:solidFill>
                <a:schemeClr val="tx1"/>
              </a:solidFill>
              <a:round/>
              <a:headEnd/>
              <a:tailEnd/>
            </a:ln>
            <a:extLst/>
          </p:spPr>
          <p:txBody>
            <a:bodyPr/>
            <a:lstStyle/>
            <a:p>
              <a:endParaRPr lang="en-US"/>
            </a:p>
          </p:txBody>
        </p:sp>
        <p:sp>
          <p:nvSpPr>
            <p:cNvPr id="32822" name="Line 37" descr="Light upward diagonal"/>
            <p:cNvSpPr>
              <a:spLocks noChangeShapeType="1"/>
            </p:cNvSpPr>
            <p:nvPr/>
          </p:nvSpPr>
          <p:spPr bwMode="auto">
            <a:xfrm>
              <a:off x="4221" y="1785"/>
              <a:ext cx="44" cy="1"/>
            </a:xfrm>
            <a:prstGeom prst="line">
              <a:avLst/>
            </a:prstGeom>
            <a:grpFill/>
            <a:ln w="17463">
              <a:solidFill>
                <a:schemeClr val="tx1"/>
              </a:solidFill>
              <a:round/>
              <a:headEnd/>
              <a:tailEnd/>
            </a:ln>
            <a:extLst/>
          </p:spPr>
          <p:txBody>
            <a:bodyPr/>
            <a:lstStyle/>
            <a:p>
              <a:endParaRPr lang="en-US"/>
            </a:p>
          </p:txBody>
        </p:sp>
        <p:sp>
          <p:nvSpPr>
            <p:cNvPr id="32823" name="Line 38" descr="Light upward diagonal"/>
            <p:cNvSpPr>
              <a:spLocks noChangeShapeType="1"/>
            </p:cNvSpPr>
            <p:nvPr/>
          </p:nvSpPr>
          <p:spPr bwMode="auto">
            <a:xfrm>
              <a:off x="4243" y="1816"/>
              <a:ext cx="1" cy="32"/>
            </a:xfrm>
            <a:prstGeom prst="line">
              <a:avLst/>
            </a:prstGeom>
            <a:grpFill/>
            <a:ln w="17463">
              <a:solidFill>
                <a:schemeClr val="tx1"/>
              </a:solidFill>
              <a:round/>
              <a:headEnd/>
              <a:tailEnd/>
            </a:ln>
            <a:extLst/>
          </p:spPr>
          <p:txBody>
            <a:bodyPr/>
            <a:lstStyle/>
            <a:p>
              <a:endParaRPr lang="en-US"/>
            </a:p>
          </p:txBody>
        </p:sp>
        <p:sp>
          <p:nvSpPr>
            <p:cNvPr id="32824" name="Line 39" descr="Light upward diagonal"/>
            <p:cNvSpPr>
              <a:spLocks noChangeShapeType="1"/>
            </p:cNvSpPr>
            <p:nvPr/>
          </p:nvSpPr>
          <p:spPr bwMode="auto">
            <a:xfrm>
              <a:off x="4221" y="1848"/>
              <a:ext cx="44" cy="1"/>
            </a:xfrm>
            <a:prstGeom prst="line">
              <a:avLst/>
            </a:prstGeom>
            <a:grpFill/>
            <a:ln w="17463">
              <a:solidFill>
                <a:schemeClr val="tx1"/>
              </a:solidFill>
              <a:round/>
              <a:headEnd/>
              <a:tailEnd/>
            </a:ln>
            <a:extLst/>
          </p:spPr>
          <p:txBody>
            <a:bodyPr/>
            <a:lstStyle/>
            <a:p>
              <a:endParaRPr lang="en-US"/>
            </a:p>
          </p:txBody>
        </p:sp>
      </p:grpSp>
      <p:grpSp>
        <p:nvGrpSpPr>
          <p:cNvPr id="32777" name="Group 40"/>
          <p:cNvGrpSpPr>
            <a:grpSpLocks/>
          </p:cNvGrpSpPr>
          <p:nvPr/>
        </p:nvGrpSpPr>
        <p:grpSpPr bwMode="auto">
          <a:xfrm>
            <a:off x="11473181" y="3206116"/>
            <a:ext cx="1338579" cy="3190874"/>
            <a:chOff x="4517" y="1827"/>
            <a:chExt cx="527" cy="1675"/>
          </a:xfrm>
        </p:grpSpPr>
        <p:sp>
          <p:nvSpPr>
            <p:cNvPr id="32813" name="Rectangle 41"/>
            <p:cNvSpPr>
              <a:spLocks noChangeArrowheads="1"/>
            </p:cNvSpPr>
            <p:nvPr/>
          </p:nvSpPr>
          <p:spPr bwMode="auto">
            <a:xfrm>
              <a:off x="4517" y="1848"/>
              <a:ext cx="527" cy="1654"/>
            </a:xfrm>
            <a:prstGeom prst="rect">
              <a:avLst/>
            </a:prstGeom>
            <a:solidFill>
              <a:srgbClr val="0099FF"/>
            </a:solidFill>
            <a:ln w="9525">
              <a:solidFill>
                <a:srgbClr val="000000"/>
              </a:solidFill>
              <a:miter lim="800000"/>
              <a:headEnd/>
              <a:tailEnd/>
            </a:ln>
          </p:spPr>
          <p:txBody>
            <a:bodyPr/>
            <a:lstStyle/>
            <a:p>
              <a:endParaRPr lang="en-US"/>
            </a:p>
          </p:txBody>
        </p:sp>
        <p:sp>
          <p:nvSpPr>
            <p:cNvPr id="32814" name="Rectangle 42"/>
            <p:cNvSpPr>
              <a:spLocks noChangeArrowheads="1"/>
            </p:cNvSpPr>
            <p:nvPr/>
          </p:nvSpPr>
          <p:spPr bwMode="auto">
            <a:xfrm>
              <a:off x="4517" y="1848"/>
              <a:ext cx="527" cy="1643"/>
            </a:xfrm>
            <a:prstGeom prst="rect">
              <a:avLst/>
            </a:prstGeom>
            <a:solidFill>
              <a:srgbClr val="0099FF"/>
            </a:solidFill>
            <a:ln w="17463">
              <a:solidFill>
                <a:schemeClr val="tx1"/>
              </a:solidFill>
              <a:miter lim="800000"/>
              <a:headEnd/>
              <a:tailEnd/>
            </a:ln>
          </p:spPr>
          <p:txBody>
            <a:bodyPr/>
            <a:lstStyle/>
            <a:p>
              <a:endParaRPr lang="en-US"/>
            </a:p>
          </p:txBody>
        </p:sp>
        <p:sp>
          <p:nvSpPr>
            <p:cNvPr id="32815" name="Line 43"/>
            <p:cNvSpPr>
              <a:spLocks noChangeShapeType="1"/>
            </p:cNvSpPr>
            <p:nvPr/>
          </p:nvSpPr>
          <p:spPr bwMode="auto">
            <a:xfrm flipV="1">
              <a:off x="4781" y="1827"/>
              <a:ext cx="1" cy="21"/>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16" name="Line 44"/>
            <p:cNvSpPr>
              <a:spLocks noChangeShapeType="1"/>
            </p:cNvSpPr>
            <p:nvPr/>
          </p:nvSpPr>
          <p:spPr bwMode="auto">
            <a:xfrm>
              <a:off x="4759" y="1827"/>
              <a:ext cx="44" cy="1"/>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17" name="Line 45"/>
            <p:cNvSpPr>
              <a:spLocks noChangeShapeType="1"/>
            </p:cNvSpPr>
            <p:nvPr/>
          </p:nvSpPr>
          <p:spPr bwMode="auto">
            <a:xfrm>
              <a:off x="4781" y="1848"/>
              <a:ext cx="1" cy="31"/>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18" name="Line 46"/>
            <p:cNvSpPr>
              <a:spLocks noChangeShapeType="1"/>
            </p:cNvSpPr>
            <p:nvPr/>
          </p:nvSpPr>
          <p:spPr bwMode="auto">
            <a:xfrm>
              <a:off x="4759" y="1879"/>
              <a:ext cx="44" cy="1"/>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2778" name="Group 47"/>
          <p:cNvGrpSpPr>
            <a:grpSpLocks/>
          </p:cNvGrpSpPr>
          <p:nvPr/>
        </p:nvGrpSpPr>
        <p:grpSpPr bwMode="auto">
          <a:xfrm>
            <a:off x="3223262" y="1857376"/>
            <a:ext cx="167640" cy="4541520"/>
            <a:chOff x="1269" y="1119"/>
            <a:chExt cx="66" cy="2384"/>
          </a:xfrm>
        </p:grpSpPr>
        <p:sp>
          <p:nvSpPr>
            <p:cNvPr id="32806" name="Line 48"/>
            <p:cNvSpPr>
              <a:spLocks noChangeShapeType="1"/>
            </p:cNvSpPr>
            <p:nvPr/>
          </p:nvSpPr>
          <p:spPr bwMode="auto">
            <a:xfrm>
              <a:off x="1269" y="3502"/>
              <a:ext cx="66" cy="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07" name="Line 49"/>
            <p:cNvSpPr>
              <a:spLocks noChangeShapeType="1"/>
            </p:cNvSpPr>
            <p:nvPr/>
          </p:nvSpPr>
          <p:spPr bwMode="auto">
            <a:xfrm>
              <a:off x="1269" y="3106"/>
              <a:ext cx="66" cy="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08" name="Line 50"/>
            <p:cNvSpPr>
              <a:spLocks noChangeShapeType="1"/>
            </p:cNvSpPr>
            <p:nvPr/>
          </p:nvSpPr>
          <p:spPr bwMode="auto">
            <a:xfrm>
              <a:off x="1269" y="2711"/>
              <a:ext cx="66" cy="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09" name="Line 51"/>
            <p:cNvSpPr>
              <a:spLocks noChangeShapeType="1"/>
            </p:cNvSpPr>
            <p:nvPr/>
          </p:nvSpPr>
          <p:spPr bwMode="auto">
            <a:xfrm>
              <a:off x="1269" y="2316"/>
              <a:ext cx="66" cy="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10" name="Line 52"/>
            <p:cNvSpPr>
              <a:spLocks noChangeShapeType="1"/>
            </p:cNvSpPr>
            <p:nvPr/>
          </p:nvSpPr>
          <p:spPr bwMode="auto">
            <a:xfrm>
              <a:off x="1269" y="1910"/>
              <a:ext cx="66" cy="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11" name="Line 53"/>
            <p:cNvSpPr>
              <a:spLocks noChangeShapeType="1"/>
            </p:cNvSpPr>
            <p:nvPr/>
          </p:nvSpPr>
          <p:spPr bwMode="auto">
            <a:xfrm>
              <a:off x="1269" y="1515"/>
              <a:ext cx="66" cy="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12" name="Line 54"/>
            <p:cNvSpPr>
              <a:spLocks noChangeShapeType="1"/>
            </p:cNvSpPr>
            <p:nvPr/>
          </p:nvSpPr>
          <p:spPr bwMode="auto">
            <a:xfrm>
              <a:off x="1269" y="1119"/>
              <a:ext cx="66" cy="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2779" name="Line 55"/>
          <p:cNvSpPr>
            <a:spLocks noChangeShapeType="1"/>
          </p:cNvSpPr>
          <p:nvPr/>
        </p:nvSpPr>
        <p:spPr bwMode="auto">
          <a:xfrm flipV="1">
            <a:off x="3223262" y="1857376"/>
            <a:ext cx="2539" cy="4539614"/>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lIns="130622" tIns="65311" rIns="130622" bIns="65311"/>
          <a:lstStyle/>
          <a:p>
            <a:endParaRPr lang="en-US"/>
          </a:p>
        </p:txBody>
      </p:sp>
      <p:sp>
        <p:nvSpPr>
          <p:cNvPr id="32780" name="Line 56"/>
          <p:cNvSpPr>
            <a:spLocks noChangeShapeType="1"/>
          </p:cNvSpPr>
          <p:nvPr/>
        </p:nvSpPr>
        <p:spPr bwMode="auto">
          <a:xfrm flipV="1">
            <a:off x="13314680" y="1857376"/>
            <a:ext cx="2541" cy="4539614"/>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lIns="130622" tIns="65311" rIns="130622" bIns="65311"/>
          <a:lstStyle/>
          <a:p>
            <a:endParaRPr lang="en-US"/>
          </a:p>
        </p:txBody>
      </p:sp>
      <p:sp>
        <p:nvSpPr>
          <p:cNvPr id="32781" name="Line 57"/>
          <p:cNvSpPr>
            <a:spLocks noChangeShapeType="1"/>
          </p:cNvSpPr>
          <p:nvPr/>
        </p:nvSpPr>
        <p:spPr bwMode="auto">
          <a:xfrm>
            <a:off x="3223262" y="6396990"/>
            <a:ext cx="10091419" cy="1906"/>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lIns="130622" tIns="65311" rIns="130622" bIns="65311"/>
          <a:lstStyle/>
          <a:p>
            <a:endParaRPr lang="en-US"/>
          </a:p>
        </p:txBody>
      </p:sp>
      <p:sp>
        <p:nvSpPr>
          <p:cNvPr id="32782" name="Line 58"/>
          <p:cNvSpPr>
            <a:spLocks noChangeShapeType="1"/>
          </p:cNvSpPr>
          <p:nvPr/>
        </p:nvSpPr>
        <p:spPr bwMode="auto">
          <a:xfrm>
            <a:off x="3223262" y="1857376"/>
            <a:ext cx="10091419" cy="1904"/>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lIns="130622" tIns="65311" rIns="130622" bIns="65311"/>
          <a:lstStyle/>
          <a:p>
            <a:endParaRPr lang="en-US"/>
          </a:p>
        </p:txBody>
      </p:sp>
      <p:grpSp>
        <p:nvGrpSpPr>
          <p:cNvPr id="32783" name="Group 59"/>
          <p:cNvGrpSpPr>
            <a:grpSpLocks/>
          </p:cNvGrpSpPr>
          <p:nvPr/>
        </p:nvGrpSpPr>
        <p:grpSpPr bwMode="auto">
          <a:xfrm>
            <a:off x="2425701" y="1609726"/>
            <a:ext cx="530860" cy="5093969"/>
            <a:chOff x="955" y="989"/>
            <a:chExt cx="209" cy="2674"/>
          </a:xfrm>
        </p:grpSpPr>
        <p:sp>
          <p:nvSpPr>
            <p:cNvPr id="32799" name="Rectangle 60"/>
            <p:cNvSpPr>
              <a:spLocks noChangeArrowheads="1"/>
            </p:cNvSpPr>
            <p:nvPr/>
          </p:nvSpPr>
          <p:spPr bwMode="auto">
            <a:xfrm>
              <a:off x="1065" y="3372"/>
              <a:ext cx="9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600"/>
                <a:t>0</a:t>
              </a:r>
              <a:endParaRPr lang="en-US"/>
            </a:p>
          </p:txBody>
        </p:sp>
        <p:sp>
          <p:nvSpPr>
            <p:cNvPr id="32800" name="Rectangle 61"/>
            <p:cNvSpPr>
              <a:spLocks noChangeArrowheads="1"/>
            </p:cNvSpPr>
            <p:nvPr/>
          </p:nvSpPr>
          <p:spPr bwMode="auto">
            <a:xfrm>
              <a:off x="1065" y="2976"/>
              <a:ext cx="9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600"/>
                <a:t>5</a:t>
              </a:r>
              <a:endParaRPr lang="en-US"/>
            </a:p>
          </p:txBody>
        </p:sp>
        <p:sp>
          <p:nvSpPr>
            <p:cNvPr id="32801" name="Rectangle 62"/>
            <p:cNvSpPr>
              <a:spLocks noChangeArrowheads="1"/>
            </p:cNvSpPr>
            <p:nvPr/>
          </p:nvSpPr>
          <p:spPr bwMode="auto">
            <a:xfrm>
              <a:off x="955" y="2581"/>
              <a:ext cx="19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600"/>
                <a:t>10</a:t>
              </a:r>
              <a:endParaRPr lang="en-US"/>
            </a:p>
          </p:txBody>
        </p:sp>
        <p:sp>
          <p:nvSpPr>
            <p:cNvPr id="32802" name="Rectangle 63"/>
            <p:cNvSpPr>
              <a:spLocks noChangeArrowheads="1"/>
            </p:cNvSpPr>
            <p:nvPr/>
          </p:nvSpPr>
          <p:spPr bwMode="auto">
            <a:xfrm>
              <a:off x="955" y="2186"/>
              <a:ext cx="19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600"/>
                <a:t>15</a:t>
              </a:r>
              <a:endParaRPr lang="en-US"/>
            </a:p>
          </p:txBody>
        </p:sp>
        <p:sp>
          <p:nvSpPr>
            <p:cNvPr id="32803" name="Rectangle 64"/>
            <p:cNvSpPr>
              <a:spLocks noChangeArrowheads="1"/>
            </p:cNvSpPr>
            <p:nvPr/>
          </p:nvSpPr>
          <p:spPr bwMode="auto">
            <a:xfrm>
              <a:off x="955" y="1780"/>
              <a:ext cx="19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600"/>
                <a:t>20</a:t>
              </a:r>
              <a:endParaRPr lang="en-US"/>
            </a:p>
          </p:txBody>
        </p:sp>
        <p:sp>
          <p:nvSpPr>
            <p:cNvPr id="32804" name="Rectangle 65"/>
            <p:cNvSpPr>
              <a:spLocks noChangeArrowheads="1"/>
            </p:cNvSpPr>
            <p:nvPr/>
          </p:nvSpPr>
          <p:spPr bwMode="auto">
            <a:xfrm>
              <a:off x="955" y="1385"/>
              <a:ext cx="19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600"/>
                <a:t>25</a:t>
              </a:r>
              <a:endParaRPr lang="en-US"/>
            </a:p>
          </p:txBody>
        </p:sp>
        <p:sp>
          <p:nvSpPr>
            <p:cNvPr id="32805" name="Rectangle 66"/>
            <p:cNvSpPr>
              <a:spLocks noChangeArrowheads="1"/>
            </p:cNvSpPr>
            <p:nvPr/>
          </p:nvSpPr>
          <p:spPr bwMode="auto">
            <a:xfrm>
              <a:off x="955" y="989"/>
              <a:ext cx="19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600"/>
                <a:t>30</a:t>
              </a:r>
              <a:endParaRPr lang="en-US"/>
            </a:p>
          </p:txBody>
        </p:sp>
      </p:grpSp>
      <p:sp>
        <p:nvSpPr>
          <p:cNvPr id="32784" name="Rectangle 67"/>
          <p:cNvSpPr>
            <a:spLocks noChangeArrowheads="1"/>
          </p:cNvSpPr>
          <p:nvPr/>
        </p:nvSpPr>
        <p:spPr bwMode="auto">
          <a:xfrm>
            <a:off x="4531360" y="6446521"/>
            <a:ext cx="180882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600"/>
              <a:t>Post-Test</a:t>
            </a:r>
            <a:endParaRPr lang="en-US"/>
          </a:p>
        </p:txBody>
      </p:sp>
      <p:sp>
        <p:nvSpPr>
          <p:cNvPr id="32785" name="Rectangle 68"/>
          <p:cNvSpPr>
            <a:spLocks noChangeArrowheads="1"/>
          </p:cNvSpPr>
          <p:nvPr/>
        </p:nvSpPr>
        <p:spPr bwMode="auto">
          <a:xfrm>
            <a:off x="9702801" y="6446521"/>
            <a:ext cx="196323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600"/>
              <a:t>Follow-up</a:t>
            </a:r>
            <a:endParaRPr lang="en-US"/>
          </a:p>
        </p:txBody>
      </p:sp>
      <p:sp>
        <p:nvSpPr>
          <p:cNvPr id="32786" name="Rectangle 69"/>
          <p:cNvSpPr>
            <a:spLocks noChangeArrowheads="1"/>
          </p:cNvSpPr>
          <p:nvPr/>
        </p:nvSpPr>
        <p:spPr bwMode="auto">
          <a:xfrm>
            <a:off x="6261101" y="1937386"/>
            <a:ext cx="6969760" cy="455294"/>
          </a:xfrm>
          <a:prstGeom prst="rect">
            <a:avLst/>
          </a:prstGeom>
          <a:noFill/>
          <a:ln w="17463">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130622" tIns="65311" rIns="130622" bIns="65311"/>
          <a:lstStyle/>
          <a:p>
            <a:endParaRPr lang="en-US"/>
          </a:p>
        </p:txBody>
      </p:sp>
      <p:sp>
        <p:nvSpPr>
          <p:cNvPr id="32787" name="Rectangle 70" descr="Divot"/>
          <p:cNvSpPr>
            <a:spLocks noChangeArrowheads="1"/>
          </p:cNvSpPr>
          <p:nvPr/>
        </p:nvSpPr>
        <p:spPr bwMode="auto">
          <a:xfrm>
            <a:off x="6583680" y="2076451"/>
            <a:ext cx="541021" cy="392430"/>
          </a:xfrm>
          <a:prstGeom prst="rect">
            <a:avLst/>
          </a:prstGeom>
          <a:pattFill prst="pct70">
            <a:fgClr>
              <a:schemeClr val="tx1"/>
            </a:fgClr>
            <a:bgClr>
              <a:schemeClr val="bg1"/>
            </a:bgClr>
          </a:pattFill>
          <a:ln w="17463">
            <a:solidFill>
              <a:srgbClr val="000000"/>
            </a:solidFill>
            <a:miter lim="800000"/>
            <a:headEnd/>
            <a:tailEnd/>
          </a:ln>
        </p:spPr>
        <p:txBody>
          <a:bodyPr lIns="130622" tIns="65311" rIns="130622" bIns="65311"/>
          <a:lstStyle/>
          <a:p>
            <a:endParaRPr lang="en-US"/>
          </a:p>
        </p:txBody>
      </p:sp>
      <p:sp>
        <p:nvSpPr>
          <p:cNvPr id="32788" name="Rectangle 71"/>
          <p:cNvSpPr>
            <a:spLocks noChangeArrowheads="1"/>
          </p:cNvSpPr>
          <p:nvPr/>
        </p:nvSpPr>
        <p:spPr bwMode="auto">
          <a:xfrm>
            <a:off x="7556501" y="2065021"/>
            <a:ext cx="950581"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900"/>
              <a:t>CONT</a:t>
            </a:r>
          </a:p>
        </p:txBody>
      </p:sp>
      <p:sp>
        <p:nvSpPr>
          <p:cNvPr id="32789" name="Rectangle 72" descr="Light upward diagonal"/>
          <p:cNvSpPr>
            <a:spLocks noChangeArrowheads="1"/>
          </p:cNvSpPr>
          <p:nvPr/>
        </p:nvSpPr>
        <p:spPr bwMode="auto">
          <a:xfrm>
            <a:off x="8900161" y="2076451"/>
            <a:ext cx="482600" cy="392430"/>
          </a:xfrm>
          <a:prstGeom prst="rect">
            <a:avLst/>
          </a:prstGeom>
          <a:solidFill>
            <a:srgbClr val="FF0000"/>
          </a:solidFill>
          <a:ln w="17463">
            <a:solidFill>
              <a:srgbClr val="000000"/>
            </a:solidFill>
            <a:miter lim="800000"/>
            <a:headEnd/>
            <a:tailEnd/>
          </a:ln>
        </p:spPr>
        <p:txBody>
          <a:bodyPr lIns="130622" tIns="65311" rIns="130622" bIns="65311"/>
          <a:lstStyle/>
          <a:p>
            <a:endParaRPr lang="en-US"/>
          </a:p>
        </p:txBody>
      </p:sp>
      <p:sp>
        <p:nvSpPr>
          <p:cNvPr id="32790" name="Rectangle 73"/>
          <p:cNvSpPr>
            <a:spLocks noChangeArrowheads="1"/>
          </p:cNvSpPr>
          <p:nvPr/>
        </p:nvSpPr>
        <p:spPr bwMode="auto">
          <a:xfrm>
            <a:off x="9814561" y="2065021"/>
            <a:ext cx="899285"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900"/>
              <a:t>CBNE</a:t>
            </a:r>
          </a:p>
        </p:txBody>
      </p:sp>
      <p:sp>
        <p:nvSpPr>
          <p:cNvPr id="32791" name="Rectangle 74"/>
          <p:cNvSpPr>
            <a:spLocks noChangeArrowheads="1"/>
          </p:cNvSpPr>
          <p:nvPr/>
        </p:nvSpPr>
        <p:spPr bwMode="auto">
          <a:xfrm>
            <a:off x="11216640" y="2076451"/>
            <a:ext cx="487680" cy="392430"/>
          </a:xfrm>
          <a:prstGeom prst="rect">
            <a:avLst/>
          </a:prstGeom>
          <a:solidFill>
            <a:srgbClr val="0099FF"/>
          </a:solidFill>
          <a:ln w="17463">
            <a:solidFill>
              <a:srgbClr val="000000"/>
            </a:solidFill>
            <a:miter lim="800000"/>
            <a:headEnd/>
            <a:tailEnd/>
          </a:ln>
        </p:spPr>
        <p:txBody>
          <a:bodyPr lIns="130622" tIns="65311" rIns="130622" bIns="65311"/>
          <a:lstStyle/>
          <a:p>
            <a:endParaRPr lang="en-US"/>
          </a:p>
        </p:txBody>
      </p:sp>
      <p:sp>
        <p:nvSpPr>
          <p:cNvPr id="32792" name="Rectangle 75"/>
          <p:cNvSpPr>
            <a:spLocks noChangeArrowheads="1"/>
          </p:cNvSpPr>
          <p:nvPr/>
        </p:nvSpPr>
        <p:spPr bwMode="auto">
          <a:xfrm>
            <a:off x="12072622" y="2065021"/>
            <a:ext cx="924933"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900"/>
              <a:t>GBNE</a:t>
            </a:r>
          </a:p>
        </p:txBody>
      </p:sp>
      <p:sp>
        <p:nvSpPr>
          <p:cNvPr id="32793" name="Text Box 76"/>
          <p:cNvSpPr txBox="1">
            <a:spLocks noChangeArrowheads="1"/>
          </p:cNvSpPr>
          <p:nvPr/>
        </p:nvSpPr>
        <p:spPr bwMode="auto">
          <a:xfrm>
            <a:off x="6705600" y="2834640"/>
            <a:ext cx="731520" cy="393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en-US" sz="1700"/>
              <a:t>b</a:t>
            </a:r>
          </a:p>
        </p:txBody>
      </p:sp>
      <p:sp>
        <p:nvSpPr>
          <p:cNvPr id="32794" name="Text Box 77"/>
          <p:cNvSpPr txBox="1">
            <a:spLocks noChangeArrowheads="1"/>
          </p:cNvSpPr>
          <p:nvPr/>
        </p:nvSpPr>
        <p:spPr bwMode="auto">
          <a:xfrm>
            <a:off x="5364480" y="2834640"/>
            <a:ext cx="731520" cy="393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en-US" sz="1700"/>
              <a:t>b</a:t>
            </a:r>
          </a:p>
        </p:txBody>
      </p:sp>
      <p:sp>
        <p:nvSpPr>
          <p:cNvPr id="32795" name="Text Box 78"/>
          <p:cNvSpPr txBox="1">
            <a:spLocks noChangeArrowheads="1"/>
          </p:cNvSpPr>
          <p:nvPr/>
        </p:nvSpPr>
        <p:spPr bwMode="auto">
          <a:xfrm>
            <a:off x="4023360" y="3291840"/>
            <a:ext cx="731520" cy="393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en-US" sz="1700"/>
              <a:t>a</a:t>
            </a:r>
          </a:p>
        </p:txBody>
      </p:sp>
      <p:sp>
        <p:nvSpPr>
          <p:cNvPr id="32796" name="Text Box 79"/>
          <p:cNvSpPr txBox="1">
            <a:spLocks noChangeArrowheads="1"/>
          </p:cNvSpPr>
          <p:nvPr/>
        </p:nvSpPr>
        <p:spPr bwMode="auto">
          <a:xfrm>
            <a:off x="11704320" y="2779396"/>
            <a:ext cx="731520" cy="393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en-US" sz="1700"/>
              <a:t>b</a:t>
            </a:r>
          </a:p>
        </p:txBody>
      </p:sp>
      <p:sp>
        <p:nvSpPr>
          <p:cNvPr id="32797" name="Text Box 80"/>
          <p:cNvSpPr txBox="1">
            <a:spLocks noChangeArrowheads="1"/>
          </p:cNvSpPr>
          <p:nvPr/>
        </p:nvSpPr>
        <p:spPr bwMode="auto">
          <a:xfrm>
            <a:off x="10363200" y="2779396"/>
            <a:ext cx="731520" cy="393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en-US" sz="1700"/>
              <a:t>b</a:t>
            </a:r>
          </a:p>
        </p:txBody>
      </p:sp>
      <p:sp>
        <p:nvSpPr>
          <p:cNvPr id="32798" name="Text Box 81"/>
          <p:cNvSpPr txBox="1">
            <a:spLocks noChangeArrowheads="1"/>
          </p:cNvSpPr>
          <p:nvPr/>
        </p:nvSpPr>
        <p:spPr bwMode="auto">
          <a:xfrm>
            <a:off x="9022080" y="3236596"/>
            <a:ext cx="731520" cy="393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en-US" sz="1700"/>
              <a:t>a</a:t>
            </a: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7" name="Group 2"/>
          <p:cNvGrpSpPr>
            <a:grpSpLocks/>
          </p:cNvGrpSpPr>
          <p:nvPr/>
        </p:nvGrpSpPr>
        <p:grpSpPr bwMode="auto">
          <a:xfrm>
            <a:off x="2735581" y="2141220"/>
            <a:ext cx="474979" cy="3769996"/>
            <a:chOff x="1077" y="1124"/>
            <a:chExt cx="187" cy="1979"/>
          </a:xfrm>
        </p:grpSpPr>
        <p:sp>
          <p:nvSpPr>
            <p:cNvPr id="34924" name="Rectangle 3" descr="Divot"/>
            <p:cNvSpPr>
              <a:spLocks noChangeArrowheads="1"/>
            </p:cNvSpPr>
            <p:nvPr/>
          </p:nvSpPr>
          <p:spPr bwMode="auto">
            <a:xfrm>
              <a:off x="1077" y="1174"/>
              <a:ext cx="187" cy="1929"/>
            </a:xfrm>
            <a:prstGeom prst="rect">
              <a:avLst/>
            </a:prstGeom>
            <a:pattFill prst="divot">
              <a:fgClr>
                <a:schemeClr val="tx2"/>
              </a:fgClr>
              <a:bgClr>
                <a:schemeClr val="bg1"/>
              </a:bgClr>
            </a:pattFill>
            <a:ln w="9525">
              <a:solidFill>
                <a:srgbClr val="000000"/>
              </a:solidFill>
              <a:miter lim="800000"/>
              <a:headEnd/>
              <a:tailEnd/>
            </a:ln>
          </p:spPr>
          <p:txBody>
            <a:bodyPr/>
            <a:lstStyle/>
            <a:p>
              <a:endParaRPr lang="en-US"/>
            </a:p>
          </p:txBody>
        </p:sp>
        <p:sp>
          <p:nvSpPr>
            <p:cNvPr id="34925" name="Rectangle 4" descr="Divot"/>
            <p:cNvSpPr>
              <a:spLocks noChangeArrowheads="1"/>
            </p:cNvSpPr>
            <p:nvPr/>
          </p:nvSpPr>
          <p:spPr bwMode="auto">
            <a:xfrm>
              <a:off x="1077" y="1174"/>
              <a:ext cx="187" cy="1919"/>
            </a:xfrm>
            <a:prstGeom prst="rect">
              <a:avLst/>
            </a:prstGeom>
            <a:pattFill prst="pct70">
              <a:fgClr>
                <a:schemeClr val="tx1"/>
              </a:fgClr>
              <a:bgClr>
                <a:schemeClr val="bg1"/>
              </a:bgClr>
            </a:pattFill>
            <a:ln w="19050">
              <a:solidFill>
                <a:schemeClr val="tx1"/>
              </a:solidFill>
              <a:miter lim="800000"/>
              <a:headEnd/>
              <a:tailEnd/>
            </a:ln>
          </p:spPr>
          <p:txBody>
            <a:bodyPr/>
            <a:lstStyle/>
            <a:p>
              <a:endParaRPr lang="en-US"/>
            </a:p>
          </p:txBody>
        </p:sp>
        <p:sp>
          <p:nvSpPr>
            <p:cNvPr id="34926" name="Line 5" descr="Divot"/>
            <p:cNvSpPr>
              <a:spLocks noChangeShapeType="1"/>
            </p:cNvSpPr>
            <p:nvPr/>
          </p:nvSpPr>
          <p:spPr bwMode="auto">
            <a:xfrm flipV="1">
              <a:off x="1171" y="1124"/>
              <a:ext cx="1" cy="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27" name="Line 6" descr="Divot"/>
            <p:cNvSpPr>
              <a:spLocks noChangeShapeType="1"/>
            </p:cNvSpPr>
            <p:nvPr/>
          </p:nvSpPr>
          <p:spPr bwMode="auto">
            <a:xfrm>
              <a:off x="1147" y="1124"/>
              <a:ext cx="47" cy="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28" name="Line 7" descr="Divot"/>
            <p:cNvSpPr>
              <a:spLocks noChangeShapeType="1"/>
            </p:cNvSpPr>
            <p:nvPr/>
          </p:nvSpPr>
          <p:spPr bwMode="auto">
            <a:xfrm>
              <a:off x="1171" y="1174"/>
              <a:ext cx="1" cy="4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29" name="Line 8" descr="Divot"/>
            <p:cNvSpPr>
              <a:spLocks noChangeShapeType="1"/>
            </p:cNvSpPr>
            <p:nvPr/>
          </p:nvSpPr>
          <p:spPr bwMode="auto">
            <a:xfrm>
              <a:off x="1147" y="1214"/>
              <a:ext cx="47" cy="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4818" name="Group 9"/>
          <p:cNvGrpSpPr>
            <a:grpSpLocks/>
          </p:cNvGrpSpPr>
          <p:nvPr/>
        </p:nvGrpSpPr>
        <p:grpSpPr bwMode="auto">
          <a:xfrm>
            <a:off x="3210561" y="1798320"/>
            <a:ext cx="472440" cy="4112896"/>
            <a:chOff x="1264" y="944"/>
            <a:chExt cx="186" cy="2159"/>
          </a:xfrm>
          <a:solidFill>
            <a:srgbClr val="FF0000"/>
          </a:solidFill>
        </p:grpSpPr>
        <p:sp>
          <p:nvSpPr>
            <p:cNvPr id="34984" name="Rectangle 10" descr="Light upward diagonal"/>
            <p:cNvSpPr>
              <a:spLocks noChangeArrowheads="1"/>
            </p:cNvSpPr>
            <p:nvPr/>
          </p:nvSpPr>
          <p:spPr bwMode="auto">
            <a:xfrm>
              <a:off x="1264" y="984"/>
              <a:ext cx="186" cy="2119"/>
            </a:xfrm>
            <a:prstGeom prst="rect">
              <a:avLst/>
            </a:prstGeom>
            <a:grpFill/>
            <a:ln w="9525">
              <a:solidFill>
                <a:srgbClr val="000000"/>
              </a:solidFill>
              <a:miter lim="800000"/>
              <a:headEnd/>
              <a:tailEnd/>
            </a:ln>
          </p:spPr>
          <p:txBody>
            <a:bodyPr/>
            <a:lstStyle/>
            <a:p>
              <a:pPr>
                <a:defRPr/>
              </a:pPr>
              <a:endParaRPr lang="en-US"/>
            </a:p>
          </p:txBody>
        </p:sp>
        <p:sp>
          <p:nvSpPr>
            <p:cNvPr id="34985" name="Rectangle 11" descr="Light upward diagonal"/>
            <p:cNvSpPr>
              <a:spLocks noChangeArrowheads="1"/>
            </p:cNvSpPr>
            <p:nvPr/>
          </p:nvSpPr>
          <p:spPr bwMode="auto">
            <a:xfrm>
              <a:off x="1264" y="984"/>
              <a:ext cx="186" cy="2109"/>
            </a:xfrm>
            <a:prstGeom prst="rect">
              <a:avLst/>
            </a:prstGeom>
            <a:grpFill/>
            <a:ln w="19050">
              <a:solidFill>
                <a:schemeClr val="tx1"/>
              </a:solidFill>
              <a:miter lim="800000"/>
              <a:headEnd/>
              <a:tailEnd/>
            </a:ln>
          </p:spPr>
          <p:txBody>
            <a:bodyPr/>
            <a:lstStyle/>
            <a:p>
              <a:pPr>
                <a:defRPr/>
              </a:pPr>
              <a:endParaRPr lang="en-US"/>
            </a:p>
          </p:txBody>
        </p:sp>
        <p:sp>
          <p:nvSpPr>
            <p:cNvPr id="34986" name="Line 12" descr="Light upward diagonal"/>
            <p:cNvSpPr>
              <a:spLocks noChangeShapeType="1"/>
            </p:cNvSpPr>
            <p:nvPr/>
          </p:nvSpPr>
          <p:spPr bwMode="auto">
            <a:xfrm flipV="1">
              <a:off x="1357" y="944"/>
              <a:ext cx="1" cy="40"/>
            </a:xfrm>
            <a:prstGeom prst="line">
              <a:avLst/>
            </a:prstGeom>
            <a:grpFill/>
            <a:ln w="19050">
              <a:solidFill>
                <a:schemeClr val="tx1"/>
              </a:solidFill>
              <a:round/>
              <a:headEnd/>
              <a:tailEnd/>
            </a:ln>
            <a:extLst/>
          </p:spPr>
          <p:txBody>
            <a:bodyPr/>
            <a:lstStyle/>
            <a:p>
              <a:pPr>
                <a:defRPr/>
              </a:pPr>
              <a:endParaRPr lang="en-US"/>
            </a:p>
          </p:txBody>
        </p:sp>
        <p:sp>
          <p:nvSpPr>
            <p:cNvPr id="34987" name="Line 13" descr="Light upward diagonal"/>
            <p:cNvSpPr>
              <a:spLocks noChangeShapeType="1"/>
            </p:cNvSpPr>
            <p:nvPr/>
          </p:nvSpPr>
          <p:spPr bwMode="auto">
            <a:xfrm>
              <a:off x="1334" y="944"/>
              <a:ext cx="46" cy="1"/>
            </a:xfrm>
            <a:prstGeom prst="line">
              <a:avLst/>
            </a:prstGeom>
            <a:grpFill/>
            <a:ln w="19050">
              <a:solidFill>
                <a:schemeClr val="tx1"/>
              </a:solidFill>
              <a:round/>
              <a:headEnd/>
              <a:tailEnd/>
            </a:ln>
            <a:extLst/>
          </p:spPr>
          <p:txBody>
            <a:bodyPr/>
            <a:lstStyle/>
            <a:p>
              <a:pPr>
                <a:defRPr/>
              </a:pPr>
              <a:endParaRPr lang="en-US"/>
            </a:p>
          </p:txBody>
        </p:sp>
        <p:sp>
          <p:nvSpPr>
            <p:cNvPr id="34988" name="Line 14" descr="Light upward diagonal"/>
            <p:cNvSpPr>
              <a:spLocks noChangeShapeType="1"/>
            </p:cNvSpPr>
            <p:nvPr/>
          </p:nvSpPr>
          <p:spPr bwMode="auto">
            <a:xfrm>
              <a:off x="1357" y="984"/>
              <a:ext cx="1" cy="40"/>
            </a:xfrm>
            <a:prstGeom prst="line">
              <a:avLst/>
            </a:prstGeom>
            <a:grpFill/>
            <a:ln w="19050">
              <a:solidFill>
                <a:schemeClr val="tx1"/>
              </a:solidFill>
              <a:round/>
              <a:headEnd/>
              <a:tailEnd/>
            </a:ln>
            <a:extLst/>
          </p:spPr>
          <p:txBody>
            <a:bodyPr/>
            <a:lstStyle/>
            <a:p>
              <a:pPr>
                <a:defRPr/>
              </a:pPr>
              <a:endParaRPr lang="en-US"/>
            </a:p>
          </p:txBody>
        </p:sp>
        <p:sp>
          <p:nvSpPr>
            <p:cNvPr id="34989" name="Line 15" descr="Light upward diagonal"/>
            <p:cNvSpPr>
              <a:spLocks noChangeShapeType="1"/>
            </p:cNvSpPr>
            <p:nvPr/>
          </p:nvSpPr>
          <p:spPr bwMode="auto">
            <a:xfrm>
              <a:off x="1334" y="1024"/>
              <a:ext cx="46" cy="1"/>
            </a:xfrm>
            <a:prstGeom prst="line">
              <a:avLst/>
            </a:prstGeom>
            <a:grpFill/>
            <a:ln w="19050">
              <a:solidFill>
                <a:schemeClr val="tx1"/>
              </a:solidFill>
              <a:round/>
              <a:headEnd/>
              <a:tailEnd/>
            </a:ln>
            <a:extLst/>
          </p:spPr>
          <p:txBody>
            <a:bodyPr/>
            <a:lstStyle/>
            <a:p>
              <a:pPr>
                <a:defRPr/>
              </a:pPr>
              <a:endParaRPr lang="en-US"/>
            </a:p>
          </p:txBody>
        </p:sp>
      </p:grpSp>
      <p:grpSp>
        <p:nvGrpSpPr>
          <p:cNvPr id="34819" name="Group 16"/>
          <p:cNvGrpSpPr>
            <a:grpSpLocks/>
          </p:cNvGrpSpPr>
          <p:nvPr/>
        </p:nvGrpSpPr>
        <p:grpSpPr bwMode="auto">
          <a:xfrm>
            <a:off x="3683001" y="1836420"/>
            <a:ext cx="474981" cy="4074796"/>
            <a:chOff x="1450" y="964"/>
            <a:chExt cx="187" cy="2139"/>
          </a:xfrm>
        </p:grpSpPr>
        <p:sp>
          <p:nvSpPr>
            <p:cNvPr id="2" name="Rectangle 17"/>
            <p:cNvSpPr>
              <a:spLocks noChangeArrowheads="1"/>
            </p:cNvSpPr>
            <p:nvPr/>
          </p:nvSpPr>
          <p:spPr bwMode="auto">
            <a:xfrm>
              <a:off x="1450" y="1004"/>
              <a:ext cx="187" cy="2099"/>
            </a:xfrm>
            <a:prstGeom prst="rect">
              <a:avLst/>
            </a:prstGeom>
            <a:solidFill>
              <a:srgbClr val="0099FF"/>
            </a:solidFill>
            <a:ln w="9525">
              <a:solidFill>
                <a:srgbClr val="000000"/>
              </a:solidFill>
              <a:miter lim="800000"/>
              <a:headEnd/>
              <a:tailEnd/>
            </a:ln>
          </p:spPr>
          <p:txBody>
            <a:bodyPr/>
            <a:lstStyle/>
            <a:p>
              <a:endParaRPr lang="en-US"/>
            </a:p>
          </p:txBody>
        </p:sp>
        <p:sp>
          <p:nvSpPr>
            <p:cNvPr id="3" name="Rectangle 18"/>
            <p:cNvSpPr>
              <a:spLocks noChangeArrowheads="1"/>
            </p:cNvSpPr>
            <p:nvPr/>
          </p:nvSpPr>
          <p:spPr bwMode="auto">
            <a:xfrm>
              <a:off x="1450" y="1004"/>
              <a:ext cx="187" cy="2089"/>
            </a:xfrm>
            <a:prstGeom prst="rect">
              <a:avLst/>
            </a:prstGeom>
            <a:solidFill>
              <a:srgbClr val="0099FF"/>
            </a:solidFill>
            <a:ln w="19050">
              <a:solidFill>
                <a:schemeClr val="tx1"/>
              </a:solidFill>
              <a:miter lim="800000"/>
              <a:headEnd/>
              <a:tailEnd/>
            </a:ln>
          </p:spPr>
          <p:txBody>
            <a:bodyPr/>
            <a:lstStyle/>
            <a:p>
              <a:endParaRPr lang="en-US"/>
            </a:p>
          </p:txBody>
        </p:sp>
        <p:sp>
          <p:nvSpPr>
            <p:cNvPr id="4" name="Line 19"/>
            <p:cNvSpPr>
              <a:spLocks noChangeShapeType="1"/>
            </p:cNvSpPr>
            <p:nvPr/>
          </p:nvSpPr>
          <p:spPr bwMode="auto">
            <a:xfrm flipV="1">
              <a:off x="1544" y="964"/>
              <a:ext cx="1" cy="4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 name="Line 20"/>
            <p:cNvSpPr>
              <a:spLocks noChangeShapeType="1"/>
            </p:cNvSpPr>
            <p:nvPr/>
          </p:nvSpPr>
          <p:spPr bwMode="auto">
            <a:xfrm>
              <a:off x="1520" y="964"/>
              <a:ext cx="47" cy="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21"/>
            <p:cNvSpPr>
              <a:spLocks noChangeShapeType="1"/>
            </p:cNvSpPr>
            <p:nvPr/>
          </p:nvSpPr>
          <p:spPr bwMode="auto">
            <a:xfrm>
              <a:off x="1544" y="1004"/>
              <a:ext cx="1" cy="4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Line 22"/>
            <p:cNvSpPr>
              <a:spLocks noChangeShapeType="1"/>
            </p:cNvSpPr>
            <p:nvPr/>
          </p:nvSpPr>
          <p:spPr bwMode="auto">
            <a:xfrm>
              <a:off x="1520" y="1044"/>
              <a:ext cx="47" cy="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4820" name="Group 23"/>
          <p:cNvGrpSpPr>
            <a:grpSpLocks/>
          </p:cNvGrpSpPr>
          <p:nvPr/>
        </p:nvGrpSpPr>
        <p:grpSpPr bwMode="auto">
          <a:xfrm>
            <a:off x="4513582" y="3303270"/>
            <a:ext cx="472440" cy="2607946"/>
            <a:chOff x="1777" y="1734"/>
            <a:chExt cx="186" cy="1369"/>
          </a:xfrm>
          <a:pattFill prst="pct70">
            <a:fgClr>
              <a:prstClr val="black"/>
            </a:fgClr>
            <a:bgClr>
              <a:prstClr val="white"/>
            </a:bgClr>
          </a:pattFill>
        </p:grpSpPr>
        <p:sp>
          <p:nvSpPr>
            <p:cNvPr id="34972" name="Rectangle 24" descr="Divot"/>
            <p:cNvSpPr>
              <a:spLocks noChangeArrowheads="1"/>
            </p:cNvSpPr>
            <p:nvPr/>
          </p:nvSpPr>
          <p:spPr bwMode="auto">
            <a:xfrm>
              <a:off x="1777" y="1824"/>
              <a:ext cx="186" cy="1279"/>
            </a:xfrm>
            <a:prstGeom prst="rect">
              <a:avLst/>
            </a:prstGeom>
            <a:grpFill/>
            <a:ln w="9525">
              <a:solidFill>
                <a:srgbClr val="000000"/>
              </a:solidFill>
              <a:miter lim="800000"/>
              <a:headEnd/>
              <a:tailEnd/>
            </a:ln>
          </p:spPr>
          <p:txBody>
            <a:bodyPr/>
            <a:lstStyle/>
            <a:p>
              <a:pPr>
                <a:defRPr/>
              </a:pPr>
              <a:endParaRPr lang="en-US"/>
            </a:p>
          </p:txBody>
        </p:sp>
        <p:sp>
          <p:nvSpPr>
            <p:cNvPr id="34973" name="Rectangle 25" descr="Divot"/>
            <p:cNvSpPr>
              <a:spLocks noChangeArrowheads="1"/>
            </p:cNvSpPr>
            <p:nvPr/>
          </p:nvSpPr>
          <p:spPr bwMode="auto">
            <a:xfrm>
              <a:off x="1777" y="1824"/>
              <a:ext cx="186" cy="1269"/>
            </a:xfrm>
            <a:prstGeom prst="rect">
              <a:avLst/>
            </a:prstGeom>
            <a:grpFill/>
            <a:ln w="19050">
              <a:solidFill>
                <a:schemeClr val="tx1"/>
              </a:solidFill>
              <a:miter lim="800000"/>
              <a:headEnd/>
              <a:tailEnd/>
            </a:ln>
          </p:spPr>
          <p:txBody>
            <a:bodyPr/>
            <a:lstStyle/>
            <a:p>
              <a:pPr>
                <a:defRPr/>
              </a:pPr>
              <a:endParaRPr lang="en-US"/>
            </a:p>
          </p:txBody>
        </p:sp>
        <p:sp>
          <p:nvSpPr>
            <p:cNvPr id="34974" name="Line 26" descr="Divot"/>
            <p:cNvSpPr>
              <a:spLocks noChangeShapeType="1"/>
            </p:cNvSpPr>
            <p:nvPr/>
          </p:nvSpPr>
          <p:spPr bwMode="auto">
            <a:xfrm flipV="1">
              <a:off x="1870" y="1734"/>
              <a:ext cx="1" cy="90"/>
            </a:xfrm>
            <a:prstGeom prst="line">
              <a:avLst/>
            </a:prstGeom>
            <a:grpFill/>
            <a:ln w="19050">
              <a:solidFill>
                <a:schemeClr val="tx1"/>
              </a:solidFill>
              <a:round/>
              <a:headEnd/>
              <a:tailEnd/>
            </a:ln>
            <a:extLst/>
          </p:spPr>
          <p:txBody>
            <a:bodyPr/>
            <a:lstStyle/>
            <a:p>
              <a:pPr>
                <a:defRPr/>
              </a:pPr>
              <a:endParaRPr lang="en-US"/>
            </a:p>
          </p:txBody>
        </p:sp>
        <p:sp>
          <p:nvSpPr>
            <p:cNvPr id="34975" name="Line 27" descr="Divot"/>
            <p:cNvSpPr>
              <a:spLocks noChangeShapeType="1"/>
            </p:cNvSpPr>
            <p:nvPr/>
          </p:nvSpPr>
          <p:spPr bwMode="auto">
            <a:xfrm>
              <a:off x="1847" y="1734"/>
              <a:ext cx="46" cy="1"/>
            </a:xfrm>
            <a:prstGeom prst="line">
              <a:avLst/>
            </a:prstGeom>
            <a:grpFill/>
            <a:ln w="19050">
              <a:solidFill>
                <a:schemeClr val="tx1"/>
              </a:solidFill>
              <a:round/>
              <a:headEnd/>
              <a:tailEnd/>
            </a:ln>
            <a:extLst/>
          </p:spPr>
          <p:txBody>
            <a:bodyPr/>
            <a:lstStyle/>
            <a:p>
              <a:pPr>
                <a:defRPr/>
              </a:pPr>
              <a:endParaRPr lang="en-US"/>
            </a:p>
          </p:txBody>
        </p:sp>
        <p:sp>
          <p:nvSpPr>
            <p:cNvPr id="34976" name="Line 28" descr="Divot"/>
            <p:cNvSpPr>
              <a:spLocks noChangeShapeType="1"/>
            </p:cNvSpPr>
            <p:nvPr/>
          </p:nvSpPr>
          <p:spPr bwMode="auto">
            <a:xfrm>
              <a:off x="1870" y="1824"/>
              <a:ext cx="1" cy="80"/>
            </a:xfrm>
            <a:prstGeom prst="line">
              <a:avLst/>
            </a:prstGeom>
            <a:grpFill/>
            <a:ln w="19050">
              <a:solidFill>
                <a:schemeClr val="tx1"/>
              </a:solidFill>
              <a:round/>
              <a:headEnd/>
              <a:tailEnd/>
            </a:ln>
            <a:extLst/>
          </p:spPr>
          <p:txBody>
            <a:bodyPr/>
            <a:lstStyle/>
            <a:p>
              <a:pPr>
                <a:defRPr/>
              </a:pPr>
              <a:endParaRPr lang="en-US"/>
            </a:p>
          </p:txBody>
        </p:sp>
        <p:sp>
          <p:nvSpPr>
            <p:cNvPr id="34977" name="Line 29" descr="Divot"/>
            <p:cNvSpPr>
              <a:spLocks noChangeShapeType="1"/>
            </p:cNvSpPr>
            <p:nvPr/>
          </p:nvSpPr>
          <p:spPr bwMode="auto">
            <a:xfrm>
              <a:off x="1847" y="1904"/>
              <a:ext cx="46" cy="1"/>
            </a:xfrm>
            <a:prstGeom prst="line">
              <a:avLst/>
            </a:prstGeom>
            <a:grpFill/>
            <a:ln w="19050">
              <a:solidFill>
                <a:schemeClr val="tx1"/>
              </a:solidFill>
              <a:round/>
              <a:headEnd/>
              <a:tailEnd/>
            </a:ln>
            <a:extLst/>
          </p:spPr>
          <p:txBody>
            <a:bodyPr/>
            <a:lstStyle/>
            <a:p>
              <a:pPr>
                <a:defRPr/>
              </a:pPr>
              <a:endParaRPr lang="en-US"/>
            </a:p>
          </p:txBody>
        </p:sp>
      </p:grpSp>
      <p:grpSp>
        <p:nvGrpSpPr>
          <p:cNvPr id="34821" name="Group 30"/>
          <p:cNvGrpSpPr>
            <a:grpSpLocks/>
          </p:cNvGrpSpPr>
          <p:nvPr/>
        </p:nvGrpSpPr>
        <p:grpSpPr bwMode="auto">
          <a:xfrm>
            <a:off x="4986021" y="2731770"/>
            <a:ext cx="474979" cy="3179446"/>
            <a:chOff x="1963" y="1434"/>
            <a:chExt cx="187" cy="1669"/>
          </a:xfrm>
          <a:solidFill>
            <a:srgbClr val="FF0000"/>
          </a:solidFill>
        </p:grpSpPr>
        <p:sp>
          <p:nvSpPr>
            <p:cNvPr id="34966" name="Rectangle 31" descr="Light upward diagonal"/>
            <p:cNvSpPr>
              <a:spLocks noChangeArrowheads="1"/>
            </p:cNvSpPr>
            <p:nvPr/>
          </p:nvSpPr>
          <p:spPr bwMode="auto">
            <a:xfrm>
              <a:off x="1963" y="1514"/>
              <a:ext cx="187" cy="1589"/>
            </a:xfrm>
            <a:prstGeom prst="rect">
              <a:avLst/>
            </a:prstGeom>
            <a:grpFill/>
            <a:ln w="9525">
              <a:solidFill>
                <a:srgbClr val="000000"/>
              </a:solidFill>
              <a:miter lim="800000"/>
              <a:headEnd/>
              <a:tailEnd/>
            </a:ln>
          </p:spPr>
          <p:txBody>
            <a:bodyPr/>
            <a:lstStyle/>
            <a:p>
              <a:pPr>
                <a:defRPr/>
              </a:pPr>
              <a:endParaRPr lang="en-US"/>
            </a:p>
          </p:txBody>
        </p:sp>
        <p:sp>
          <p:nvSpPr>
            <p:cNvPr id="34967" name="Rectangle 32" descr="Light upward diagonal"/>
            <p:cNvSpPr>
              <a:spLocks noChangeArrowheads="1"/>
            </p:cNvSpPr>
            <p:nvPr/>
          </p:nvSpPr>
          <p:spPr bwMode="auto">
            <a:xfrm>
              <a:off x="1963" y="1514"/>
              <a:ext cx="187" cy="1579"/>
            </a:xfrm>
            <a:prstGeom prst="rect">
              <a:avLst/>
            </a:prstGeom>
            <a:grpFill/>
            <a:ln w="19050">
              <a:solidFill>
                <a:schemeClr val="tx1"/>
              </a:solidFill>
              <a:miter lim="800000"/>
              <a:headEnd/>
              <a:tailEnd/>
            </a:ln>
          </p:spPr>
          <p:txBody>
            <a:bodyPr/>
            <a:lstStyle/>
            <a:p>
              <a:pPr>
                <a:defRPr/>
              </a:pPr>
              <a:endParaRPr lang="en-US"/>
            </a:p>
          </p:txBody>
        </p:sp>
        <p:sp>
          <p:nvSpPr>
            <p:cNvPr id="34968" name="Line 33" descr="Light upward diagonal"/>
            <p:cNvSpPr>
              <a:spLocks noChangeShapeType="1"/>
            </p:cNvSpPr>
            <p:nvPr/>
          </p:nvSpPr>
          <p:spPr bwMode="auto">
            <a:xfrm flipV="1">
              <a:off x="2056" y="1434"/>
              <a:ext cx="1" cy="80"/>
            </a:xfrm>
            <a:prstGeom prst="line">
              <a:avLst/>
            </a:prstGeom>
            <a:grpFill/>
            <a:ln w="19050">
              <a:solidFill>
                <a:schemeClr val="tx1"/>
              </a:solidFill>
              <a:round/>
              <a:headEnd/>
              <a:tailEnd/>
            </a:ln>
            <a:extLst/>
          </p:spPr>
          <p:txBody>
            <a:bodyPr/>
            <a:lstStyle/>
            <a:p>
              <a:pPr>
                <a:defRPr/>
              </a:pPr>
              <a:endParaRPr lang="en-US"/>
            </a:p>
          </p:txBody>
        </p:sp>
        <p:sp>
          <p:nvSpPr>
            <p:cNvPr id="34969" name="Line 34" descr="Light upward diagonal"/>
            <p:cNvSpPr>
              <a:spLocks noChangeShapeType="1"/>
            </p:cNvSpPr>
            <p:nvPr/>
          </p:nvSpPr>
          <p:spPr bwMode="auto">
            <a:xfrm>
              <a:off x="2033" y="1434"/>
              <a:ext cx="47" cy="1"/>
            </a:xfrm>
            <a:prstGeom prst="line">
              <a:avLst/>
            </a:prstGeom>
            <a:grpFill/>
            <a:ln w="19050">
              <a:solidFill>
                <a:schemeClr val="tx1"/>
              </a:solidFill>
              <a:round/>
              <a:headEnd/>
              <a:tailEnd/>
            </a:ln>
            <a:extLst/>
          </p:spPr>
          <p:txBody>
            <a:bodyPr/>
            <a:lstStyle/>
            <a:p>
              <a:pPr>
                <a:defRPr/>
              </a:pPr>
              <a:endParaRPr lang="en-US"/>
            </a:p>
          </p:txBody>
        </p:sp>
        <p:sp>
          <p:nvSpPr>
            <p:cNvPr id="34970" name="Line 35" descr="Light upward diagonal"/>
            <p:cNvSpPr>
              <a:spLocks noChangeShapeType="1"/>
            </p:cNvSpPr>
            <p:nvPr/>
          </p:nvSpPr>
          <p:spPr bwMode="auto">
            <a:xfrm>
              <a:off x="2056" y="1514"/>
              <a:ext cx="1" cy="80"/>
            </a:xfrm>
            <a:prstGeom prst="line">
              <a:avLst/>
            </a:prstGeom>
            <a:grpFill/>
            <a:ln w="19050">
              <a:solidFill>
                <a:schemeClr val="tx1"/>
              </a:solidFill>
              <a:round/>
              <a:headEnd/>
              <a:tailEnd/>
            </a:ln>
            <a:extLst/>
          </p:spPr>
          <p:txBody>
            <a:bodyPr/>
            <a:lstStyle/>
            <a:p>
              <a:pPr>
                <a:defRPr/>
              </a:pPr>
              <a:endParaRPr lang="en-US"/>
            </a:p>
          </p:txBody>
        </p:sp>
        <p:sp>
          <p:nvSpPr>
            <p:cNvPr id="34971" name="Line 36" descr="Light upward diagonal"/>
            <p:cNvSpPr>
              <a:spLocks noChangeShapeType="1"/>
            </p:cNvSpPr>
            <p:nvPr/>
          </p:nvSpPr>
          <p:spPr bwMode="auto">
            <a:xfrm>
              <a:off x="2033" y="1594"/>
              <a:ext cx="47" cy="1"/>
            </a:xfrm>
            <a:prstGeom prst="line">
              <a:avLst/>
            </a:prstGeom>
            <a:grpFill/>
            <a:ln w="19050">
              <a:solidFill>
                <a:schemeClr val="tx1"/>
              </a:solidFill>
              <a:round/>
              <a:headEnd/>
              <a:tailEnd/>
            </a:ln>
            <a:extLst/>
          </p:spPr>
          <p:txBody>
            <a:bodyPr/>
            <a:lstStyle/>
            <a:p>
              <a:pPr>
                <a:defRPr/>
              </a:pPr>
              <a:endParaRPr lang="en-US"/>
            </a:p>
          </p:txBody>
        </p:sp>
      </p:grpSp>
      <p:grpSp>
        <p:nvGrpSpPr>
          <p:cNvPr id="34822" name="Group 37"/>
          <p:cNvGrpSpPr>
            <a:grpSpLocks/>
          </p:cNvGrpSpPr>
          <p:nvPr/>
        </p:nvGrpSpPr>
        <p:grpSpPr bwMode="auto">
          <a:xfrm>
            <a:off x="5461001" y="2674620"/>
            <a:ext cx="472440" cy="3236596"/>
            <a:chOff x="2150" y="1404"/>
            <a:chExt cx="186" cy="1699"/>
          </a:xfrm>
        </p:grpSpPr>
        <p:sp>
          <p:nvSpPr>
            <p:cNvPr id="8" name="Rectangle 38"/>
            <p:cNvSpPr>
              <a:spLocks noChangeArrowheads="1"/>
            </p:cNvSpPr>
            <p:nvPr/>
          </p:nvSpPr>
          <p:spPr bwMode="auto">
            <a:xfrm>
              <a:off x="2150" y="1484"/>
              <a:ext cx="186" cy="1619"/>
            </a:xfrm>
            <a:prstGeom prst="rect">
              <a:avLst/>
            </a:prstGeom>
            <a:solidFill>
              <a:srgbClr val="0099FF"/>
            </a:solidFill>
            <a:ln w="9525">
              <a:solidFill>
                <a:srgbClr val="000000"/>
              </a:solidFill>
              <a:miter lim="800000"/>
              <a:headEnd/>
              <a:tailEnd/>
            </a:ln>
          </p:spPr>
          <p:txBody>
            <a:bodyPr/>
            <a:lstStyle/>
            <a:p>
              <a:endParaRPr lang="en-US"/>
            </a:p>
          </p:txBody>
        </p:sp>
        <p:sp>
          <p:nvSpPr>
            <p:cNvPr id="9" name="Rectangle 39"/>
            <p:cNvSpPr>
              <a:spLocks noChangeArrowheads="1"/>
            </p:cNvSpPr>
            <p:nvPr/>
          </p:nvSpPr>
          <p:spPr bwMode="auto">
            <a:xfrm>
              <a:off x="2150" y="1484"/>
              <a:ext cx="186" cy="1609"/>
            </a:xfrm>
            <a:prstGeom prst="rect">
              <a:avLst/>
            </a:prstGeom>
            <a:solidFill>
              <a:srgbClr val="0099FF"/>
            </a:solidFill>
            <a:ln w="19050">
              <a:solidFill>
                <a:schemeClr val="tx1"/>
              </a:solidFill>
              <a:miter lim="800000"/>
              <a:headEnd/>
              <a:tailEnd/>
            </a:ln>
          </p:spPr>
          <p:txBody>
            <a:bodyPr/>
            <a:lstStyle/>
            <a:p>
              <a:endParaRPr lang="en-US"/>
            </a:p>
          </p:txBody>
        </p:sp>
        <p:sp>
          <p:nvSpPr>
            <p:cNvPr id="10" name="Line 40"/>
            <p:cNvSpPr>
              <a:spLocks noChangeShapeType="1"/>
            </p:cNvSpPr>
            <p:nvPr/>
          </p:nvSpPr>
          <p:spPr bwMode="auto">
            <a:xfrm flipV="1">
              <a:off x="2243" y="1404"/>
              <a:ext cx="1" cy="8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41"/>
            <p:cNvSpPr>
              <a:spLocks noChangeShapeType="1"/>
            </p:cNvSpPr>
            <p:nvPr/>
          </p:nvSpPr>
          <p:spPr bwMode="auto">
            <a:xfrm>
              <a:off x="2220" y="1404"/>
              <a:ext cx="46" cy="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42"/>
            <p:cNvSpPr>
              <a:spLocks noChangeShapeType="1"/>
            </p:cNvSpPr>
            <p:nvPr/>
          </p:nvSpPr>
          <p:spPr bwMode="auto">
            <a:xfrm>
              <a:off x="2243" y="1484"/>
              <a:ext cx="1" cy="8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Line 43"/>
            <p:cNvSpPr>
              <a:spLocks noChangeShapeType="1"/>
            </p:cNvSpPr>
            <p:nvPr/>
          </p:nvSpPr>
          <p:spPr bwMode="auto">
            <a:xfrm>
              <a:off x="2220" y="1564"/>
              <a:ext cx="46" cy="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4823" name="Group 44"/>
          <p:cNvGrpSpPr>
            <a:grpSpLocks/>
          </p:cNvGrpSpPr>
          <p:nvPr/>
        </p:nvGrpSpPr>
        <p:grpSpPr bwMode="auto">
          <a:xfrm>
            <a:off x="6319521" y="3474720"/>
            <a:ext cx="472440" cy="2436496"/>
            <a:chOff x="2488" y="1824"/>
            <a:chExt cx="186" cy="1279"/>
          </a:xfrm>
          <a:pattFill prst="pct70">
            <a:fgClr>
              <a:prstClr val="black"/>
            </a:fgClr>
            <a:bgClr>
              <a:prstClr val="white"/>
            </a:bgClr>
          </a:pattFill>
        </p:grpSpPr>
        <p:sp>
          <p:nvSpPr>
            <p:cNvPr id="34954" name="Rectangle 45" descr="Divot"/>
            <p:cNvSpPr>
              <a:spLocks noChangeArrowheads="1"/>
            </p:cNvSpPr>
            <p:nvPr/>
          </p:nvSpPr>
          <p:spPr bwMode="auto">
            <a:xfrm>
              <a:off x="2488" y="1924"/>
              <a:ext cx="186" cy="1179"/>
            </a:xfrm>
            <a:prstGeom prst="rect">
              <a:avLst/>
            </a:prstGeom>
            <a:grpFill/>
            <a:ln w="9525">
              <a:solidFill>
                <a:srgbClr val="000000"/>
              </a:solidFill>
              <a:miter lim="800000"/>
              <a:headEnd/>
              <a:tailEnd/>
            </a:ln>
          </p:spPr>
          <p:txBody>
            <a:bodyPr/>
            <a:lstStyle/>
            <a:p>
              <a:pPr>
                <a:defRPr/>
              </a:pPr>
              <a:endParaRPr lang="en-US"/>
            </a:p>
          </p:txBody>
        </p:sp>
        <p:sp>
          <p:nvSpPr>
            <p:cNvPr id="34955" name="Rectangle 46" descr="Divot"/>
            <p:cNvSpPr>
              <a:spLocks noChangeArrowheads="1"/>
            </p:cNvSpPr>
            <p:nvPr/>
          </p:nvSpPr>
          <p:spPr bwMode="auto">
            <a:xfrm>
              <a:off x="2488" y="1924"/>
              <a:ext cx="186" cy="1169"/>
            </a:xfrm>
            <a:prstGeom prst="rect">
              <a:avLst/>
            </a:prstGeom>
            <a:grpFill/>
            <a:ln w="19050">
              <a:solidFill>
                <a:schemeClr val="tx1"/>
              </a:solidFill>
              <a:miter lim="800000"/>
              <a:headEnd/>
              <a:tailEnd/>
            </a:ln>
          </p:spPr>
          <p:txBody>
            <a:bodyPr/>
            <a:lstStyle/>
            <a:p>
              <a:pPr>
                <a:defRPr/>
              </a:pPr>
              <a:endParaRPr lang="en-US"/>
            </a:p>
          </p:txBody>
        </p:sp>
        <p:sp>
          <p:nvSpPr>
            <p:cNvPr id="34956" name="Line 47" descr="Divot"/>
            <p:cNvSpPr>
              <a:spLocks noChangeShapeType="1"/>
            </p:cNvSpPr>
            <p:nvPr/>
          </p:nvSpPr>
          <p:spPr bwMode="auto">
            <a:xfrm flipV="1">
              <a:off x="2581" y="1824"/>
              <a:ext cx="1" cy="100"/>
            </a:xfrm>
            <a:prstGeom prst="line">
              <a:avLst/>
            </a:prstGeom>
            <a:grpFill/>
            <a:ln w="19050">
              <a:solidFill>
                <a:schemeClr val="tx1"/>
              </a:solidFill>
              <a:round/>
              <a:headEnd/>
              <a:tailEnd/>
            </a:ln>
            <a:extLst/>
          </p:spPr>
          <p:txBody>
            <a:bodyPr/>
            <a:lstStyle/>
            <a:p>
              <a:pPr>
                <a:defRPr/>
              </a:pPr>
              <a:endParaRPr lang="en-US"/>
            </a:p>
          </p:txBody>
        </p:sp>
        <p:sp>
          <p:nvSpPr>
            <p:cNvPr id="34957" name="Line 48" descr="Divot"/>
            <p:cNvSpPr>
              <a:spLocks noChangeShapeType="1"/>
            </p:cNvSpPr>
            <p:nvPr/>
          </p:nvSpPr>
          <p:spPr bwMode="auto">
            <a:xfrm>
              <a:off x="2558" y="1824"/>
              <a:ext cx="46" cy="1"/>
            </a:xfrm>
            <a:prstGeom prst="line">
              <a:avLst/>
            </a:prstGeom>
            <a:grpFill/>
            <a:ln w="19050">
              <a:solidFill>
                <a:schemeClr val="tx1"/>
              </a:solidFill>
              <a:round/>
              <a:headEnd/>
              <a:tailEnd/>
            </a:ln>
            <a:extLst/>
          </p:spPr>
          <p:txBody>
            <a:bodyPr/>
            <a:lstStyle/>
            <a:p>
              <a:pPr>
                <a:defRPr/>
              </a:pPr>
              <a:endParaRPr lang="en-US"/>
            </a:p>
          </p:txBody>
        </p:sp>
        <p:sp>
          <p:nvSpPr>
            <p:cNvPr id="34958" name="Line 49" descr="Divot"/>
            <p:cNvSpPr>
              <a:spLocks noChangeShapeType="1"/>
            </p:cNvSpPr>
            <p:nvPr/>
          </p:nvSpPr>
          <p:spPr bwMode="auto">
            <a:xfrm>
              <a:off x="2581" y="1924"/>
              <a:ext cx="1" cy="99"/>
            </a:xfrm>
            <a:prstGeom prst="line">
              <a:avLst/>
            </a:prstGeom>
            <a:grpFill/>
            <a:ln w="19050">
              <a:solidFill>
                <a:schemeClr val="tx1"/>
              </a:solidFill>
              <a:round/>
              <a:headEnd/>
              <a:tailEnd/>
            </a:ln>
            <a:extLst/>
          </p:spPr>
          <p:txBody>
            <a:bodyPr/>
            <a:lstStyle/>
            <a:p>
              <a:pPr>
                <a:defRPr/>
              </a:pPr>
              <a:endParaRPr lang="en-US"/>
            </a:p>
          </p:txBody>
        </p:sp>
        <p:sp>
          <p:nvSpPr>
            <p:cNvPr id="34959" name="Line 50" descr="Divot"/>
            <p:cNvSpPr>
              <a:spLocks noChangeShapeType="1"/>
            </p:cNvSpPr>
            <p:nvPr/>
          </p:nvSpPr>
          <p:spPr bwMode="auto">
            <a:xfrm>
              <a:off x="2558" y="2023"/>
              <a:ext cx="46" cy="1"/>
            </a:xfrm>
            <a:prstGeom prst="line">
              <a:avLst/>
            </a:prstGeom>
            <a:grpFill/>
            <a:ln w="19050">
              <a:solidFill>
                <a:schemeClr val="tx1"/>
              </a:solidFill>
              <a:round/>
              <a:headEnd/>
              <a:tailEnd/>
            </a:ln>
            <a:extLst/>
          </p:spPr>
          <p:txBody>
            <a:bodyPr/>
            <a:lstStyle/>
            <a:p>
              <a:pPr>
                <a:defRPr/>
              </a:pPr>
              <a:endParaRPr lang="en-US"/>
            </a:p>
          </p:txBody>
        </p:sp>
      </p:grpSp>
      <p:grpSp>
        <p:nvGrpSpPr>
          <p:cNvPr id="34824" name="Group 51"/>
          <p:cNvGrpSpPr>
            <a:grpSpLocks/>
          </p:cNvGrpSpPr>
          <p:nvPr/>
        </p:nvGrpSpPr>
        <p:grpSpPr bwMode="auto">
          <a:xfrm>
            <a:off x="6791961" y="3322320"/>
            <a:ext cx="474981" cy="2588896"/>
            <a:chOff x="2674" y="1744"/>
            <a:chExt cx="187" cy="1359"/>
          </a:xfrm>
          <a:solidFill>
            <a:srgbClr val="FF0000"/>
          </a:solidFill>
        </p:grpSpPr>
        <p:sp>
          <p:nvSpPr>
            <p:cNvPr id="34948" name="Rectangle 52" descr="Light upward diagonal"/>
            <p:cNvSpPr>
              <a:spLocks noChangeArrowheads="1"/>
            </p:cNvSpPr>
            <p:nvPr/>
          </p:nvSpPr>
          <p:spPr bwMode="auto">
            <a:xfrm>
              <a:off x="2674" y="1834"/>
              <a:ext cx="187" cy="1269"/>
            </a:xfrm>
            <a:prstGeom prst="rect">
              <a:avLst/>
            </a:prstGeom>
            <a:grpFill/>
            <a:ln w="9525">
              <a:solidFill>
                <a:srgbClr val="000000"/>
              </a:solidFill>
              <a:miter lim="800000"/>
              <a:headEnd/>
              <a:tailEnd/>
            </a:ln>
          </p:spPr>
          <p:txBody>
            <a:bodyPr/>
            <a:lstStyle/>
            <a:p>
              <a:pPr>
                <a:defRPr/>
              </a:pPr>
              <a:endParaRPr lang="en-US"/>
            </a:p>
          </p:txBody>
        </p:sp>
        <p:sp>
          <p:nvSpPr>
            <p:cNvPr id="34949" name="Rectangle 53" descr="Light upward diagonal"/>
            <p:cNvSpPr>
              <a:spLocks noChangeArrowheads="1"/>
            </p:cNvSpPr>
            <p:nvPr/>
          </p:nvSpPr>
          <p:spPr bwMode="auto">
            <a:xfrm>
              <a:off x="2674" y="1834"/>
              <a:ext cx="187" cy="1259"/>
            </a:xfrm>
            <a:prstGeom prst="rect">
              <a:avLst/>
            </a:prstGeom>
            <a:grpFill/>
            <a:ln w="19050">
              <a:solidFill>
                <a:schemeClr val="tx1"/>
              </a:solidFill>
              <a:miter lim="800000"/>
              <a:headEnd/>
              <a:tailEnd/>
            </a:ln>
          </p:spPr>
          <p:txBody>
            <a:bodyPr/>
            <a:lstStyle/>
            <a:p>
              <a:pPr>
                <a:defRPr/>
              </a:pPr>
              <a:endParaRPr lang="en-US"/>
            </a:p>
          </p:txBody>
        </p:sp>
        <p:sp>
          <p:nvSpPr>
            <p:cNvPr id="34950" name="Line 54" descr="Light upward diagonal"/>
            <p:cNvSpPr>
              <a:spLocks noChangeShapeType="1"/>
            </p:cNvSpPr>
            <p:nvPr/>
          </p:nvSpPr>
          <p:spPr bwMode="auto">
            <a:xfrm flipV="1">
              <a:off x="2768" y="1744"/>
              <a:ext cx="1" cy="90"/>
            </a:xfrm>
            <a:prstGeom prst="line">
              <a:avLst/>
            </a:prstGeom>
            <a:grpFill/>
            <a:ln w="19050">
              <a:solidFill>
                <a:schemeClr val="tx1"/>
              </a:solidFill>
              <a:round/>
              <a:headEnd/>
              <a:tailEnd/>
            </a:ln>
            <a:extLst/>
          </p:spPr>
          <p:txBody>
            <a:bodyPr/>
            <a:lstStyle/>
            <a:p>
              <a:pPr>
                <a:defRPr/>
              </a:pPr>
              <a:endParaRPr lang="en-US"/>
            </a:p>
          </p:txBody>
        </p:sp>
        <p:sp>
          <p:nvSpPr>
            <p:cNvPr id="34951" name="Line 55" descr="Light upward diagonal"/>
            <p:cNvSpPr>
              <a:spLocks noChangeShapeType="1"/>
            </p:cNvSpPr>
            <p:nvPr/>
          </p:nvSpPr>
          <p:spPr bwMode="auto">
            <a:xfrm>
              <a:off x="2744" y="1744"/>
              <a:ext cx="47" cy="1"/>
            </a:xfrm>
            <a:prstGeom prst="line">
              <a:avLst/>
            </a:prstGeom>
            <a:grpFill/>
            <a:ln w="19050">
              <a:solidFill>
                <a:schemeClr val="tx1"/>
              </a:solidFill>
              <a:round/>
              <a:headEnd/>
              <a:tailEnd/>
            </a:ln>
            <a:extLst/>
          </p:spPr>
          <p:txBody>
            <a:bodyPr/>
            <a:lstStyle/>
            <a:p>
              <a:pPr>
                <a:defRPr/>
              </a:pPr>
              <a:endParaRPr lang="en-US"/>
            </a:p>
          </p:txBody>
        </p:sp>
        <p:sp>
          <p:nvSpPr>
            <p:cNvPr id="34952" name="Line 56" descr="Light upward diagonal"/>
            <p:cNvSpPr>
              <a:spLocks noChangeShapeType="1"/>
            </p:cNvSpPr>
            <p:nvPr/>
          </p:nvSpPr>
          <p:spPr bwMode="auto">
            <a:xfrm>
              <a:off x="2768" y="1834"/>
              <a:ext cx="1" cy="90"/>
            </a:xfrm>
            <a:prstGeom prst="line">
              <a:avLst/>
            </a:prstGeom>
            <a:grpFill/>
            <a:ln w="19050">
              <a:solidFill>
                <a:schemeClr val="tx1"/>
              </a:solidFill>
              <a:round/>
              <a:headEnd/>
              <a:tailEnd/>
            </a:ln>
            <a:extLst/>
          </p:spPr>
          <p:txBody>
            <a:bodyPr/>
            <a:lstStyle/>
            <a:p>
              <a:pPr>
                <a:defRPr/>
              </a:pPr>
              <a:endParaRPr lang="en-US"/>
            </a:p>
          </p:txBody>
        </p:sp>
        <p:sp>
          <p:nvSpPr>
            <p:cNvPr id="34953" name="Line 57" descr="Light upward diagonal"/>
            <p:cNvSpPr>
              <a:spLocks noChangeShapeType="1"/>
            </p:cNvSpPr>
            <p:nvPr/>
          </p:nvSpPr>
          <p:spPr bwMode="auto">
            <a:xfrm>
              <a:off x="2744" y="1924"/>
              <a:ext cx="47" cy="1"/>
            </a:xfrm>
            <a:prstGeom prst="line">
              <a:avLst/>
            </a:prstGeom>
            <a:grpFill/>
            <a:ln w="19050">
              <a:solidFill>
                <a:schemeClr val="tx1"/>
              </a:solidFill>
              <a:round/>
              <a:headEnd/>
              <a:tailEnd/>
            </a:ln>
            <a:extLst/>
          </p:spPr>
          <p:txBody>
            <a:bodyPr/>
            <a:lstStyle/>
            <a:p>
              <a:pPr>
                <a:defRPr/>
              </a:pPr>
              <a:endParaRPr lang="en-US"/>
            </a:p>
          </p:txBody>
        </p:sp>
      </p:grpSp>
      <p:grpSp>
        <p:nvGrpSpPr>
          <p:cNvPr id="34825" name="Group 58"/>
          <p:cNvGrpSpPr>
            <a:grpSpLocks/>
          </p:cNvGrpSpPr>
          <p:nvPr/>
        </p:nvGrpSpPr>
        <p:grpSpPr bwMode="auto">
          <a:xfrm>
            <a:off x="7266942" y="3608070"/>
            <a:ext cx="472440" cy="2303146"/>
            <a:chOff x="2861" y="1894"/>
            <a:chExt cx="186" cy="1209"/>
          </a:xfrm>
        </p:grpSpPr>
        <p:sp>
          <p:nvSpPr>
            <p:cNvPr id="34906" name="Rectangle 59"/>
            <p:cNvSpPr>
              <a:spLocks noChangeArrowheads="1"/>
            </p:cNvSpPr>
            <p:nvPr/>
          </p:nvSpPr>
          <p:spPr bwMode="auto">
            <a:xfrm>
              <a:off x="2861" y="1983"/>
              <a:ext cx="186" cy="1120"/>
            </a:xfrm>
            <a:prstGeom prst="rect">
              <a:avLst/>
            </a:prstGeom>
            <a:solidFill>
              <a:srgbClr val="0099FF"/>
            </a:solidFill>
            <a:ln w="9525">
              <a:solidFill>
                <a:srgbClr val="000000"/>
              </a:solidFill>
              <a:miter lim="800000"/>
              <a:headEnd/>
              <a:tailEnd/>
            </a:ln>
          </p:spPr>
          <p:txBody>
            <a:bodyPr/>
            <a:lstStyle/>
            <a:p>
              <a:endParaRPr lang="en-US"/>
            </a:p>
          </p:txBody>
        </p:sp>
        <p:sp>
          <p:nvSpPr>
            <p:cNvPr id="34907" name="Rectangle 60"/>
            <p:cNvSpPr>
              <a:spLocks noChangeArrowheads="1"/>
            </p:cNvSpPr>
            <p:nvPr/>
          </p:nvSpPr>
          <p:spPr bwMode="auto">
            <a:xfrm>
              <a:off x="2861" y="1983"/>
              <a:ext cx="186" cy="1110"/>
            </a:xfrm>
            <a:prstGeom prst="rect">
              <a:avLst/>
            </a:prstGeom>
            <a:solidFill>
              <a:srgbClr val="0099FF"/>
            </a:solidFill>
            <a:ln w="19050">
              <a:solidFill>
                <a:schemeClr val="tx1"/>
              </a:solidFill>
              <a:miter lim="800000"/>
              <a:headEnd/>
              <a:tailEnd/>
            </a:ln>
          </p:spPr>
          <p:txBody>
            <a:bodyPr/>
            <a:lstStyle/>
            <a:p>
              <a:endParaRPr lang="en-US"/>
            </a:p>
          </p:txBody>
        </p:sp>
        <p:sp>
          <p:nvSpPr>
            <p:cNvPr id="34908" name="Line 61"/>
            <p:cNvSpPr>
              <a:spLocks noChangeShapeType="1"/>
            </p:cNvSpPr>
            <p:nvPr/>
          </p:nvSpPr>
          <p:spPr bwMode="auto">
            <a:xfrm flipV="1">
              <a:off x="2954" y="1894"/>
              <a:ext cx="1" cy="8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09" name="Line 62"/>
            <p:cNvSpPr>
              <a:spLocks noChangeShapeType="1"/>
            </p:cNvSpPr>
            <p:nvPr/>
          </p:nvSpPr>
          <p:spPr bwMode="auto">
            <a:xfrm>
              <a:off x="2931" y="1894"/>
              <a:ext cx="46" cy="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10" name="Line 63"/>
            <p:cNvSpPr>
              <a:spLocks noChangeShapeType="1"/>
            </p:cNvSpPr>
            <p:nvPr/>
          </p:nvSpPr>
          <p:spPr bwMode="auto">
            <a:xfrm>
              <a:off x="2954" y="1983"/>
              <a:ext cx="1" cy="9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11" name="Line 64"/>
            <p:cNvSpPr>
              <a:spLocks noChangeShapeType="1"/>
            </p:cNvSpPr>
            <p:nvPr/>
          </p:nvSpPr>
          <p:spPr bwMode="auto">
            <a:xfrm>
              <a:off x="2931" y="2073"/>
              <a:ext cx="46" cy="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4826" name="Group 65"/>
          <p:cNvGrpSpPr>
            <a:grpSpLocks/>
          </p:cNvGrpSpPr>
          <p:nvPr/>
        </p:nvGrpSpPr>
        <p:grpSpPr bwMode="auto">
          <a:xfrm>
            <a:off x="8094981" y="3646170"/>
            <a:ext cx="474979" cy="2265046"/>
            <a:chOff x="3187" y="1914"/>
            <a:chExt cx="187" cy="1189"/>
          </a:xfrm>
          <a:pattFill prst="pct70">
            <a:fgClr>
              <a:prstClr val="black"/>
            </a:fgClr>
            <a:bgClr>
              <a:prstClr val="white"/>
            </a:bgClr>
          </a:pattFill>
        </p:grpSpPr>
        <p:sp>
          <p:nvSpPr>
            <p:cNvPr id="34936" name="Rectangle 66" descr="Divot"/>
            <p:cNvSpPr>
              <a:spLocks noChangeArrowheads="1"/>
            </p:cNvSpPr>
            <p:nvPr/>
          </p:nvSpPr>
          <p:spPr bwMode="auto">
            <a:xfrm>
              <a:off x="3187" y="2023"/>
              <a:ext cx="187" cy="1080"/>
            </a:xfrm>
            <a:prstGeom prst="rect">
              <a:avLst/>
            </a:prstGeom>
            <a:grpFill/>
            <a:ln w="9525">
              <a:solidFill>
                <a:srgbClr val="000000"/>
              </a:solidFill>
              <a:miter lim="800000"/>
              <a:headEnd/>
              <a:tailEnd/>
            </a:ln>
          </p:spPr>
          <p:txBody>
            <a:bodyPr/>
            <a:lstStyle/>
            <a:p>
              <a:pPr>
                <a:defRPr/>
              </a:pPr>
              <a:endParaRPr lang="en-US"/>
            </a:p>
          </p:txBody>
        </p:sp>
        <p:sp>
          <p:nvSpPr>
            <p:cNvPr id="34937" name="Rectangle 67" descr="Divot"/>
            <p:cNvSpPr>
              <a:spLocks noChangeArrowheads="1"/>
            </p:cNvSpPr>
            <p:nvPr/>
          </p:nvSpPr>
          <p:spPr bwMode="auto">
            <a:xfrm>
              <a:off x="3187" y="2023"/>
              <a:ext cx="187" cy="1070"/>
            </a:xfrm>
            <a:prstGeom prst="rect">
              <a:avLst/>
            </a:prstGeom>
            <a:grpFill/>
            <a:ln w="19050">
              <a:solidFill>
                <a:schemeClr val="tx1"/>
              </a:solidFill>
              <a:miter lim="800000"/>
              <a:headEnd/>
              <a:tailEnd/>
            </a:ln>
          </p:spPr>
          <p:txBody>
            <a:bodyPr/>
            <a:lstStyle/>
            <a:p>
              <a:pPr>
                <a:defRPr/>
              </a:pPr>
              <a:endParaRPr lang="en-US"/>
            </a:p>
          </p:txBody>
        </p:sp>
        <p:sp>
          <p:nvSpPr>
            <p:cNvPr id="34938" name="Line 68" descr="Divot"/>
            <p:cNvSpPr>
              <a:spLocks noChangeShapeType="1"/>
            </p:cNvSpPr>
            <p:nvPr/>
          </p:nvSpPr>
          <p:spPr bwMode="auto">
            <a:xfrm flipV="1">
              <a:off x="3280" y="1914"/>
              <a:ext cx="1" cy="109"/>
            </a:xfrm>
            <a:prstGeom prst="line">
              <a:avLst/>
            </a:prstGeom>
            <a:grpFill/>
            <a:ln w="19050">
              <a:solidFill>
                <a:schemeClr val="tx1"/>
              </a:solidFill>
              <a:round/>
              <a:headEnd/>
              <a:tailEnd/>
            </a:ln>
            <a:extLst/>
          </p:spPr>
          <p:txBody>
            <a:bodyPr/>
            <a:lstStyle/>
            <a:p>
              <a:pPr>
                <a:defRPr/>
              </a:pPr>
              <a:endParaRPr lang="en-US"/>
            </a:p>
          </p:txBody>
        </p:sp>
        <p:sp>
          <p:nvSpPr>
            <p:cNvPr id="34939" name="Line 69" descr="Divot"/>
            <p:cNvSpPr>
              <a:spLocks noChangeShapeType="1"/>
            </p:cNvSpPr>
            <p:nvPr/>
          </p:nvSpPr>
          <p:spPr bwMode="auto">
            <a:xfrm>
              <a:off x="3257" y="1914"/>
              <a:ext cx="47" cy="1"/>
            </a:xfrm>
            <a:prstGeom prst="line">
              <a:avLst/>
            </a:prstGeom>
            <a:grpFill/>
            <a:ln w="19050">
              <a:solidFill>
                <a:schemeClr val="tx1"/>
              </a:solidFill>
              <a:round/>
              <a:headEnd/>
              <a:tailEnd/>
            </a:ln>
            <a:extLst/>
          </p:spPr>
          <p:txBody>
            <a:bodyPr/>
            <a:lstStyle/>
            <a:p>
              <a:pPr>
                <a:defRPr/>
              </a:pPr>
              <a:endParaRPr lang="en-US"/>
            </a:p>
          </p:txBody>
        </p:sp>
        <p:sp>
          <p:nvSpPr>
            <p:cNvPr id="34940" name="Line 70" descr="Divot"/>
            <p:cNvSpPr>
              <a:spLocks noChangeShapeType="1"/>
            </p:cNvSpPr>
            <p:nvPr/>
          </p:nvSpPr>
          <p:spPr bwMode="auto">
            <a:xfrm>
              <a:off x="3280" y="2023"/>
              <a:ext cx="1" cy="110"/>
            </a:xfrm>
            <a:prstGeom prst="line">
              <a:avLst/>
            </a:prstGeom>
            <a:grpFill/>
            <a:ln w="19050">
              <a:solidFill>
                <a:schemeClr val="tx1"/>
              </a:solidFill>
              <a:round/>
              <a:headEnd/>
              <a:tailEnd/>
            </a:ln>
            <a:extLst/>
          </p:spPr>
          <p:txBody>
            <a:bodyPr/>
            <a:lstStyle/>
            <a:p>
              <a:pPr>
                <a:defRPr/>
              </a:pPr>
              <a:endParaRPr lang="en-US"/>
            </a:p>
          </p:txBody>
        </p:sp>
        <p:sp>
          <p:nvSpPr>
            <p:cNvPr id="34941" name="Line 71" descr="Divot"/>
            <p:cNvSpPr>
              <a:spLocks noChangeShapeType="1"/>
            </p:cNvSpPr>
            <p:nvPr/>
          </p:nvSpPr>
          <p:spPr bwMode="auto">
            <a:xfrm>
              <a:off x="3257" y="2133"/>
              <a:ext cx="47" cy="1"/>
            </a:xfrm>
            <a:prstGeom prst="line">
              <a:avLst/>
            </a:prstGeom>
            <a:grpFill/>
            <a:ln w="19050">
              <a:solidFill>
                <a:schemeClr val="tx1"/>
              </a:solidFill>
              <a:round/>
              <a:headEnd/>
              <a:tailEnd/>
            </a:ln>
            <a:extLst/>
          </p:spPr>
          <p:txBody>
            <a:bodyPr/>
            <a:lstStyle/>
            <a:p>
              <a:pPr>
                <a:defRPr/>
              </a:pPr>
              <a:endParaRPr lang="en-US"/>
            </a:p>
          </p:txBody>
        </p:sp>
      </p:grpSp>
      <p:grpSp>
        <p:nvGrpSpPr>
          <p:cNvPr id="34827" name="Group 72"/>
          <p:cNvGrpSpPr>
            <a:grpSpLocks/>
          </p:cNvGrpSpPr>
          <p:nvPr/>
        </p:nvGrpSpPr>
        <p:grpSpPr bwMode="auto">
          <a:xfrm>
            <a:off x="8569961" y="3493770"/>
            <a:ext cx="472440" cy="2417446"/>
            <a:chOff x="3374" y="1834"/>
            <a:chExt cx="186" cy="1269"/>
          </a:xfrm>
          <a:solidFill>
            <a:srgbClr val="FF0000"/>
          </a:solidFill>
        </p:grpSpPr>
        <p:sp>
          <p:nvSpPr>
            <p:cNvPr id="34930" name="Rectangle 73" descr="Light upward diagonal"/>
            <p:cNvSpPr>
              <a:spLocks noChangeArrowheads="1"/>
            </p:cNvSpPr>
            <p:nvPr/>
          </p:nvSpPr>
          <p:spPr bwMode="auto">
            <a:xfrm>
              <a:off x="3374" y="1924"/>
              <a:ext cx="186" cy="1179"/>
            </a:xfrm>
            <a:prstGeom prst="rect">
              <a:avLst/>
            </a:prstGeom>
            <a:grpFill/>
            <a:ln w="9525">
              <a:solidFill>
                <a:srgbClr val="000000"/>
              </a:solidFill>
              <a:miter lim="800000"/>
              <a:headEnd/>
              <a:tailEnd/>
            </a:ln>
          </p:spPr>
          <p:txBody>
            <a:bodyPr/>
            <a:lstStyle/>
            <a:p>
              <a:pPr>
                <a:defRPr/>
              </a:pPr>
              <a:endParaRPr lang="en-US"/>
            </a:p>
          </p:txBody>
        </p:sp>
        <p:sp>
          <p:nvSpPr>
            <p:cNvPr id="34931" name="Rectangle 74" descr="Light upward diagonal"/>
            <p:cNvSpPr>
              <a:spLocks noChangeArrowheads="1"/>
            </p:cNvSpPr>
            <p:nvPr/>
          </p:nvSpPr>
          <p:spPr bwMode="auto">
            <a:xfrm>
              <a:off x="3374" y="1924"/>
              <a:ext cx="186" cy="1169"/>
            </a:xfrm>
            <a:prstGeom prst="rect">
              <a:avLst/>
            </a:prstGeom>
            <a:grpFill/>
            <a:ln w="19050">
              <a:solidFill>
                <a:schemeClr val="tx1"/>
              </a:solidFill>
              <a:miter lim="800000"/>
              <a:headEnd/>
              <a:tailEnd/>
            </a:ln>
          </p:spPr>
          <p:txBody>
            <a:bodyPr/>
            <a:lstStyle/>
            <a:p>
              <a:pPr>
                <a:defRPr/>
              </a:pPr>
              <a:endParaRPr lang="en-US"/>
            </a:p>
          </p:txBody>
        </p:sp>
        <p:sp>
          <p:nvSpPr>
            <p:cNvPr id="34932" name="Line 75" descr="Light upward diagonal"/>
            <p:cNvSpPr>
              <a:spLocks noChangeShapeType="1"/>
            </p:cNvSpPr>
            <p:nvPr/>
          </p:nvSpPr>
          <p:spPr bwMode="auto">
            <a:xfrm flipV="1">
              <a:off x="3467" y="1834"/>
              <a:ext cx="1" cy="90"/>
            </a:xfrm>
            <a:prstGeom prst="line">
              <a:avLst/>
            </a:prstGeom>
            <a:grpFill/>
            <a:ln w="19050">
              <a:solidFill>
                <a:schemeClr val="tx1"/>
              </a:solidFill>
              <a:round/>
              <a:headEnd/>
              <a:tailEnd/>
            </a:ln>
            <a:extLst/>
          </p:spPr>
          <p:txBody>
            <a:bodyPr/>
            <a:lstStyle/>
            <a:p>
              <a:pPr>
                <a:defRPr/>
              </a:pPr>
              <a:endParaRPr lang="en-US"/>
            </a:p>
          </p:txBody>
        </p:sp>
        <p:sp>
          <p:nvSpPr>
            <p:cNvPr id="34933" name="Line 76" descr="Light upward diagonal"/>
            <p:cNvSpPr>
              <a:spLocks noChangeShapeType="1"/>
            </p:cNvSpPr>
            <p:nvPr/>
          </p:nvSpPr>
          <p:spPr bwMode="auto">
            <a:xfrm>
              <a:off x="3444" y="1834"/>
              <a:ext cx="46" cy="1"/>
            </a:xfrm>
            <a:prstGeom prst="line">
              <a:avLst/>
            </a:prstGeom>
            <a:grpFill/>
            <a:ln w="19050">
              <a:solidFill>
                <a:schemeClr val="tx1"/>
              </a:solidFill>
              <a:round/>
              <a:headEnd/>
              <a:tailEnd/>
            </a:ln>
            <a:extLst/>
          </p:spPr>
          <p:txBody>
            <a:bodyPr/>
            <a:lstStyle/>
            <a:p>
              <a:pPr>
                <a:defRPr/>
              </a:pPr>
              <a:endParaRPr lang="en-US"/>
            </a:p>
          </p:txBody>
        </p:sp>
        <p:sp>
          <p:nvSpPr>
            <p:cNvPr id="34934" name="Line 77" descr="Light upward diagonal"/>
            <p:cNvSpPr>
              <a:spLocks noChangeShapeType="1"/>
            </p:cNvSpPr>
            <p:nvPr/>
          </p:nvSpPr>
          <p:spPr bwMode="auto">
            <a:xfrm>
              <a:off x="3467" y="1924"/>
              <a:ext cx="1" cy="89"/>
            </a:xfrm>
            <a:prstGeom prst="line">
              <a:avLst/>
            </a:prstGeom>
            <a:grpFill/>
            <a:ln w="19050">
              <a:solidFill>
                <a:schemeClr val="tx1"/>
              </a:solidFill>
              <a:round/>
              <a:headEnd/>
              <a:tailEnd/>
            </a:ln>
            <a:extLst/>
          </p:spPr>
          <p:txBody>
            <a:bodyPr/>
            <a:lstStyle/>
            <a:p>
              <a:pPr>
                <a:defRPr/>
              </a:pPr>
              <a:endParaRPr lang="en-US"/>
            </a:p>
          </p:txBody>
        </p:sp>
        <p:sp>
          <p:nvSpPr>
            <p:cNvPr id="34935" name="Line 78" descr="Light upward diagonal"/>
            <p:cNvSpPr>
              <a:spLocks noChangeShapeType="1"/>
            </p:cNvSpPr>
            <p:nvPr/>
          </p:nvSpPr>
          <p:spPr bwMode="auto">
            <a:xfrm>
              <a:off x="3444" y="2013"/>
              <a:ext cx="46" cy="1"/>
            </a:xfrm>
            <a:prstGeom prst="line">
              <a:avLst/>
            </a:prstGeom>
            <a:grpFill/>
            <a:ln w="19050">
              <a:solidFill>
                <a:schemeClr val="tx1"/>
              </a:solidFill>
              <a:round/>
              <a:headEnd/>
              <a:tailEnd/>
            </a:ln>
            <a:extLst/>
          </p:spPr>
          <p:txBody>
            <a:bodyPr/>
            <a:lstStyle/>
            <a:p>
              <a:pPr>
                <a:defRPr/>
              </a:pPr>
              <a:endParaRPr lang="en-US"/>
            </a:p>
          </p:txBody>
        </p:sp>
      </p:grpSp>
      <p:grpSp>
        <p:nvGrpSpPr>
          <p:cNvPr id="34828" name="Group 79"/>
          <p:cNvGrpSpPr>
            <a:grpSpLocks/>
          </p:cNvGrpSpPr>
          <p:nvPr/>
        </p:nvGrpSpPr>
        <p:grpSpPr bwMode="auto">
          <a:xfrm>
            <a:off x="9042401" y="2712720"/>
            <a:ext cx="474981" cy="3198496"/>
            <a:chOff x="3560" y="1424"/>
            <a:chExt cx="187" cy="1679"/>
          </a:xfrm>
        </p:grpSpPr>
        <p:sp>
          <p:nvSpPr>
            <p:cNvPr id="14" name="Rectangle 80"/>
            <p:cNvSpPr>
              <a:spLocks noChangeArrowheads="1"/>
            </p:cNvSpPr>
            <p:nvPr/>
          </p:nvSpPr>
          <p:spPr bwMode="auto">
            <a:xfrm>
              <a:off x="3560" y="1514"/>
              <a:ext cx="187" cy="1589"/>
            </a:xfrm>
            <a:prstGeom prst="rect">
              <a:avLst/>
            </a:prstGeom>
            <a:solidFill>
              <a:srgbClr val="0099FF"/>
            </a:solidFill>
            <a:ln w="9525">
              <a:solidFill>
                <a:srgbClr val="000000"/>
              </a:solidFill>
              <a:miter lim="800000"/>
              <a:headEnd/>
              <a:tailEnd/>
            </a:ln>
          </p:spPr>
          <p:txBody>
            <a:bodyPr/>
            <a:lstStyle/>
            <a:p>
              <a:endParaRPr lang="en-US"/>
            </a:p>
          </p:txBody>
        </p:sp>
        <p:sp>
          <p:nvSpPr>
            <p:cNvPr id="15" name="Rectangle 81"/>
            <p:cNvSpPr>
              <a:spLocks noChangeArrowheads="1"/>
            </p:cNvSpPr>
            <p:nvPr/>
          </p:nvSpPr>
          <p:spPr bwMode="auto">
            <a:xfrm>
              <a:off x="3560" y="1514"/>
              <a:ext cx="187" cy="1579"/>
            </a:xfrm>
            <a:prstGeom prst="rect">
              <a:avLst/>
            </a:prstGeom>
            <a:solidFill>
              <a:srgbClr val="0099FF"/>
            </a:solidFill>
            <a:ln w="19050">
              <a:solidFill>
                <a:schemeClr val="tx1"/>
              </a:solidFill>
              <a:miter lim="800000"/>
              <a:headEnd/>
              <a:tailEnd/>
            </a:ln>
          </p:spPr>
          <p:txBody>
            <a:bodyPr/>
            <a:lstStyle/>
            <a:p>
              <a:endParaRPr lang="en-US"/>
            </a:p>
          </p:txBody>
        </p:sp>
        <p:sp>
          <p:nvSpPr>
            <p:cNvPr id="16" name="Line 82"/>
            <p:cNvSpPr>
              <a:spLocks noChangeShapeType="1"/>
            </p:cNvSpPr>
            <p:nvPr/>
          </p:nvSpPr>
          <p:spPr bwMode="auto">
            <a:xfrm flipV="1">
              <a:off x="3653" y="1424"/>
              <a:ext cx="1" cy="9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83"/>
            <p:cNvSpPr>
              <a:spLocks noChangeShapeType="1"/>
            </p:cNvSpPr>
            <p:nvPr/>
          </p:nvSpPr>
          <p:spPr bwMode="auto">
            <a:xfrm>
              <a:off x="3630" y="1424"/>
              <a:ext cx="47" cy="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84"/>
            <p:cNvSpPr>
              <a:spLocks noChangeShapeType="1"/>
            </p:cNvSpPr>
            <p:nvPr/>
          </p:nvSpPr>
          <p:spPr bwMode="auto">
            <a:xfrm>
              <a:off x="3653" y="1514"/>
              <a:ext cx="1" cy="1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85"/>
            <p:cNvSpPr>
              <a:spLocks noChangeShapeType="1"/>
            </p:cNvSpPr>
            <p:nvPr/>
          </p:nvSpPr>
          <p:spPr bwMode="auto">
            <a:xfrm>
              <a:off x="3630" y="1614"/>
              <a:ext cx="47" cy="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4829" name="Group 86"/>
          <p:cNvGrpSpPr>
            <a:grpSpLocks/>
          </p:cNvGrpSpPr>
          <p:nvPr/>
        </p:nvGrpSpPr>
        <p:grpSpPr bwMode="auto">
          <a:xfrm>
            <a:off x="9872982" y="3474720"/>
            <a:ext cx="472440" cy="2436496"/>
            <a:chOff x="3887" y="1824"/>
            <a:chExt cx="186" cy="1279"/>
          </a:xfrm>
          <a:pattFill prst="pct70">
            <a:fgClr>
              <a:prstClr val="black"/>
            </a:fgClr>
            <a:bgClr>
              <a:prstClr val="white"/>
            </a:bgClr>
          </a:pattFill>
        </p:grpSpPr>
        <p:sp>
          <p:nvSpPr>
            <p:cNvPr id="34918" name="Rectangle 87" descr="Divot"/>
            <p:cNvSpPr>
              <a:spLocks noChangeArrowheads="1"/>
            </p:cNvSpPr>
            <p:nvPr/>
          </p:nvSpPr>
          <p:spPr bwMode="auto">
            <a:xfrm>
              <a:off x="3887" y="1914"/>
              <a:ext cx="186" cy="1189"/>
            </a:xfrm>
            <a:prstGeom prst="rect">
              <a:avLst/>
            </a:prstGeom>
            <a:grpFill/>
            <a:ln w="9525">
              <a:solidFill>
                <a:srgbClr val="000000"/>
              </a:solidFill>
              <a:miter lim="800000"/>
              <a:headEnd/>
              <a:tailEnd/>
            </a:ln>
          </p:spPr>
          <p:txBody>
            <a:bodyPr/>
            <a:lstStyle/>
            <a:p>
              <a:pPr>
                <a:defRPr/>
              </a:pPr>
              <a:endParaRPr lang="en-US"/>
            </a:p>
          </p:txBody>
        </p:sp>
        <p:sp>
          <p:nvSpPr>
            <p:cNvPr id="34919" name="Rectangle 88" descr="Divot"/>
            <p:cNvSpPr>
              <a:spLocks noChangeArrowheads="1"/>
            </p:cNvSpPr>
            <p:nvPr/>
          </p:nvSpPr>
          <p:spPr bwMode="auto">
            <a:xfrm>
              <a:off x="3887" y="1914"/>
              <a:ext cx="186" cy="1179"/>
            </a:xfrm>
            <a:prstGeom prst="rect">
              <a:avLst/>
            </a:prstGeom>
            <a:grpFill/>
            <a:ln w="19050">
              <a:solidFill>
                <a:schemeClr val="tx1"/>
              </a:solidFill>
              <a:miter lim="800000"/>
              <a:headEnd/>
              <a:tailEnd/>
            </a:ln>
          </p:spPr>
          <p:txBody>
            <a:bodyPr/>
            <a:lstStyle/>
            <a:p>
              <a:pPr>
                <a:defRPr/>
              </a:pPr>
              <a:endParaRPr lang="en-US"/>
            </a:p>
          </p:txBody>
        </p:sp>
        <p:sp>
          <p:nvSpPr>
            <p:cNvPr id="34920" name="Line 89" descr="Divot"/>
            <p:cNvSpPr>
              <a:spLocks noChangeShapeType="1"/>
            </p:cNvSpPr>
            <p:nvPr/>
          </p:nvSpPr>
          <p:spPr bwMode="auto">
            <a:xfrm flipV="1">
              <a:off x="3980" y="1824"/>
              <a:ext cx="1" cy="90"/>
            </a:xfrm>
            <a:prstGeom prst="line">
              <a:avLst/>
            </a:prstGeom>
            <a:grpFill/>
            <a:ln w="19050">
              <a:solidFill>
                <a:schemeClr val="tx1"/>
              </a:solidFill>
              <a:round/>
              <a:headEnd/>
              <a:tailEnd/>
            </a:ln>
            <a:extLst/>
          </p:spPr>
          <p:txBody>
            <a:bodyPr/>
            <a:lstStyle/>
            <a:p>
              <a:pPr>
                <a:defRPr/>
              </a:pPr>
              <a:endParaRPr lang="en-US"/>
            </a:p>
          </p:txBody>
        </p:sp>
        <p:sp>
          <p:nvSpPr>
            <p:cNvPr id="34921" name="Line 90" descr="Divot"/>
            <p:cNvSpPr>
              <a:spLocks noChangeShapeType="1"/>
            </p:cNvSpPr>
            <p:nvPr/>
          </p:nvSpPr>
          <p:spPr bwMode="auto">
            <a:xfrm>
              <a:off x="3957" y="1824"/>
              <a:ext cx="46" cy="1"/>
            </a:xfrm>
            <a:prstGeom prst="line">
              <a:avLst/>
            </a:prstGeom>
            <a:grpFill/>
            <a:ln w="19050">
              <a:solidFill>
                <a:schemeClr val="tx1"/>
              </a:solidFill>
              <a:round/>
              <a:headEnd/>
              <a:tailEnd/>
            </a:ln>
            <a:extLst/>
          </p:spPr>
          <p:txBody>
            <a:bodyPr/>
            <a:lstStyle/>
            <a:p>
              <a:pPr>
                <a:defRPr/>
              </a:pPr>
              <a:endParaRPr lang="en-US"/>
            </a:p>
          </p:txBody>
        </p:sp>
        <p:sp>
          <p:nvSpPr>
            <p:cNvPr id="34922" name="Line 91" descr="Divot"/>
            <p:cNvSpPr>
              <a:spLocks noChangeShapeType="1"/>
            </p:cNvSpPr>
            <p:nvPr/>
          </p:nvSpPr>
          <p:spPr bwMode="auto">
            <a:xfrm>
              <a:off x="3980" y="1914"/>
              <a:ext cx="1" cy="89"/>
            </a:xfrm>
            <a:prstGeom prst="line">
              <a:avLst/>
            </a:prstGeom>
            <a:grpFill/>
            <a:ln w="19050">
              <a:solidFill>
                <a:schemeClr val="tx1"/>
              </a:solidFill>
              <a:round/>
              <a:headEnd/>
              <a:tailEnd/>
            </a:ln>
            <a:extLst/>
          </p:spPr>
          <p:txBody>
            <a:bodyPr/>
            <a:lstStyle/>
            <a:p>
              <a:pPr>
                <a:defRPr/>
              </a:pPr>
              <a:endParaRPr lang="en-US"/>
            </a:p>
          </p:txBody>
        </p:sp>
        <p:sp>
          <p:nvSpPr>
            <p:cNvPr id="34923" name="Line 92" descr="Divot"/>
            <p:cNvSpPr>
              <a:spLocks noChangeShapeType="1"/>
            </p:cNvSpPr>
            <p:nvPr/>
          </p:nvSpPr>
          <p:spPr bwMode="auto">
            <a:xfrm>
              <a:off x="3957" y="2003"/>
              <a:ext cx="46" cy="1"/>
            </a:xfrm>
            <a:prstGeom prst="line">
              <a:avLst/>
            </a:prstGeom>
            <a:grpFill/>
            <a:ln w="19050">
              <a:solidFill>
                <a:schemeClr val="tx1"/>
              </a:solidFill>
              <a:round/>
              <a:headEnd/>
              <a:tailEnd/>
            </a:ln>
            <a:extLst/>
          </p:spPr>
          <p:txBody>
            <a:bodyPr/>
            <a:lstStyle/>
            <a:p>
              <a:pPr>
                <a:defRPr/>
              </a:pPr>
              <a:endParaRPr lang="en-US"/>
            </a:p>
          </p:txBody>
        </p:sp>
      </p:grpSp>
      <p:grpSp>
        <p:nvGrpSpPr>
          <p:cNvPr id="34830" name="Group 93"/>
          <p:cNvGrpSpPr>
            <a:grpSpLocks/>
          </p:cNvGrpSpPr>
          <p:nvPr/>
        </p:nvGrpSpPr>
        <p:grpSpPr bwMode="auto">
          <a:xfrm>
            <a:off x="10345421" y="3379470"/>
            <a:ext cx="474979" cy="2531746"/>
            <a:chOff x="4073" y="1774"/>
            <a:chExt cx="187" cy="1329"/>
          </a:xfrm>
          <a:solidFill>
            <a:srgbClr val="FF0000"/>
          </a:solidFill>
        </p:grpSpPr>
        <p:sp>
          <p:nvSpPr>
            <p:cNvPr id="34912" name="Rectangle 94" descr="Light upward diagonal"/>
            <p:cNvSpPr>
              <a:spLocks noChangeArrowheads="1"/>
            </p:cNvSpPr>
            <p:nvPr/>
          </p:nvSpPr>
          <p:spPr bwMode="auto">
            <a:xfrm>
              <a:off x="4073" y="1864"/>
              <a:ext cx="187" cy="1239"/>
            </a:xfrm>
            <a:prstGeom prst="rect">
              <a:avLst/>
            </a:prstGeom>
            <a:grpFill/>
            <a:ln w="9525">
              <a:solidFill>
                <a:srgbClr val="000000"/>
              </a:solidFill>
              <a:miter lim="800000"/>
              <a:headEnd/>
              <a:tailEnd/>
            </a:ln>
          </p:spPr>
          <p:txBody>
            <a:bodyPr/>
            <a:lstStyle/>
            <a:p>
              <a:pPr>
                <a:defRPr/>
              </a:pPr>
              <a:endParaRPr lang="en-US"/>
            </a:p>
          </p:txBody>
        </p:sp>
        <p:sp>
          <p:nvSpPr>
            <p:cNvPr id="34913" name="Rectangle 95" descr="Light upward diagonal"/>
            <p:cNvSpPr>
              <a:spLocks noChangeArrowheads="1"/>
            </p:cNvSpPr>
            <p:nvPr/>
          </p:nvSpPr>
          <p:spPr bwMode="auto">
            <a:xfrm>
              <a:off x="4073" y="1864"/>
              <a:ext cx="187" cy="1229"/>
            </a:xfrm>
            <a:prstGeom prst="rect">
              <a:avLst/>
            </a:prstGeom>
            <a:grpFill/>
            <a:ln w="19050">
              <a:solidFill>
                <a:schemeClr val="tx1"/>
              </a:solidFill>
              <a:miter lim="800000"/>
              <a:headEnd/>
              <a:tailEnd/>
            </a:ln>
          </p:spPr>
          <p:txBody>
            <a:bodyPr/>
            <a:lstStyle/>
            <a:p>
              <a:pPr>
                <a:defRPr/>
              </a:pPr>
              <a:endParaRPr lang="en-US"/>
            </a:p>
          </p:txBody>
        </p:sp>
        <p:sp>
          <p:nvSpPr>
            <p:cNvPr id="34914" name="Line 96" descr="Light upward diagonal"/>
            <p:cNvSpPr>
              <a:spLocks noChangeShapeType="1"/>
            </p:cNvSpPr>
            <p:nvPr/>
          </p:nvSpPr>
          <p:spPr bwMode="auto">
            <a:xfrm flipV="1">
              <a:off x="4166" y="1774"/>
              <a:ext cx="1" cy="90"/>
            </a:xfrm>
            <a:prstGeom prst="line">
              <a:avLst/>
            </a:prstGeom>
            <a:grpFill/>
            <a:ln w="19050">
              <a:solidFill>
                <a:schemeClr val="tx1"/>
              </a:solidFill>
              <a:round/>
              <a:headEnd/>
              <a:tailEnd/>
            </a:ln>
            <a:extLst/>
          </p:spPr>
          <p:txBody>
            <a:bodyPr/>
            <a:lstStyle/>
            <a:p>
              <a:pPr>
                <a:defRPr/>
              </a:pPr>
              <a:endParaRPr lang="en-US"/>
            </a:p>
          </p:txBody>
        </p:sp>
        <p:sp>
          <p:nvSpPr>
            <p:cNvPr id="34915" name="Line 97" descr="Light upward diagonal"/>
            <p:cNvSpPr>
              <a:spLocks noChangeShapeType="1"/>
            </p:cNvSpPr>
            <p:nvPr/>
          </p:nvSpPr>
          <p:spPr bwMode="auto">
            <a:xfrm>
              <a:off x="4143" y="1774"/>
              <a:ext cx="47" cy="1"/>
            </a:xfrm>
            <a:prstGeom prst="line">
              <a:avLst/>
            </a:prstGeom>
            <a:grpFill/>
            <a:ln w="19050">
              <a:solidFill>
                <a:schemeClr val="tx1"/>
              </a:solidFill>
              <a:round/>
              <a:headEnd/>
              <a:tailEnd/>
            </a:ln>
            <a:extLst/>
          </p:spPr>
          <p:txBody>
            <a:bodyPr/>
            <a:lstStyle/>
            <a:p>
              <a:pPr>
                <a:defRPr/>
              </a:pPr>
              <a:endParaRPr lang="en-US"/>
            </a:p>
          </p:txBody>
        </p:sp>
        <p:sp>
          <p:nvSpPr>
            <p:cNvPr id="34916" name="Line 98" descr="Light upward diagonal"/>
            <p:cNvSpPr>
              <a:spLocks noChangeShapeType="1"/>
            </p:cNvSpPr>
            <p:nvPr/>
          </p:nvSpPr>
          <p:spPr bwMode="auto">
            <a:xfrm>
              <a:off x="4166" y="1864"/>
              <a:ext cx="1" cy="80"/>
            </a:xfrm>
            <a:prstGeom prst="line">
              <a:avLst/>
            </a:prstGeom>
            <a:grpFill/>
            <a:ln w="19050">
              <a:solidFill>
                <a:schemeClr val="tx1"/>
              </a:solidFill>
              <a:round/>
              <a:headEnd/>
              <a:tailEnd/>
            </a:ln>
            <a:extLst/>
          </p:spPr>
          <p:txBody>
            <a:bodyPr/>
            <a:lstStyle/>
            <a:p>
              <a:pPr>
                <a:defRPr/>
              </a:pPr>
              <a:endParaRPr lang="en-US"/>
            </a:p>
          </p:txBody>
        </p:sp>
        <p:sp>
          <p:nvSpPr>
            <p:cNvPr id="34917" name="Line 99" descr="Light upward diagonal"/>
            <p:cNvSpPr>
              <a:spLocks noChangeShapeType="1"/>
            </p:cNvSpPr>
            <p:nvPr/>
          </p:nvSpPr>
          <p:spPr bwMode="auto">
            <a:xfrm>
              <a:off x="4143" y="1944"/>
              <a:ext cx="47" cy="1"/>
            </a:xfrm>
            <a:prstGeom prst="line">
              <a:avLst/>
            </a:prstGeom>
            <a:grpFill/>
            <a:ln w="19050">
              <a:solidFill>
                <a:schemeClr val="tx1"/>
              </a:solidFill>
              <a:round/>
              <a:headEnd/>
              <a:tailEnd/>
            </a:ln>
            <a:extLst/>
          </p:spPr>
          <p:txBody>
            <a:bodyPr/>
            <a:lstStyle/>
            <a:p>
              <a:pPr>
                <a:defRPr/>
              </a:pPr>
              <a:endParaRPr lang="en-US"/>
            </a:p>
          </p:txBody>
        </p:sp>
      </p:grpSp>
      <p:grpSp>
        <p:nvGrpSpPr>
          <p:cNvPr id="34831" name="Group 100"/>
          <p:cNvGrpSpPr>
            <a:grpSpLocks/>
          </p:cNvGrpSpPr>
          <p:nvPr/>
        </p:nvGrpSpPr>
        <p:grpSpPr bwMode="auto">
          <a:xfrm>
            <a:off x="10820401" y="2484120"/>
            <a:ext cx="472440" cy="3427096"/>
            <a:chOff x="4260" y="1304"/>
            <a:chExt cx="186" cy="1799"/>
          </a:xfrm>
        </p:grpSpPr>
        <p:sp>
          <p:nvSpPr>
            <p:cNvPr id="20" name="Rectangle 101"/>
            <p:cNvSpPr>
              <a:spLocks noChangeArrowheads="1"/>
            </p:cNvSpPr>
            <p:nvPr/>
          </p:nvSpPr>
          <p:spPr bwMode="auto">
            <a:xfrm>
              <a:off x="4260" y="1394"/>
              <a:ext cx="186" cy="1709"/>
            </a:xfrm>
            <a:prstGeom prst="rect">
              <a:avLst/>
            </a:prstGeom>
            <a:solidFill>
              <a:srgbClr val="0099FF"/>
            </a:solidFill>
            <a:ln w="9525">
              <a:solidFill>
                <a:srgbClr val="000000"/>
              </a:solidFill>
              <a:miter lim="800000"/>
              <a:headEnd/>
              <a:tailEnd/>
            </a:ln>
          </p:spPr>
          <p:txBody>
            <a:bodyPr/>
            <a:lstStyle/>
            <a:p>
              <a:endParaRPr lang="en-US"/>
            </a:p>
          </p:txBody>
        </p:sp>
        <p:sp>
          <p:nvSpPr>
            <p:cNvPr id="21" name="Rectangle 102"/>
            <p:cNvSpPr>
              <a:spLocks noChangeArrowheads="1"/>
            </p:cNvSpPr>
            <p:nvPr/>
          </p:nvSpPr>
          <p:spPr bwMode="auto">
            <a:xfrm>
              <a:off x="4260" y="1394"/>
              <a:ext cx="186" cy="1699"/>
            </a:xfrm>
            <a:prstGeom prst="rect">
              <a:avLst/>
            </a:prstGeom>
            <a:solidFill>
              <a:srgbClr val="0099FF"/>
            </a:solidFill>
            <a:ln w="19050">
              <a:solidFill>
                <a:schemeClr val="tx1"/>
              </a:solidFill>
              <a:miter lim="800000"/>
              <a:headEnd/>
              <a:tailEnd/>
            </a:ln>
          </p:spPr>
          <p:txBody>
            <a:bodyPr/>
            <a:lstStyle/>
            <a:p>
              <a:endParaRPr lang="en-US"/>
            </a:p>
          </p:txBody>
        </p:sp>
        <p:sp>
          <p:nvSpPr>
            <p:cNvPr id="22" name="Line 103"/>
            <p:cNvSpPr>
              <a:spLocks noChangeShapeType="1"/>
            </p:cNvSpPr>
            <p:nvPr/>
          </p:nvSpPr>
          <p:spPr bwMode="auto">
            <a:xfrm flipV="1">
              <a:off x="4353" y="1304"/>
              <a:ext cx="1" cy="9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104"/>
            <p:cNvSpPr>
              <a:spLocks noChangeShapeType="1"/>
            </p:cNvSpPr>
            <p:nvPr/>
          </p:nvSpPr>
          <p:spPr bwMode="auto">
            <a:xfrm>
              <a:off x="4330" y="1304"/>
              <a:ext cx="46" cy="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105"/>
            <p:cNvSpPr>
              <a:spLocks noChangeShapeType="1"/>
            </p:cNvSpPr>
            <p:nvPr/>
          </p:nvSpPr>
          <p:spPr bwMode="auto">
            <a:xfrm>
              <a:off x="4353" y="1394"/>
              <a:ext cx="1" cy="9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106"/>
            <p:cNvSpPr>
              <a:spLocks noChangeShapeType="1"/>
            </p:cNvSpPr>
            <p:nvPr/>
          </p:nvSpPr>
          <p:spPr bwMode="auto">
            <a:xfrm>
              <a:off x="4330" y="1484"/>
              <a:ext cx="46" cy="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4832" name="Group 107"/>
          <p:cNvGrpSpPr>
            <a:grpSpLocks/>
          </p:cNvGrpSpPr>
          <p:nvPr/>
        </p:nvGrpSpPr>
        <p:grpSpPr bwMode="auto">
          <a:xfrm>
            <a:off x="11678921" y="2922270"/>
            <a:ext cx="472440" cy="2988946"/>
            <a:chOff x="4598" y="1534"/>
            <a:chExt cx="186" cy="1569"/>
          </a:xfrm>
          <a:pattFill prst="pct70">
            <a:fgClr>
              <a:prstClr val="black"/>
            </a:fgClr>
            <a:bgClr>
              <a:prstClr val="white"/>
            </a:bgClr>
          </a:pattFill>
        </p:grpSpPr>
        <p:sp>
          <p:nvSpPr>
            <p:cNvPr id="34900" name="Rectangle 108" descr="Divot"/>
            <p:cNvSpPr>
              <a:spLocks noChangeArrowheads="1"/>
            </p:cNvSpPr>
            <p:nvPr/>
          </p:nvSpPr>
          <p:spPr bwMode="auto">
            <a:xfrm>
              <a:off x="4598" y="1634"/>
              <a:ext cx="186" cy="1469"/>
            </a:xfrm>
            <a:prstGeom prst="rect">
              <a:avLst/>
            </a:prstGeom>
            <a:grpFill/>
            <a:ln w="9525">
              <a:solidFill>
                <a:srgbClr val="000000"/>
              </a:solidFill>
              <a:miter lim="800000"/>
              <a:headEnd/>
              <a:tailEnd/>
            </a:ln>
          </p:spPr>
          <p:txBody>
            <a:bodyPr/>
            <a:lstStyle/>
            <a:p>
              <a:pPr>
                <a:defRPr/>
              </a:pPr>
              <a:endParaRPr lang="en-US"/>
            </a:p>
          </p:txBody>
        </p:sp>
        <p:sp>
          <p:nvSpPr>
            <p:cNvPr id="34901" name="Rectangle 109" descr="Divot"/>
            <p:cNvSpPr>
              <a:spLocks noChangeArrowheads="1"/>
            </p:cNvSpPr>
            <p:nvPr/>
          </p:nvSpPr>
          <p:spPr bwMode="auto">
            <a:xfrm>
              <a:off x="4598" y="1634"/>
              <a:ext cx="186" cy="1459"/>
            </a:xfrm>
            <a:prstGeom prst="rect">
              <a:avLst/>
            </a:prstGeom>
            <a:grpFill/>
            <a:ln w="19050">
              <a:solidFill>
                <a:schemeClr val="tx1"/>
              </a:solidFill>
              <a:miter lim="800000"/>
              <a:headEnd/>
              <a:tailEnd/>
            </a:ln>
          </p:spPr>
          <p:txBody>
            <a:bodyPr/>
            <a:lstStyle/>
            <a:p>
              <a:pPr>
                <a:defRPr/>
              </a:pPr>
              <a:endParaRPr lang="en-US"/>
            </a:p>
          </p:txBody>
        </p:sp>
        <p:sp>
          <p:nvSpPr>
            <p:cNvPr id="34902" name="Line 110" descr="Divot"/>
            <p:cNvSpPr>
              <a:spLocks noChangeShapeType="1"/>
            </p:cNvSpPr>
            <p:nvPr/>
          </p:nvSpPr>
          <p:spPr bwMode="auto">
            <a:xfrm flipV="1">
              <a:off x="4691" y="1534"/>
              <a:ext cx="1" cy="100"/>
            </a:xfrm>
            <a:prstGeom prst="line">
              <a:avLst/>
            </a:prstGeom>
            <a:grpFill/>
            <a:ln w="19050">
              <a:solidFill>
                <a:schemeClr val="tx1"/>
              </a:solidFill>
              <a:round/>
              <a:headEnd/>
              <a:tailEnd/>
            </a:ln>
            <a:extLst/>
          </p:spPr>
          <p:txBody>
            <a:bodyPr/>
            <a:lstStyle/>
            <a:p>
              <a:pPr>
                <a:defRPr/>
              </a:pPr>
              <a:endParaRPr lang="en-US"/>
            </a:p>
          </p:txBody>
        </p:sp>
        <p:sp>
          <p:nvSpPr>
            <p:cNvPr id="34903" name="Line 111" descr="Divot"/>
            <p:cNvSpPr>
              <a:spLocks noChangeShapeType="1"/>
            </p:cNvSpPr>
            <p:nvPr/>
          </p:nvSpPr>
          <p:spPr bwMode="auto">
            <a:xfrm>
              <a:off x="4668" y="1534"/>
              <a:ext cx="46" cy="1"/>
            </a:xfrm>
            <a:prstGeom prst="line">
              <a:avLst/>
            </a:prstGeom>
            <a:grpFill/>
            <a:ln w="19050">
              <a:solidFill>
                <a:schemeClr val="tx1"/>
              </a:solidFill>
              <a:round/>
              <a:headEnd/>
              <a:tailEnd/>
            </a:ln>
            <a:extLst/>
          </p:spPr>
          <p:txBody>
            <a:bodyPr/>
            <a:lstStyle/>
            <a:p>
              <a:pPr>
                <a:defRPr/>
              </a:pPr>
              <a:endParaRPr lang="en-US"/>
            </a:p>
          </p:txBody>
        </p:sp>
        <p:sp>
          <p:nvSpPr>
            <p:cNvPr id="34904" name="Line 112" descr="Divot"/>
            <p:cNvSpPr>
              <a:spLocks noChangeShapeType="1"/>
            </p:cNvSpPr>
            <p:nvPr/>
          </p:nvSpPr>
          <p:spPr bwMode="auto">
            <a:xfrm>
              <a:off x="4691" y="1634"/>
              <a:ext cx="1" cy="100"/>
            </a:xfrm>
            <a:prstGeom prst="line">
              <a:avLst/>
            </a:prstGeom>
            <a:grpFill/>
            <a:ln w="19050">
              <a:solidFill>
                <a:schemeClr val="tx1"/>
              </a:solidFill>
              <a:round/>
              <a:headEnd/>
              <a:tailEnd/>
            </a:ln>
            <a:extLst/>
          </p:spPr>
          <p:txBody>
            <a:bodyPr/>
            <a:lstStyle/>
            <a:p>
              <a:pPr>
                <a:defRPr/>
              </a:pPr>
              <a:endParaRPr lang="en-US"/>
            </a:p>
          </p:txBody>
        </p:sp>
        <p:sp>
          <p:nvSpPr>
            <p:cNvPr id="34905" name="Line 113" descr="Divot"/>
            <p:cNvSpPr>
              <a:spLocks noChangeShapeType="1"/>
            </p:cNvSpPr>
            <p:nvPr/>
          </p:nvSpPr>
          <p:spPr bwMode="auto">
            <a:xfrm>
              <a:off x="4668" y="1734"/>
              <a:ext cx="46" cy="1"/>
            </a:xfrm>
            <a:prstGeom prst="line">
              <a:avLst/>
            </a:prstGeom>
            <a:grpFill/>
            <a:ln w="19050">
              <a:solidFill>
                <a:schemeClr val="tx1"/>
              </a:solidFill>
              <a:round/>
              <a:headEnd/>
              <a:tailEnd/>
            </a:ln>
            <a:extLst/>
          </p:spPr>
          <p:txBody>
            <a:bodyPr/>
            <a:lstStyle/>
            <a:p>
              <a:pPr>
                <a:defRPr/>
              </a:pPr>
              <a:endParaRPr lang="en-US"/>
            </a:p>
          </p:txBody>
        </p:sp>
      </p:grpSp>
      <p:grpSp>
        <p:nvGrpSpPr>
          <p:cNvPr id="34833" name="Group 114"/>
          <p:cNvGrpSpPr>
            <a:grpSpLocks/>
          </p:cNvGrpSpPr>
          <p:nvPr/>
        </p:nvGrpSpPr>
        <p:grpSpPr bwMode="auto">
          <a:xfrm>
            <a:off x="12151361" y="2712720"/>
            <a:ext cx="474981" cy="3198496"/>
            <a:chOff x="4784" y="1424"/>
            <a:chExt cx="187" cy="1679"/>
          </a:xfrm>
          <a:solidFill>
            <a:srgbClr val="FF0000"/>
          </a:solidFill>
        </p:grpSpPr>
        <p:sp>
          <p:nvSpPr>
            <p:cNvPr id="34894" name="Rectangle 115" descr="Light upward diagonal"/>
            <p:cNvSpPr>
              <a:spLocks noChangeArrowheads="1"/>
            </p:cNvSpPr>
            <p:nvPr/>
          </p:nvSpPr>
          <p:spPr bwMode="auto">
            <a:xfrm>
              <a:off x="4784" y="1514"/>
              <a:ext cx="187" cy="1589"/>
            </a:xfrm>
            <a:prstGeom prst="rect">
              <a:avLst/>
            </a:prstGeom>
            <a:grpFill/>
            <a:ln w="9525">
              <a:solidFill>
                <a:srgbClr val="000000"/>
              </a:solidFill>
              <a:miter lim="800000"/>
              <a:headEnd/>
              <a:tailEnd/>
            </a:ln>
          </p:spPr>
          <p:txBody>
            <a:bodyPr/>
            <a:lstStyle/>
            <a:p>
              <a:pPr>
                <a:defRPr/>
              </a:pPr>
              <a:endParaRPr lang="en-US"/>
            </a:p>
          </p:txBody>
        </p:sp>
        <p:sp>
          <p:nvSpPr>
            <p:cNvPr id="34895" name="Rectangle 116" descr="Light upward diagonal"/>
            <p:cNvSpPr>
              <a:spLocks noChangeArrowheads="1"/>
            </p:cNvSpPr>
            <p:nvPr/>
          </p:nvSpPr>
          <p:spPr bwMode="auto">
            <a:xfrm>
              <a:off x="4784" y="1514"/>
              <a:ext cx="187" cy="1579"/>
            </a:xfrm>
            <a:prstGeom prst="rect">
              <a:avLst/>
            </a:prstGeom>
            <a:grpFill/>
            <a:ln w="19050">
              <a:solidFill>
                <a:schemeClr val="tx1"/>
              </a:solidFill>
              <a:miter lim="800000"/>
              <a:headEnd/>
              <a:tailEnd/>
            </a:ln>
          </p:spPr>
          <p:txBody>
            <a:bodyPr/>
            <a:lstStyle/>
            <a:p>
              <a:pPr>
                <a:defRPr/>
              </a:pPr>
              <a:endParaRPr lang="en-US"/>
            </a:p>
          </p:txBody>
        </p:sp>
        <p:sp>
          <p:nvSpPr>
            <p:cNvPr id="34896" name="Line 117" descr="Light upward diagonal"/>
            <p:cNvSpPr>
              <a:spLocks noChangeShapeType="1"/>
            </p:cNvSpPr>
            <p:nvPr/>
          </p:nvSpPr>
          <p:spPr bwMode="auto">
            <a:xfrm flipV="1">
              <a:off x="4877" y="1424"/>
              <a:ext cx="1" cy="90"/>
            </a:xfrm>
            <a:prstGeom prst="line">
              <a:avLst/>
            </a:prstGeom>
            <a:grpFill/>
            <a:ln w="19050">
              <a:solidFill>
                <a:schemeClr val="tx1"/>
              </a:solidFill>
              <a:round/>
              <a:headEnd/>
              <a:tailEnd/>
            </a:ln>
            <a:extLst/>
          </p:spPr>
          <p:txBody>
            <a:bodyPr/>
            <a:lstStyle/>
            <a:p>
              <a:pPr>
                <a:defRPr/>
              </a:pPr>
              <a:endParaRPr lang="en-US"/>
            </a:p>
          </p:txBody>
        </p:sp>
        <p:sp>
          <p:nvSpPr>
            <p:cNvPr id="34897" name="Line 118" descr="Light upward diagonal"/>
            <p:cNvSpPr>
              <a:spLocks noChangeShapeType="1"/>
            </p:cNvSpPr>
            <p:nvPr/>
          </p:nvSpPr>
          <p:spPr bwMode="auto">
            <a:xfrm>
              <a:off x="4854" y="1424"/>
              <a:ext cx="47" cy="1"/>
            </a:xfrm>
            <a:prstGeom prst="line">
              <a:avLst/>
            </a:prstGeom>
            <a:grpFill/>
            <a:ln w="19050">
              <a:solidFill>
                <a:schemeClr val="tx1"/>
              </a:solidFill>
              <a:round/>
              <a:headEnd/>
              <a:tailEnd/>
            </a:ln>
            <a:extLst/>
          </p:spPr>
          <p:txBody>
            <a:bodyPr/>
            <a:lstStyle/>
            <a:p>
              <a:pPr>
                <a:defRPr/>
              </a:pPr>
              <a:endParaRPr lang="en-US"/>
            </a:p>
          </p:txBody>
        </p:sp>
        <p:sp>
          <p:nvSpPr>
            <p:cNvPr id="34898" name="Line 119" descr="Light upward diagonal"/>
            <p:cNvSpPr>
              <a:spLocks noChangeShapeType="1"/>
            </p:cNvSpPr>
            <p:nvPr/>
          </p:nvSpPr>
          <p:spPr bwMode="auto">
            <a:xfrm>
              <a:off x="4877" y="1514"/>
              <a:ext cx="1" cy="90"/>
            </a:xfrm>
            <a:prstGeom prst="line">
              <a:avLst/>
            </a:prstGeom>
            <a:grpFill/>
            <a:ln w="19050">
              <a:solidFill>
                <a:schemeClr val="tx1"/>
              </a:solidFill>
              <a:round/>
              <a:headEnd/>
              <a:tailEnd/>
            </a:ln>
            <a:extLst/>
          </p:spPr>
          <p:txBody>
            <a:bodyPr/>
            <a:lstStyle/>
            <a:p>
              <a:pPr>
                <a:defRPr/>
              </a:pPr>
              <a:endParaRPr lang="en-US"/>
            </a:p>
          </p:txBody>
        </p:sp>
        <p:sp>
          <p:nvSpPr>
            <p:cNvPr id="34899" name="Line 120" descr="Light upward diagonal"/>
            <p:cNvSpPr>
              <a:spLocks noChangeShapeType="1"/>
            </p:cNvSpPr>
            <p:nvPr/>
          </p:nvSpPr>
          <p:spPr bwMode="auto">
            <a:xfrm>
              <a:off x="4854" y="1604"/>
              <a:ext cx="47" cy="1"/>
            </a:xfrm>
            <a:prstGeom prst="line">
              <a:avLst/>
            </a:prstGeom>
            <a:grpFill/>
            <a:ln w="19050">
              <a:solidFill>
                <a:schemeClr val="tx1"/>
              </a:solidFill>
              <a:round/>
              <a:headEnd/>
              <a:tailEnd/>
            </a:ln>
            <a:extLst/>
          </p:spPr>
          <p:txBody>
            <a:bodyPr/>
            <a:lstStyle/>
            <a:p>
              <a:pPr>
                <a:defRPr/>
              </a:pPr>
              <a:endParaRPr lang="en-US"/>
            </a:p>
          </p:txBody>
        </p:sp>
      </p:grpSp>
      <p:grpSp>
        <p:nvGrpSpPr>
          <p:cNvPr id="34834" name="Group 121"/>
          <p:cNvGrpSpPr>
            <a:grpSpLocks/>
          </p:cNvGrpSpPr>
          <p:nvPr/>
        </p:nvGrpSpPr>
        <p:grpSpPr bwMode="auto">
          <a:xfrm>
            <a:off x="12626342" y="2636520"/>
            <a:ext cx="472440" cy="3274696"/>
            <a:chOff x="4971" y="1384"/>
            <a:chExt cx="186" cy="1719"/>
          </a:xfrm>
        </p:grpSpPr>
        <p:sp>
          <p:nvSpPr>
            <p:cNvPr id="34888" name="Rectangle 122"/>
            <p:cNvSpPr>
              <a:spLocks noChangeArrowheads="1"/>
            </p:cNvSpPr>
            <p:nvPr/>
          </p:nvSpPr>
          <p:spPr bwMode="auto">
            <a:xfrm>
              <a:off x="4971" y="1464"/>
              <a:ext cx="186" cy="1639"/>
            </a:xfrm>
            <a:prstGeom prst="rect">
              <a:avLst/>
            </a:prstGeom>
            <a:solidFill>
              <a:srgbClr val="0099FF"/>
            </a:solidFill>
            <a:ln w="9525">
              <a:solidFill>
                <a:srgbClr val="000000"/>
              </a:solidFill>
              <a:miter lim="800000"/>
              <a:headEnd/>
              <a:tailEnd/>
            </a:ln>
          </p:spPr>
          <p:txBody>
            <a:bodyPr/>
            <a:lstStyle/>
            <a:p>
              <a:endParaRPr lang="en-US"/>
            </a:p>
          </p:txBody>
        </p:sp>
        <p:sp>
          <p:nvSpPr>
            <p:cNvPr id="34889" name="Rectangle 123"/>
            <p:cNvSpPr>
              <a:spLocks noChangeArrowheads="1"/>
            </p:cNvSpPr>
            <p:nvPr/>
          </p:nvSpPr>
          <p:spPr bwMode="auto">
            <a:xfrm>
              <a:off x="4971" y="1464"/>
              <a:ext cx="186" cy="1629"/>
            </a:xfrm>
            <a:prstGeom prst="rect">
              <a:avLst/>
            </a:prstGeom>
            <a:solidFill>
              <a:srgbClr val="0099FF"/>
            </a:solidFill>
            <a:ln w="19050">
              <a:solidFill>
                <a:schemeClr val="tx1"/>
              </a:solidFill>
              <a:miter lim="800000"/>
              <a:headEnd/>
              <a:tailEnd/>
            </a:ln>
          </p:spPr>
          <p:txBody>
            <a:bodyPr/>
            <a:lstStyle/>
            <a:p>
              <a:endParaRPr lang="en-US"/>
            </a:p>
          </p:txBody>
        </p:sp>
        <p:sp>
          <p:nvSpPr>
            <p:cNvPr id="34890" name="Line 124"/>
            <p:cNvSpPr>
              <a:spLocks noChangeShapeType="1"/>
            </p:cNvSpPr>
            <p:nvPr/>
          </p:nvSpPr>
          <p:spPr bwMode="auto">
            <a:xfrm flipV="1">
              <a:off x="5064" y="1384"/>
              <a:ext cx="1" cy="8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91" name="Line 125"/>
            <p:cNvSpPr>
              <a:spLocks noChangeShapeType="1"/>
            </p:cNvSpPr>
            <p:nvPr/>
          </p:nvSpPr>
          <p:spPr bwMode="auto">
            <a:xfrm>
              <a:off x="5041" y="1384"/>
              <a:ext cx="46" cy="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92" name="Line 126"/>
            <p:cNvSpPr>
              <a:spLocks noChangeShapeType="1"/>
            </p:cNvSpPr>
            <p:nvPr/>
          </p:nvSpPr>
          <p:spPr bwMode="auto">
            <a:xfrm>
              <a:off x="5064" y="1464"/>
              <a:ext cx="1" cy="9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93" name="Line 127"/>
            <p:cNvSpPr>
              <a:spLocks noChangeShapeType="1"/>
            </p:cNvSpPr>
            <p:nvPr/>
          </p:nvSpPr>
          <p:spPr bwMode="auto">
            <a:xfrm>
              <a:off x="5041" y="1554"/>
              <a:ext cx="46" cy="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4835" name="Group 128"/>
          <p:cNvGrpSpPr>
            <a:grpSpLocks/>
          </p:cNvGrpSpPr>
          <p:nvPr/>
        </p:nvGrpSpPr>
        <p:grpSpPr bwMode="auto">
          <a:xfrm>
            <a:off x="2557782" y="1550671"/>
            <a:ext cx="177800" cy="4362450"/>
            <a:chOff x="1007" y="814"/>
            <a:chExt cx="70" cy="2290"/>
          </a:xfrm>
        </p:grpSpPr>
        <p:sp>
          <p:nvSpPr>
            <p:cNvPr id="34883" name="Line 129"/>
            <p:cNvSpPr>
              <a:spLocks noChangeShapeType="1"/>
            </p:cNvSpPr>
            <p:nvPr/>
          </p:nvSpPr>
          <p:spPr bwMode="auto">
            <a:xfrm>
              <a:off x="1007" y="3103"/>
              <a:ext cx="70" cy="1"/>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84" name="Line 130"/>
            <p:cNvSpPr>
              <a:spLocks noChangeShapeType="1"/>
            </p:cNvSpPr>
            <p:nvPr/>
          </p:nvSpPr>
          <p:spPr bwMode="auto">
            <a:xfrm>
              <a:off x="1007" y="2533"/>
              <a:ext cx="70" cy="1"/>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85" name="Line 131"/>
            <p:cNvSpPr>
              <a:spLocks noChangeShapeType="1"/>
            </p:cNvSpPr>
            <p:nvPr/>
          </p:nvSpPr>
          <p:spPr bwMode="auto">
            <a:xfrm>
              <a:off x="1007" y="1963"/>
              <a:ext cx="70" cy="1"/>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86" name="Line 132"/>
            <p:cNvSpPr>
              <a:spLocks noChangeShapeType="1"/>
            </p:cNvSpPr>
            <p:nvPr/>
          </p:nvSpPr>
          <p:spPr bwMode="auto">
            <a:xfrm>
              <a:off x="1007" y="1384"/>
              <a:ext cx="70" cy="1"/>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87" name="Line 133"/>
            <p:cNvSpPr>
              <a:spLocks noChangeShapeType="1"/>
            </p:cNvSpPr>
            <p:nvPr/>
          </p:nvSpPr>
          <p:spPr bwMode="auto">
            <a:xfrm>
              <a:off x="1007" y="814"/>
              <a:ext cx="70" cy="1"/>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4836" name="Line 134"/>
          <p:cNvSpPr>
            <a:spLocks noChangeShapeType="1"/>
          </p:cNvSpPr>
          <p:nvPr/>
        </p:nvSpPr>
        <p:spPr bwMode="auto">
          <a:xfrm flipV="1">
            <a:off x="2557782" y="1550670"/>
            <a:ext cx="2539" cy="436054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lIns="130622" tIns="65311" rIns="130622" bIns="65311"/>
          <a:lstStyle/>
          <a:p>
            <a:endParaRPr lang="en-US"/>
          </a:p>
        </p:txBody>
      </p:sp>
      <p:sp>
        <p:nvSpPr>
          <p:cNvPr id="34837" name="Line 135"/>
          <p:cNvSpPr>
            <a:spLocks noChangeShapeType="1"/>
          </p:cNvSpPr>
          <p:nvPr/>
        </p:nvSpPr>
        <p:spPr bwMode="auto">
          <a:xfrm flipV="1">
            <a:off x="13276582" y="1550670"/>
            <a:ext cx="2539" cy="4360546"/>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lIns="130622" tIns="65311" rIns="130622" bIns="65311"/>
          <a:lstStyle/>
          <a:p>
            <a:endParaRPr lang="en-US"/>
          </a:p>
        </p:txBody>
      </p:sp>
      <p:sp>
        <p:nvSpPr>
          <p:cNvPr id="34838" name="Line 136"/>
          <p:cNvSpPr>
            <a:spLocks noChangeShapeType="1"/>
          </p:cNvSpPr>
          <p:nvPr/>
        </p:nvSpPr>
        <p:spPr bwMode="auto">
          <a:xfrm>
            <a:off x="2557781" y="5911216"/>
            <a:ext cx="10718800" cy="190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lIns="130622" tIns="65311" rIns="130622" bIns="65311"/>
          <a:lstStyle/>
          <a:p>
            <a:endParaRPr lang="en-US"/>
          </a:p>
        </p:txBody>
      </p:sp>
      <p:sp>
        <p:nvSpPr>
          <p:cNvPr id="34839" name="Line 137"/>
          <p:cNvSpPr>
            <a:spLocks noChangeShapeType="1"/>
          </p:cNvSpPr>
          <p:nvPr/>
        </p:nvSpPr>
        <p:spPr bwMode="auto">
          <a:xfrm>
            <a:off x="2557781" y="1550670"/>
            <a:ext cx="10718800" cy="1906"/>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lIns="130622" tIns="65311" rIns="130622" bIns="65311"/>
          <a:lstStyle/>
          <a:p>
            <a:endParaRPr lang="en-US"/>
          </a:p>
        </p:txBody>
      </p:sp>
      <p:grpSp>
        <p:nvGrpSpPr>
          <p:cNvPr id="34840" name="Group 138"/>
          <p:cNvGrpSpPr>
            <a:grpSpLocks/>
          </p:cNvGrpSpPr>
          <p:nvPr/>
        </p:nvGrpSpPr>
        <p:grpSpPr bwMode="auto">
          <a:xfrm>
            <a:off x="2098040" y="1405890"/>
            <a:ext cx="210820" cy="4823460"/>
            <a:chOff x="826" y="738"/>
            <a:chExt cx="83" cy="2532"/>
          </a:xfrm>
        </p:grpSpPr>
        <p:sp>
          <p:nvSpPr>
            <p:cNvPr id="34878" name="Rectangle 139"/>
            <p:cNvSpPr>
              <a:spLocks noChangeArrowheads="1"/>
            </p:cNvSpPr>
            <p:nvPr/>
          </p:nvSpPr>
          <p:spPr bwMode="auto">
            <a:xfrm>
              <a:off x="826" y="3028"/>
              <a:ext cx="83"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000">
                  <a:solidFill>
                    <a:srgbClr val="FFFFFF"/>
                  </a:solidFill>
                </a:rPr>
                <a:t>1</a:t>
              </a:r>
              <a:endParaRPr lang="en-US"/>
            </a:p>
          </p:txBody>
        </p:sp>
        <p:sp>
          <p:nvSpPr>
            <p:cNvPr id="34879" name="Rectangle 140"/>
            <p:cNvSpPr>
              <a:spLocks noChangeArrowheads="1"/>
            </p:cNvSpPr>
            <p:nvPr/>
          </p:nvSpPr>
          <p:spPr bwMode="auto">
            <a:xfrm>
              <a:off x="826" y="2458"/>
              <a:ext cx="83"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000">
                  <a:solidFill>
                    <a:srgbClr val="FFFFFF"/>
                  </a:solidFill>
                </a:rPr>
                <a:t>2</a:t>
              </a:r>
              <a:endParaRPr lang="en-US"/>
            </a:p>
          </p:txBody>
        </p:sp>
        <p:sp>
          <p:nvSpPr>
            <p:cNvPr id="34880" name="Rectangle 141"/>
            <p:cNvSpPr>
              <a:spLocks noChangeArrowheads="1"/>
            </p:cNvSpPr>
            <p:nvPr/>
          </p:nvSpPr>
          <p:spPr bwMode="auto">
            <a:xfrm>
              <a:off x="826" y="1888"/>
              <a:ext cx="83"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000">
                  <a:solidFill>
                    <a:srgbClr val="FFFFFF"/>
                  </a:solidFill>
                </a:rPr>
                <a:t>3</a:t>
              </a:r>
              <a:endParaRPr lang="en-US"/>
            </a:p>
          </p:txBody>
        </p:sp>
        <p:sp>
          <p:nvSpPr>
            <p:cNvPr id="34881" name="Rectangle 142"/>
            <p:cNvSpPr>
              <a:spLocks noChangeArrowheads="1"/>
            </p:cNvSpPr>
            <p:nvPr/>
          </p:nvSpPr>
          <p:spPr bwMode="auto">
            <a:xfrm>
              <a:off x="826" y="1308"/>
              <a:ext cx="83"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000">
                  <a:solidFill>
                    <a:srgbClr val="FFFFFF"/>
                  </a:solidFill>
                </a:rPr>
                <a:t>4</a:t>
              </a:r>
              <a:endParaRPr lang="en-US"/>
            </a:p>
          </p:txBody>
        </p:sp>
        <p:sp>
          <p:nvSpPr>
            <p:cNvPr id="34882" name="Rectangle 143"/>
            <p:cNvSpPr>
              <a:spLocks noChangeArrowheads="1"/>
            </p:cNvSpPr>
            <p:nvPr/>
          </p:nvSpPr>
          <p:spPr bwMode="auto">
            <a:xfrm>
              <a:off x="826" y="738"/>
              <a:ext cx="83"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000">
                  <a:solidFill>
                    <a:srgbClr val="FFFFFF"/>
                  </a:solidFill>
                </a:rPr>
                <a:t>5</a:t>
              </a:r>
              <a:endParaRPr lang="en-US"/>
            </a:p>
          </p:txBody>
        </p:sp>
      </p:grpSp>
      <p:grpSp>
        <p:nvGrpSpPr>
          <p:cNvPr id="34841" name="Group 144"/>
          <p:cNvGrpSpPr>
            <a:grpSpLocks/>
          </p:cNvGrpSpPr>
          <p:nvPr/>
        </p:nvGrpSpPr>
        <p:grpSpPr bwMode="auto">
          <a:xfrm>
            <a:off x="2928621" y="6035041"/>
            <a:ext cx="9634220" cy="276225"/>
            <a:chOff x="1153" y="3178"/>
            <a:chExt cx="3793" cy="145"/>
          </a:xfrm>
        </p:grpSpPr>
        <p:sp>
          <p:nvSpPr>
            <p:cNvPr id="34872" name="Rectangle 145"/>
            <p:cNvSpPr>
              <a:spLocks noChangeArrowheads="1"/>
            </p:cNvSpPr>
            <p:nvPr/>
          </p:nvSpPr>
          <p:spPr bwMode="auto">
            <a:xfrm>
              <a:off x="1153" y="3178"/>
              <a:ext cx="24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Carrot</a:t>
              </a:r>
            </a:p>
          </p:txBody>
        </p:sp>
        <p:sp>
          <p:nvSpPr>
            <p:cNvPr id="34873" name="Rectangle 146"/>
            <p:cNvSpPr>
              <a:spLocks noChangeArrowheads="1"/>
            </p:cNvSpPr>
            <p:nvPr/>
          </p:nvSpPr>
          <p:spPr bwMode="auto">
            <a:xfrm>
              <a:off x="1794" y="3178"/>
              <a:ext cx="31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Broccoli</a:t>
              </a:r>
            </a:p>
          </p:txBody>
        </p:sp>
        <p:sp>
          <p:nvSpPr>
            <p:cNvPr id="34874" name="Rectangle 147"/>
            <p:cNvSpPr>
              <a:spLocks noChangeArrowheads="1"/>
            </p:cNvSpPr>
            <p:nvPr/>
          </p:nvSpPr>
          <p:spPr bwMode="auto">
            <a:xfrm>
              <a:off x="2516" y="3178"/>
              <a:ext cx="31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Spinach</a:t>
              </a:r>
            </a:p>
          </p:txBody>
        </p:sp>
        <p:sp>
          <p:nvSpPr>
            <p:cNvPr id="34875" name="Rectangle 148"/>
            <p:cNvSpPr>
              <a:spLocks noChangeArrowheads="1"/>
            </p:cNvSpPr>
            <p:nvPr/>
          </p:nvSpPr>
          <p:spPr bwMode="auto">
            <a:xfrm>
              <a:off x="3146" y="3178"/>
              <a:ext cx="39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Snow Pea</a:t>
              </a:r>
            </a:p>
          </p:txBody>
        </p:sp>
        <p:sp>
          <p:nvSpPr>
            <p:cNvPr id="34876" name="Rectangle 149"/>
            <p:cNvSpPr>
              <a:spLocks noChangeArrowheads="1"/>
            </p:cNvSpPr>
            <p:nvPr/>
          </p:nvSpPr>
          <p:spPr bwMode="auto">
            <a:xfrm>
              <a:off x="3892" y="3178"/>
              <a:ext cx="32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Zucchini</a:t>
              </a:r>
            </a:p>
          </p:txBody>
        </p:sp>
        <p:sp>
          <p:nvSpPr>
            <p:cNvPr id="34877" name="Rectangle 150"/>
            <p:cNvSpPr>
              <a:spLocks noChangeArrowheads="1"/>
            </p:cNvSpPr>
            <p:nvPr/>
          </p:nvSpPr>
          <p:spPr bwMode="auto">
            <a:xfrm>
              <a:off x="4673" y="3178"/>
              <a:ext cx="27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Jicama</a:t>
              </a:r>
            </a:p>
          </p:txBody>
        </p:sp>
      </p:grpSp>
      <p:sp>
        <p:nvSpPr>
          <p:cNvPr id="34842" name="Rectangle 151"/>
          <p:cNvSpPr>
            <a:spLocks noChangeArrowheads="1"/>
          </p:cNvSpPr>
          <p:nvPr/>
        </p:nvSpPr>
        <p:spPr bwMode="auto">
          <a:xfrm>
            <a:off x="5765801" y="1588771"/>
            <a:ext cx="7401560" cy="4381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30622" tIns="65311" rIns="130622" bIns="65311"/>
          <a:lstStyle/>
          <a:p>
            <a:endParaRPr lang="en-US"/>
          </a:p>
        </p:txBody>
      </p:sp>
      <p:sp>
        <p:nvSpPr>
          <p:cNvPr id="34843" name="Rectangle 152" descr="Divot"/>
          <p:cNvSpPr>
            <a:spLocks noChangeArrowheads="1"/>
          </p:cNvSpPr>
          <p:nvPr/>
        </p:nvSpPr>
        <p:spPr bwMode="auto">
          <a:xfrm>
            <a:off x="6385560" y="1722120"/>
            <a:ext cx="297181" cy="190500"/>
          </a:xfrm>
          <a:prstGeom prst="rect">
            <a:avLst/>
          </a:prstGeom>
          <a:pattFill prst="pct70">
            <a:fgClr>
              <a:schemeClr val="tx1"/>
            </a:fgClr>
            <a:bgClr>
              <a:schemeClr val="bg1"/>
            </a:bgClr>
          </a:pattFill>
          <a:ln w="19050">
            <a:solidFill>
              <a:schemeClr val="tx1"/>
            </a:solidFill>
            <a:miter lim="800000"/>
            <a:headEnd/>
            <a:tailEnd/>
          </a:ln>
        </p:spPr>
        <p:txBody>
          <a:bodyPr lIns="130622" tIns="65311" rIns="130622" bIns="65311"/>
          <a:lstStyle/>
          <a:p>
            <a:endParaRPr lang="en-US"/>
          </a:p>
        </p:txBody>
      </p:sp>
      <p:sp>
        <p:nvSpPr>
          <p:cNvPr id="34844" name="Rectangle 153"/>
          <p:cNvSpPr>
            <a:spLocks noChangeArrowheads="1"/>
          </p:cNvSpPr>
          <p:nvPr/>
        </p:nvSpPr>
        <p:spPr bwMode="auto">
          <a:xfrm>
            <a:off x="7139941" y="1645921"/>
            <a:ext cx="5899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CONT</a:t>
            </a:r>
          </a:p>
        </p:txBody>
      </p:sp>
      <p:sp>
        <p:nvSpPr>
          <p:cNvPr id="34845" name="Rectangle 154" descr="Light upward diagonal"/>
          <p:cNvSpPr>
            <a:spLocks noChangeArrowheads="1"/>
          </p:cNvSpPr>
          <p:nvPr/>
        </p:nvSpPr>
        <p:spPr bwMode="auto">
          <a:xfrm>
            <a:off x="8844280" y="1722120"/>
            <a:ext cx="297181" cy="190500"/>
          </a:xfrm>
          <a:prstGeom prst="rect">
            <a:avLst/>
          </a:prstGeom>
          <a:solidFill>
            <a:srgbClr val="FF0000"/>
          </a:solidFill>
          <a:ln w="19050">
            <a:solidFill>
              <a:schemeClr val="tx1"/>
            </a:solidFill>
            <a:miter lim="800000"/>
            <a:headEnd/>
            <a:tailEnd/>
          </a:ln>
        </p:spPr>
        <p:txBody>
          <a:bodyPr lIns="130622" tIns="65311" rIns="130622" bIns="65311"/>
          <a:lstStyle/>
          <a:p>
            <a:endParaRPr lang="en-US"/>
          </a:p>
        </p:txBody>
      </p:sp>
      <p:sp>
        <p:nvSpPr>
          <p:cNvPr id="34846" name="Rectangle 155"/>
          <p:cNvSpPr>
            <a:spLocks noChangeArrowheads="1"/>
          </p:cNvSpPr>
          <p:nvPr/>
        </p:nvSpPr>
        <p:spPr bwMode="auto">
          <a:xfrm>
            <a:off x="9598661" y="1645921"/>
            <a:ext cx="55784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CBNE</a:t>
            </a:r>
          </a:p>
        </p:txBody>
      </p:sp>
      <p:sp>
        <p:nvSpPr>
          <p:cNvPr id="34847" name="Rectangle 156"/>
          <p:cNvSpPr>
            <a:spLocks noChangeArrowheads="1"/>
          </p:cNvSpPr>
          <p:nvPr/>
        </p:nvSpPr>
        <p:spPr bwMode="auto">
          <a:xfrm>
            <a:off x="11272520" y="1722120"/>
            <a:ext cx="294640" cy="190500"/>
          </a:xfrm>
          <a:prstGeom prst="rect">
            <a:avLst/>
          </a:prstGeom>
          <a:solidFill>
            <a:srgbClr val="0099FF"/>
          </a:solidFill>
          <a:ln w="19050">
            <a:solidFill>
              <a:schemeClr val="tx1"/>
            </a:solidFill>
            <a:miter lim="800000"/>
            <a:headEnd/>
            <a:tailEnd/>
          </a:ln>
        </p:spPr>
        <p:txBody>
          <a:bodyPr lIns="130622" tIns="65311" rIns="130622" bIns="65311"/>
          <a:lstStyle/>
          <a:p>
            <a:endParaRPr lang="en-US"/>
          </a:p>
        </p:txBody>
      </p:sp>
      <p:sp>
        <p:nvSpPr>
          <p:cNvPr id="34848" name="Rectangle 157"/>
          <p:cNvSpPr>
            <a:spLocks noChangeArrowheads="1"/>
          </p:cNvSpPr>
          <p:nvPr/>
        </p:nvSpPr>
        <p:spPr bwMode="auto">
          <a:xfrm>
            <a:off x="12026902" y="1645921"/>
            <a:ext cx="5738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GBNE</a:t>
            </a:r>
          </a:p>
        </p:txBody>
      </p:sp>
      <p:sp>
        <p:nvSpPr>
          <p:cNvPr id="34849" name="Text Box 158"/>
          <p:cNvSpPr txBox="1">
            <a:spLocks noChangeArrowheads="1"/>
          </p:cNvSpPr>
          <p:nvPr/>
        </p:nvSpPr>
        <p:spPr bwMode="auto">
          <a:xfrm rot="-5400000">
            <a:off x="-425132" y="2965100"/>
            <a:ext cx="4116706" cy="1470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en-US" sz="2900" b="1"/>
              <a:t>Adjusted mean vegetable preference (± SE)**</a:t>
            </a:r>
          </a:p>
        </p:txBody>
      </p:sp>
      <p:sp>
        <p:nvSpPr>
          <p:cNvPr id="34850" name="Text Box 159"/>
          <p:cNvSpPr txBox="1">
            <a:spLocks noChangeArrowheads="1"/>
          </p:cNvSpPr>
          <p:nvPr/>
        </p:nvSpPr>
        <p:spPr bwMode="auto">
          <a:xfrm>
            <a:off x="1097280" y="182880"/>
            <a:ext cx="12435840" cy="793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endParaRPr lang="en-US" sz="4300">
              <a:solidFill>
                <a:schemeClr val="tx2"/>
              </a:solidFill>
              <a:latin typeface="Comic Sans MS" charset="0"/>
            </a:endParaRPr>
          </a:p>
        </p:txBody>
      </p:sp>
      <p:sp>
        <p:nvSpPr>
          <p:cNvPr id="34851" name="Text Box 160"/>
          <p:cNvSpPr txBox="1">
            <a:spLocks noChangeArrowheads="1"/>
          </p:cNvSpPr>
          <p:nvPr/>
        </p:nvSpPr>
        <p:spPr bwMode="auto">
          <a:xfrm>
            <a:off x="487680" y="6858000"/>
            <a:ext cx="13776960" cy="1166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20000"/>
              </a:spcBef>
            </a:pPr>
            <a:r>
              <a:rPr lang="en-US" sz="2100"/>
              <a:t>* Mean scores are adjusted for pretest values. Means with a superscript in common within each vegetable are not significantly different (p &lt; 0.01).</a:t>
            </a:r>
          </a:p>
          <a:p>
            <a:pPr eaLnBrk="1" hangingPunct="1">
              <a:spcBef>
                <a:spcPct val="20000"/>
              </a:spcBef>
            </a:pPr>
            <a:r>
              <a:rPr lang="en-US" sz="2100"/>
              <a:t>** 5 = I really liked it a lot;  4 = I liked it;  3 = It was OK;  2 = I did not like it;  1 = I really did not like it.</a:t>
            </a:r>
          </a:p>
        </p:txBody>
      </p:sp>
      <p:sp>
        <p:nvSpPr>
          <p:cNvPr id="34852" name="Text Box 161"/>
          <p:cNvSpPr txBox="1">
            <a:spLocks noChangeArrowheads="1"/>
          </p:cNvSpPr>
          <p:nvPr/>
        </p:nvSpPr>
        <p:spPr bwMode="auto">
          <a:xfrm>
            <a:off x="6705600" y="6381751"/>
            <a:ext cx="2438400" cy="578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en-US" sz="2900" b="1"/>
              <a:t>Vegetable</a:t>
            </a:r>
            <a:endParaRPr lang="en-US" sz="2900"/>
          </a:p>
        </p:txBody>
      </p:sp>
      <p:sp>
        <p:nvSpPr>
          <p:cNvPr id="34853" name="Text Box 162"/>
          <p:cNvSpPr txBox="1">
            <a:spLocks noChangeArrowheads="1"/>
          </p:cNvSpPr>
          <p:nvPr/>
        </p:nvSpPr>
        <p:spPr bwMode="auto">
          <a:xfrm>
            <a:off x="12557760" y="2377440"/>
            <a:ext cx="609600" cy="393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en-US" sz="1700"/>
              <a:t>a</a:t>
            </a:r>
          </a:p>
        </p:txBody>
      </p:sp>
      <p:sp>
        <p:nvSpPr>
          <p:cNvPr id="34854" name="Text Box 163"/>
          <p:cNvSpPr txBox="1">
            <a:spLocks noChangeArrowheads="1"/>
          </p:cNvSpPr>
          <p:nvPr/>
        </p:nvSpPr>
        <p:spPr bwMode="auto">
          <a:xfrm>
            <a:off x="8412480" y="3200400"/>
            <a:ext cx="731520" cy="393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en-US" sz="1700"/>
              <a:t>a</a:t>
            </a:r>
          </a:p>
        </p:txBody>
      </p:sp>
      <p:sp>
        <p:nvSpPr>
          <p:cNvPr id="34855" name="Text Box 164"/>
          <p:cNvSpPr txBox="1">
            <a:spLocks noChangeArrowheads="1"/>
          </p:cNvSpPr>
          <p:nvPr/>
        </p:nvSpPr>
        <p:spPr bwMode="auto">
          <a:xfrm>
            <a:off x="7924800" y="3328036"/>
            <a:ext cx="731520" cy="393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en-US" sz="1700"/>
              <a:t>a</a:t>
            </a:r>
          </a:p>
        </p:txBody>
      </p:sp>
      <p:sp>
        <p:nvSpPr>
          <p:cNvPr id="34856" name="Text Box 165"/>
          <p:cNvSpPr txBox="1">
            <a:spLocks noChangeArrowheads="1"/>
          </p:cNvSpPr>
          <p:nvPr/>
        </p:nvSpPr>
        <p:spPr bwMode="auto">
          <a:xfrm>
            <a:off x="4389120" y="3017520"/>
            <a:ext cx="609600" cy="393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en-US" sz="1700"/>
              <a:t>a</a:t>
            </a:r>
          </a:p>
        </p:txBody>
      </p:sp>
      <p:sp>
        <p:nvSpPr>
          <p:cNvPr id="34857" name="Text Box 166"/>
          <p:cNvSpPr txBox="1">
            <a:spLocks noChangeArrowheads="1"/>
          </p:cNvSpPr>
          <p:nvPr/>
        </p:nvSpPr>
        <p:spPr bwMode="auto">
          <a:xfrm>
            <a:off x="8900160" y="2413636"/>
            <a:ext cx="731520" cy="393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en-US" sz="1700"/>
              <a:t>b</a:t>
            </a:r>
          </a:p>
        </p:txBody>
      </p:sp>
      <p:sp>
        <p:nvSpPr>
          <p:cNvPr id="34858" name="Text Box 167"/>
          <p:cNvSpPr txBox="1">
            <a:spLocks noChangeArrowheads="1"/>
          </p:cNvSpPr>
          <p:nvPr/>
        </p:nvSpPr>
        <p:spPr bwMode="auto">
          <a:xfrm>
            <a:off x="5364480" y="2341246"/>
            <a:ext cx="731520" cy="393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en-US" sz="1700"/>
              <a:t>b</a:t>
            </a:r>
          </a:p>
        </p:txBody>
      </p:sp>
      <p:sp>
        <p:nvSpPr>
          <p:cNvPr id="34859" name="Text Box 168"/>
          <p:cNvSpPr txBox="1">
            <a:spLocks noChangeArrowheads="1"/>
          </p:cNvSpPr>
          <p:nvPr/>
        </p:nvSpPr>
        <p:spPr bwMode="auto">
          <a:xfrm>
            <a:off x="4876800" y="2413636"/>
            <a:ext cx="731520" cy="393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en-US" sz="1700"/>
              <a:t>b</a:t>
            </a:r>
          </a:p>
        </p:txBody>
      </p:sp>
      <p:sp>
        <p:nvSpPr>
          <p:cNvPr id="34860" name="Text Box 169"/>
          <p:cNvSpPr txBox="1">
            <a:spLocks noChangeArrowheads="1"/>
          </p:cNvSpPr>
          <p:nvPr/>
        </p:nvSpPr>
        <p:spPr bwMode="auto">
          <a:xfrm>
            <a:off x="2682240" y="1864996"/>
            <a:ext cx="609600" cy="393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en-US" sz="1700"/>
              <a:t>a</a:t>
            </a:r>
          </a:p>
        </p:txBody>
      </p:sp>
      <p:sp>
        <p:nvSpPr>
          <p:cNvPr id="34861" name="Text Box 170"/>
          <p:cNvSpPr txBox="1">
            <a:spLocks noChangeArrowheads="1"/>
          </p:cNvSpPr>
          <p:nvPr/>
        </p:nvSpPr>
        <p:spPr bwMode="auto">
          <a:xfrm>
            <a:off x="3535680" y="1518286"/>
            <a:ext cx="731520" cy="393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en-US" sz="1700"/>
              <a:t>b</a:t>
            </a:r>
          </a:p>
        </p:txBody>
      </p:sp>
      <p:sp>
        <p:nvSpPr>
          <p:cNvPr id="34862" name="Text Box 171"/>
          <p:cNvSpPr txBox="1">
            <a:spLocks noChangeArrowheads="1"/>
          </p:cNvSpPr>
          <p:nvPr/>
        </p:nvSpPr>
        <p:spPr bwMode="auto">
          <a:xfrm>
            <a:off x="3048000" y="1499236"/>
            <a:ext cx="731520" cy="393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en-US" sz="1700"/>
              <a:t>b</a:t>
            </a:r>
          </a:p>
        </p:txBody>
      </p:sp>
      <p:sp>
        <p:nvSpPr>
          <p:cNvPr id="34863" name="Text Box 172"/>
          <p:cNvSpPr txBox="1">
            <a:spLocks noChangeArrowheads="1"/>
          </p:cNvSpPr>
          <p:nvPr/>
        </p:nvSpPr>
        <p:spPr bwMode="auto">
          <a:xfrm>
            <a:off x="10241280" y="3053716"/>
            <a:ext cx="731520" cy="393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en-US" sz="1700"/>
              <a:t>a</a:t>
            </a:r>
          </a:p>
        </p:txBody>
      </p:sp>
      <p:sp>
        <p:nvSpPr>
          <p:cNvPr id="34864" name="Text Box 173"/>
          <p:cNvSpPr txBox="1">
            <a:spLocks noChangeArrowheads="1"/>
          </p:cNvSpPr>
          <p:nvPr/>
        </p:nvSpPr>
        <p:spPr bwMode="auto">
          <a:xfrm>
            <a:off x="9753600" y="3145156"/>
            <a:ext cx="731520" cy="393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en-US" sz="1700"/>
              <a:t>a</a:t>
            </a:r>
          </a:p>
        </p:txBody>
      </p:sp>
      <p:sp>
        <p:nvSpPr>
          <p:cNvPr id="34865" name="Text Box 174"/>
          <p:cNvSpPr txBox="1">
            <a:spLocks noChangeArrowheads="1"/>
          </p:cNvSpPr>
          <p:nvPr/>
        </p:nvSpPr>
        <p:spPr bwMode="auto">
          <a:xfrm>
            <a:off x="10728960" y="2230756"/>
            <a:ext cx="609600" cy="393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en-US" sz="1700"/>
              <a:t>b</a:t>
            </a:r>
          </a:p>
        </p:txBody>
      </p:sp>
      <p:sp>
        <p:nvSpPr>
          <p:cNvPr id="34866" name="Text Box 175"/>
          <p:cNvSpPr txBox="1">
            <a:spLocks noChangeArrowheads="1"/>
          </p:cNvSpPr>
          <p:nvPr/>
        </p:nvSpPr>
        <p:spPr bwMode="auto">
          <a:xfrm>
            <a:off x="12070080" y="2413636"/>
            <a:ext cx="731520" cy="393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en-US" sz="1700"/>
              <a:t>a</a:t>
            </a:r>
          </a:p>
        </p:txBody>
      </p:sp>
      <p:sp>
        <p:nvSpPr>
          <p:cNvPr id="34867" name="Text Box 176"/>
          <p:cNvSpPr txBox="1">
            <a:spLocks noChangeArrowheads="1"/>
          </p:cNvSpPr>
          <p:nvPr/>
        </p:nvSpPr>
        <p:spPr bwMode="auto">
          <a:xfrm>
            <a:off x="11582400" y="2596516"/>
            <a:ext cx="609600" cy="393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en-US" sz="1700"/>
              <a:t>a</a:t>
            </a:r>
          </a:p>
        </p:txBody>
      </p:sp>
      <p:sp>
        <p:nvSpPr>
          <p:cNvPr id="34868" name="Text Box 177"/>
          <p:cNvSpPr txBox="1">
            <a:spLocks noChangeArrowheads="1"/>
          </p:cNvSpPr>
          <p:nvPr/>
        </p:nvSpPr>
        <p:spPr bwMode="auto">
          <a:xfrm>
            <a:off x="6705600" y="3017520"/>
            <a:ext cx="731520" cy="393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en-US" sz="1700"/>
              <a:t>a</a:t>
            </a:r>
          </a:p>
        </p:txBody>
      </p:sp>
      <p:sp>
        <p:nvSpPr>
          <p:cNvPr id="34869" name="Text Box 178"/>
          <p:cNvSpPr txBox="1">
            <a:spLocks noChangeArrowheads="1"/>
          </p:cNvSpPr>
          <p:nvPr/>
        </p:nvSpPr>
        <p:spPr bwMode="auto">
          <a:xfrm>
            <a:off x="6217920" y="3145156"/>
            <a:ext cx="731520" cy="393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en-US" sz="1700"/>
              <a:t>a</a:t>
            </a:r>
          </a:p>
        </p:txBody>
      </p:sp>
      <p:sp>
        <p:nvSpPr>
          <p:cNvPr id="34870" name="Text Box 179"/>
          <p:cNvSpPr txBox="1">
            <a:spLocks noChangeArrowheads="1"/>
          </p:cNvSpPr>
          <p:nvPr/>
        </p:nvSpPr>
        <p:spPr bwMode="auto">
          <a:xfrm>
            <a:off x="7193280" y="3328036"/>
            <a:ext cx="609600" cy="393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en-US" sz="1700"/>
              <a:t>a</a:t>
            </a:r>
          </a:p>
        </p:txBody>
      </p:sp>
      <p:sp>
        <p:nvSpPr>
          <p:cNvPr id="34871" name="Rectangle 180"/>
          <p:cNvSpPr>
            <a:spLocks noGrp="1" noChangeArrowheads="1"/>
          </p:cNvSpPr>
          <p:nvPr>
            <p:ph type="title" idx="4294967295"/>
          </p:nvPr>
        </p:nvSpPr>
        <p:spPr>
          <a:xfrm>
            <a:off x="0" y="182880"/>
            <a:ext cx="14142720" cy="1371600"/>
          </a:xfrm>
        </p:spPr>
        <p:txBody>
          <a:bodyPr>
            <a:normAutofit fontScale="90000"/>
          </a:bodyPr>
          <a:lstStyle/>
          <a:p>
            <a:pPr eaLnBrk="1" hangingPunct="1"/>
            <a:r>
              <a:rPr lang="en-US" sz="4900" b="1" dirty="0">
                <a:latin typeface="Arial" charset="0"/>
                <a:cs typeface="Arial" charset="0"/>
              </a:rPr>
              <a:t>Students</a:t>
            </a:r>
            <a:r>
              <a:rPr lang="ja-JP" altLang="en-US" sz="4900" b="1" dirty="0">
                <a:latin typeface="Arial" charset="0"/>
                <a:cs typeface="Arial" charset="0"/>
              </a:rPr>
              <a:t>’</a:t>
            </a:r>
            <a:r>
              <a:rPr lang="en-US" altLang="ja-JP" sz="4900" b="1" dirty="0">
                <a:latin typeface="Arial" charset="0"/>
                <a:cs typeface="Arial" charset="0"/>
              </a:rPr>
              <a:t> preferences for vegetables immediately following intervention*</a:t>
            </a:r>
            <a:endParaRPr lang="en-US" sz="6900" b="1" dirty="0">
              <a:latin typeface="Arial" charset="0"/>
              <a:cs typeface="Arial" charset="0"/>
            </a:endParaRP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5" name="Group 2"/>
          <p:cNvGrpSpPr>
            <a:grpSpLocks/>
          </p:cNvGrpSpPr>
          <p:nvPr/>
        </p:nvGrpSpPr>
        <p:grpSpPr bwMode="auto">
          <a:xfrm>
            <a:off x="2725422" y="2137410"/>
            <a:ext cx="472440" cy="3899536"/>
            <a:chOff x="1073" y="1122"/>
            <a:chExt cx="186" cy="2047"/>
          </a:xfrm>
          <a:pattFill prst="pct70">
            <a:fgClr>
              <a:schemeClr val="tx1"/>
            </a:fgClr>
            <a:bgClr>
              <a:schemeClr val="bg1"/>
            </a:bgClr>
          </a:pattFill>
        </p:grpSpPr>
        <p:sp>
          <p:nvSpPr>
            <p:cNvPr id="37038" name="Rectangle 3" descr="Divot"/>
            <p:cNvSpPr>
              <a:spLocks noChangeArrowheads="1"/>
            </p:cNvSpPr>
            <p:nvPr/>
          </p:nvSpPr>
          <p:spPr bwMode="auto">
            <a:xfrm>
              <a:off x="1073" y="1173"/>
              <a:ext cx="186" cy="1996"/>
            </a:xfrm>
            <a:prstGeom prst="rect">
              <a:avLst/>
            </a:prstGeom>
            <a:grpFill/>
            <a:ln w="9525">
              <a:solidFill>
                <a:srgbClr val="000000"/>
              </a:solidFill>
              <a:miter lim="800000"/>
              <a:headEnd/>
              <a:tailEnd/>
            </a:ln>
          </p:spPr>
          <p:txBody>
            <a:bodyPr/>
            <a:lstStyle/>
            <a:p>
              <a:pPr>
                <a:defRPr/>
              </a:pPr>
              <a:endParaRPr lang="en-US"/>
            </a:p>
          </p:txBody>
        </p:sp>
        <p:sp>
          <p:nvSpPr>
            <p:cNvPr id="37039" name="Rectangle 4" descr="Divot"/>
            <p:cNvSpPr>
              <a:spLocks noChangeArrowheads="1"/>
            </p:cNvSpPr>
            <p:nvPr/>
          </p:nvSpPr>
          <p:spPr bwMode="auto">
            <a:xfrm>
              <a:off x="1073" y="1173"/>
              <a:ext cx="186" cy="1986"/>
            </a:xfrm>
            <a:prstGeom prst="rect">
              <a:avLst/>
            </a:prstGeom>
            <a:grpFill/>
            <a:ln w="19050">
              <a:solidFill>
                <a:schemeClr val="tx1"/>
              </a:solidFill>
              <a:miter lim="800000"/>
              <a:headEnd/>
              <a:tailEnd/>
            </a:ln>
          </p:spPr>
          <p:txBody>
            <a:bodyPr/>
            <a:lstStyle/>
            <a:p>
              <a:pPr>
                <a:defRPr/>
              </a:pPr>
              <a:endParaRPr lang="en-US"/>
            </a:p>
          </p:txBody>
        </p:sp>
        <p:sp>
          <p:nvSpPr>
            <p:cNvPr id="37040" name="Line 5" descr="Divot"/>
            <p:cNvSpPr>
              <a:spLocks noChangeShapeType="1"/>
            </p:cNvSpPr>
            <p:nvPr/>
          </p:nvSpPr>
          <p:spPr bwMode="auto">
            <a:xfrm flipV="1">
              <a:off x="1166" y="1122"/>
              <a:ext cx="1" cy="51"/>
            </a:xfrm>
            <a:prstGeom prst="line">
              <a:avLst/>
            </a:prstGeom>
            <a:grpFill/>
            <a:ln w="19050">
              <a:solidFill>
                <a:schemeClr val="tx1"/>
              </a:solidFill>
              <a:round/>
              <a:headEnd/>
              <a:tailEnd/>
            </a:ln>
            <a:extLst/>
          </p:spPr>
          <p:txBody>
            <a:bodyPr/>
            <a:lstStyle/>
            <a:p>
              <a:pPr>
                <a:defRPr/>
              </a:pPr>
              <a:endParaRPr lang="en-US"/>
            </a:p>
          </p:txBody>
        </p:sp>
        <p:sp>
          <p:nvSpPr>
            <p:cNvPr id="37041" name="Line 6" descr="Divot"/>
            <p:cNvSpPr>
              <a:spLocks noChangeShapeType="1"/>
            </p:cNvSpPr>
            <p:nvPr/>
          </p:nvSpPr>
          <p:spPr bwMode="auto">
            <a:xfrm>
              <a:off x="1143" y="1122"/>
              <a:ext cx="46" cy="1"/>
            </a:xfrm>
            <a:prstGeom prst="line">
              <a:avLst/>
            </a:prstGeom>
            <a:grpFill/>
            <a:ln w="19050">
              <a:solidFill>
                <a:schemeClr val="tx1"/>
              </a:solidFill>
              <a:round/>
              <a:headEnd/>
              <a:tailEnd/>
            </a:ln>
            <a:extLst/>
          </p:spPr>
          <p:txBody>
            <a:bodyPr/>
            <a:lstStyle/>
            <a:p>
              <a:pPr>
                <a:defRPr/>
              </a:pPr>
              <a:endParaRPr lang="en-US"/>
            </a:p>
          </p:txBody>
        </p:sp>
        <p:sp>
          <p:nvSpPr>
            <p:cNvPr id="37042" name="Line 7" descr="Divot"/>
            <p:cNvSpPr>
              <a:spLocks noChangeShapeType="1"/>
            </p:cNvSpPr>
            <p:nvPr/>
          </p:nvSpPr>
          <p:spPr bwMode="auto">
            <a:xfrm>
              <a:off x="1166" y="1173"/>
              <a:ext cx="1" cy="62"/>
            </a:xfrm>
            <a:prstGeom prst="line">
              <a:avLst/>
            </a:prstGeom>
            <a:grpFill/>
            <a:ln w="19050">
              <a:solidFill>
                <a:schemeClr val="tx1"/>
              </a:solidFill>
              <a:round/>
              <a:headEnd/>
              <a:tailEnd/>
            </a:ln>
            <a:extLst/>
          </p:spPr>
          <p:txBody>
            <a:bodyPr/>
            <a:lstStyle/>
            <a:p>
              <a:pPr>
                <a:defRPr/>
              </a:pPr>
              <a:endParaRPr lang="en-US"/>
            </a:p>
          </p:txBody>
        </p:sp>
        <p:sp>
          <p:nvSpPr>
            <p:cNvPr id="37043" name="Line 8" descr="Divot"/>
            <p:cNvSpPr>
              <a:spLocks noChangeShapeType="1"/>
            </p:cNvSpPr>
            <p:nvPr/>
          </p:nvSpPr>
          <p:spPr bwMode="auto">
            <a:xfrm>
              <a:off x="1143" y="1235"/>
              <a:ext cx="46" cy="1"/>
            </a:xfrm>
            <a:prstGeom prst="line">
              <a:avLst/>
            </a:prstGeom>
            <a:grpFill/>
            <a:ln w="19050">
              <a:solidFill>
                <a:schemeClr val="tx1"/>
              </a:solidFill>
              <a:round/>
              <a:headEnd/>
              <a:tailEnd/>
            </a:ln>
            <a:extLst/>
          </p:spPr>
          <p:txBody>
            <a:bodyPr/>
            <a:lstStyle/>
            <a:p>
              <a:pPr>
                <a:defRPr/>
              </a:pPr>
              <a:endParaRPr lang="en-US"/>
            </a:p>
          </p:txBody>
        </p:sp>
      </p:grpSp>
      <p:grpSp>
        <p:nvGrpSpPr>
          <p:cNvPr id="36866" name="Group 9"/>
          <p:cNvGrpSpPr>
            <a:grpSpLocks/>
          </p:cNvGrpSpPr>
          <p:nvPr/>
        </p:nvGrpSpPr>
        <p:grpSpPr bwMode="auto">
          <a:xfrm>
            <a:off x="3197862" y="1786890"/>
            <a:ext cx="469899" cy="4250056"/>
            <a:chOff x="1259" y="938"/>
            <a:chExt cx="185" cy="2231"/>
          </a:xfrm>
          <a:solidFill>
            <a:srgbClr val="FF0000"/>
          </a:solidFill>
        </p:grpSpPr>
        <p:sp>
          <p:nvSpPr>
            <p:cNvPr id="37032" name="Rectangle 10" descr="Light upward diagonal"/>
            <p:cNvSpPr>
              <a:spLocks noChangeArrowheads="1"/>
            </p:cNvSpPr>
            <p:nvPr/>
          </p:nvSpPr>
          <p:spPr bwMode="auto">
            <a:xfrm>
              <a:off x="1259" y="989"/>
              <a:ext cx="185" cy="2180"/>
            </a:xfrm>
            <a:prstGeom prst="rect">
              <a:avLst/>
            </a:prstGeom>
            <a:grpFill/>
            <a:ln w="9525">
              <a:solidFill>
                <a:srgbClr val="000000"/>
              </a:solidFill>
              <a:miter lim="800000"/>
              <a:headEnd/>
              <a:tailEnd/>
            </a:ln>
          </p:spPr>
          <p:txBody>
            <a:bodyPr/>
            <a:lstStyle/>
            <a:p>
              <a:pPr>
                <a:defRPr/>
              </a:pPr>
              <a:endParaRPr lang="en-US"/>
            </a:p>
          </p:txBody>
        </p:sp>
        <p:sp>
          <p:nvSpPr>
            <p:cNvPr id="37033" name="Rectangle 11" descr="Light upward diagonal"/>
            <p:cNvSpPr>
              <a:spLocks noChangeArrowheads="1"/>
            </p:cNvSpPr>
            <p:nvPr/>
          </p:nvSpPr>
          <p:spPr bwMode="auto">
            <a:xfrm>
              <a:off x="1259" y="989"/>
              <a:ext cx="185" cy="2170"/>
            </a:xfrm>
            <a:prstGeom prst="rect">
              <a:avLst/>
            </a:prstGeom>
            <a:grpFill/>
            <a:ln w="19050">
              <a:solidFill>
                <a:srgbClr val="000000"/>
              </a:solidFill>
              <a:miter lim="800000"/>
              <a:headEnd/>
              <a:tailEnd/>
            </a:ln>
          </p:spPr>
          <p:txBody>
            <a:bodyPr/>
            <a:lstStyle/>
            <a:p>
              <a:pPr>
                <a:defRPr/>
              </a:pPr>
              <a:endParaRPr lang="en-US"/>
            </a:p>
          </p:txBody>
        </p:sp>
        <p:sp>
          <p:nvSpPr>
            <p:cNvPr id="37034" name="Line 12" descr="Light upward diagonal"/>
            <p:cNvSpPr>
              <a:spLocks noChangeShapeType="1"/>
            </p:cNvSpPr>
            <p:nvPr/>
          </p:nvSpPr>
          <p:spPr bwMode="auto">
            <a:xfrm flipV="1">
              <a:off x="1351" y="938"/>
              <a:ext cx="1" cy="51"/>
            </a:xfrm>
            <a:prstGeom prst="line">
              <a:avLst/>
            </a:prstGeom>
            <a:grpFill/>
            <a:ln w="19050">
              <a:solidFill>
                <a:srgbClr val="000000"/>
              </a:solidFill>
              <a:round/>
              <a:headEnd/>
              <a:tailEnd/>
            </a:ln>
            <a:extLst/>
          </p:spPr>
          <p:txBody>
            <a:bodyPr/>
            <a:lstStyle/>
            <a:p>
              <a:pPr>
                <a:defRPr/>
              </a:pPr>
              <a:endParaRPr lang="en-US"/>
            </a:p>
          </p:txBody>
        </p:sp>
        <p:sp>
          <p:nvSpPr>
            <p:cNvPr id="37035" name="Line 13" descr="Light upward diagonal"/>
            <p:cNvSpPr>
              <a:spLocks noChangeShapeType="1"/>
            </p:cNvSpPr>
            <p:nvPr/>
          </p:nvSpPr>
          <p:spPr bwMode="auto">
            <a:xfrm>
              <a:off x="1328" y="938"/>
              <a:ext cx="46" cy="1"/>
            </a:xfrm>
            <a:prstGeom prst="line">
              <a:avLst/>
            </a:prstGeom>
            <a:grpFill/>
            <a:ln w="19050">
              <a:solidFill>
                <a:srgbClr val="000000"/>
              </a:solidFill>
              <a:round/>
              <a:headEnd/>
              <a:tailEnd/>
            </a:ln>
            <a:extLst/>
          </p:spPr>
          <p:txBody>
            <a:bodyPr/>
            <a:lstStyle/>
            <a:p>
              <a:pPr>
                <a:defRPr/>
              </a:pPr>
              <a:endParaRPr lang="en-US"/>
            </a:p>
          </p:txBody>
        </p:sp>
        <p:sp>
          <p:nvSpPr>
            <p:cNvPr id="37036" name="Line 14" descr="Light upward diagonal"/>
            <p:cNvSpPr>
              <a:spLocks noChangeShapeType="1"/>
            </p:cNvSpPr>
            <p:nvPr/>
          </p:nvSpPr>
          <p:spPr bwMode="auto">
            <a:xfrm>
              <a:off x="1351" y="989"/>
              <a:ext cx="1" cy="51"/>
            </a:xfrm>
            <a:prstGeom prst="line">
              <a:avLst/>
            </a:prstGeom>
            <a:grpFill/>
            <a:ln w="19050">
              <a:solidFill>
                <a:srgbClr val="000000"/>
              </a:solidFill>
              <a:round/>
              <a:headEnd/>
              <a:tailEnd/>
            </a:ln>
            <a:extLst/>
          </p:spPr>
          <p:txBody>
            <a:bodyPr/>
            <a:lstStyle/>
            <a:p>
              <a:pPr>
                <a:defRPr/>
              </a:pPr>
              <a:endParaRPr lang="en-US"/>
            </a:p>
          </p:txBody>
        </p:sp>
        <p:sp>
          <p:nvSpPr>
            <p:cNvPr id="37037" name="Line 15" descr="Light upward diagonal"/>
            <p:cNvSpPr>
              <a:spLocks noChangeShapeType="1"/>
            </p:cNvSpPr>
            <p:nvPr/>
          </p:nvSpPr>
          <p:spPr bwMode="auto">
            <a:xfrm>
              <a:off x="1328" y="1040"/>
              <a:ext cx="46" cy="1"/>
            </a:xfrm>
            <a:prstGeom prst="line">
              <a:avLst/>
            </a:prstGeom>
            <a:grpFill/>
            <a:ln w="19050">
              <a:solidFill>
                <a:srgbClr val="000000"/>
              </a:solidFill>
              <a:round/>
              <a:headEnd/>
              <a:tailEnd/>
            </a:ln>
            <a:extLst/>
          </p:spPr>
          <p:txBody>
            <a:bodyPr/>
            <a:lstStyle/>
            <a:p>
              <a:pPr>
                <a:defRPr/>
              </a:pPr>
              <a:endParaRPr lang="en-US"/>
            </a:p>
          </p:txBody>
        </p:sp>
      </p:grpSp>
      <p:grpSp>
        <p:nvGrpSpPr>
          <p:cNvPr id="36867" name="Group 16"/>
          <p:cNvGrpSpPr>
            <a:grpSpLocks/>
          </p:cNvGrpSpPr>
          <p:nvPr/>
        </p:nvGrpSpPr>
        <p:grpSpPr bwMode="auto">
          <a:xfrm>
            <a:off x="3667760" y="1943100"/>
            <a:ext cx="469901" cy="4093846"/>
            <a:chOff x="1444" y="1020"/>
            <a:chExt cx="185" cy="2149"/>
          </a:xfrm>
        </p:grpSpPr>
        <p:sp>
          <p:nvSpPr>
            <p:cNvPr id="2" name="Rectangle 17"/>
            <p:cNvSpPr>
              <a:spLocks noChangeArrowheads="1"/>
            </p:cNvSpPr>
            <p:nvPr/>
          </p:nvSpPr>
          <p:spPr bwMode="auto">
            <a:xfrm>
              <a:off x="1444" y="1061"/>
              <a:ext cx="185" cy="2108"/>
            </a:xfrm>
            <a:prstGeom prst="rect">
              <a:avLst/>
            </a:prstGeom>
            <a:solidFill>
              <a:srgbClr val="0099FF"/>
            </a:solidFill>
            <a:ln w="9525">
              <a:solidFill>
                <a:srgbClr val="000000"/>
              </a:solidFill>
              <a:miter lim="800000"/>
              <a:headEnd/>
              <a:tailEnd/>
            </a:ln>
          </p:spPr>
          <p:txBody>
            <a:bodyPr/>
            <a:lstStyle/>
            <a:p>
              <a:endParaRPr lang="en-US"/>
            </a:p>
          </p:txBody>
        </p:sp>
        <p:sp>
          <p:nvSpPr>
            <p:cNvPr id="3" name="Rectangle 18"/>
            <p:cNvSpPr>
              <a:spLocks noChangeArrowheads="1"/>
            </p:cNvSpPr>
            <p:nvPr/>
          </p:nvSpPr>
          <p:spPr bwMode="auto">
            <a:xfrm>
              <a:off x="1444" y="1061"/>
              <a:ext cx="185" cy="2098"/>
            </a:xfrm>
            <a:prstGeom prst="rect">
              <a:avLst/>
            </a:prstGeom>
            <a:solidFill>
              <a:srgbClr val="0099FF"/>
            </a:solidFill>
            <a:ln w="19050">
              <a:solidFill>
                <a:srgbClr val="000000"/>
              </a:solidFill>
              <a:miter lim="800000"/>
              <a:headEnd/>
              <a:tailEnd/>
            </a:ln>
          </p:spPr>
          <p:txBody>
            <a:bodyPr/>
            <a:lstStyle/>
            <a:p>
              <a:endParaRPr lang="en-US"/>
            </a:p>
          </p:txBody>
        </p:sp>
        <p:sp>
          <p:nvSpPr>
            <p:cNvPr id="4" name="Line 19"/>
            <p:cNvSpPr>
              <a:spLocks noChangeShapeType="1"/>
            </p:cNvSpPr>
            <p:nvPr/>
          </p:nvSpPr>
          <p:spPr bwMode="auto">
            <a:xfrm flipV="1">
              <a:off x="1537" y="1020"/>
              <a:ext cx="1" cy="4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 name="Line 20"/>
            <p:cNvSpPr>
              <a:spLocks noChangeShapeType="1"/>
            </p:cNvSpPr>
            <p:nvPr/>
          </p:nvSpPr>
          <p:spPr bwMode="auto">
            <a:xfrm>
              <a:off x="1513" y="1020"/>
              <a:ext cx="47"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21"/>
            <p:cNvSpPr>
              <a:spLocks noChangeShapeType="1"/>
            </p:cNvSpPr>
            <p:nvPr/>
          </p:nvSpPr>
          <p:spPr bwMode="auto">
            <a:xfrm>
              <a:off x="1537" y="1061"/>
              <a:ext cx="1" cy="5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Line 22"/>
            <p:cNvSpPr>
              <a:spLocks noChangeShapeType="1"/>
            </p:cNvSpPr>
            <p:nvPr/>
          </p:nvSpPr>
          <p:spPr bwMode="auto">
            <a:xfrm>
              <a:off x="1513" y="1112"/>
              <a:ext cx="47"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6868" name="Group 23"/>
          <p:cNvGrpSpPr>
            <a:grpSpLocks/>
          </p:cNvGrpSpPr>
          <p:nvPr/>
        </p:nvGrpSpPr>
        <p:grpSpPr bwMode="auto">
          <a:xfrm>
            <a:off x="4490721" y="3112770"/>
            <a:ext cx="472440" cy="2924176"/>
            <a:chOff x="1768" y="1634"/>
            <a:chExt cx="186" cy="1535"/>
          </a:xfrm>
          <a:pattFill prst="pct70">
            <a:fgClr>
              <a:schemeClr val="tx1"/>
            </a:fgClr>
            <a:bgClr>
              <a:schemeClr val="bg1"/>
            </a:bgClr>
          </a:pattFill>
        </p:grpSpPr>
        <p:sp>
          <p:nvSpPr>
            <p:cNvPr id="37020" name="Rectangle 24" descr="Divot"/>
            <p:cNvSpPr>
              <a:spLocks noChangeArrowheads="1"/>
            </p:cNvSpPr>
            <p:nvPr/>
          </p:nvSpPr>
          <p:spPr bwMode="auto">
            <a:xfrm>
              <a:off x="1768" y="1716"/>
              <a:ext cx="186" cy="1453"/>
            </a:xfrm>
            <a:prstGeom prst="rect">
              <a:avLst/>
            </a:prstGeom>
            <a:grpFill/>
            <a:ln w="9525">
              <a:solidFill>
                <a:srgbClr val="000000"/>
              </a:solidFill>
              <a:miter lim="800000"/>
              <a:headEnd/>
              <a:tailEnd/>
            </a:ln>
          </p:spPr>
          <p:txBody>
            <a:bodyPr/>
            <a:lstStyle/>
            <a:p>
              <a:pPr>
                <a:defRPr/>
              </a:pPr>
              <a:endParaRPr lang="en-US"/>
            </a:p>
          </p:txBody>
        </p:sp>
        <p:sp>
          <p:nvSpPr>
            <p:cNvPr id="37021" name="Rectangle 25" descr="Divot"/>
            <p:cNvSpPr>
              <a:spLocks noChangeArrowheads="1"/>
            </p:cNvSpPr>
            <p:nvPr/>
          </p:nvSpPr>
          <p:spPr bwMode="auto">
            <a:xfrm>
              <a:off x="1768" y="1716"/>
              <a:ext cx="186" cy="1443"/>
            </a:xfrm>
            <a:prstGeom prst="rect">
              <a:avLst/>
            </a:prstGeom>
            <a:grpFill/>
            <a:ln w="19050">
              <a:solidFill>
                <a:schemeClr val="tx1"/>
              </a:solidFill>
              <a:miter lim="800000"/>
              <a:headEnd/>
              <a:tailEnd/>
            </a:ln>
          </p:spPr>
          <p:txBody>
            <a:bodyPr/>
            <a:lstStyle/>
            <a:p>
              <a:pPr>
                <a:defRPr/>
              </a:pPr>
              <a:endParaRPr lang="en-US"/>
            </a:p>
          </p:txBody>
        </p:sp>
        <p:sp>
          <p:nvSpPr>
            <p:cNvPr id="37022" name="Line 26" descr="Divot"/>
            <p:cNvSpPr>
              <a:spLocks noChangeShapeType="1"/>
            </p:cNvSpPr>
            <p:nvPr/>
          </p:nvSpPr>
          <p:spPr bwMode="auto">
            <a:xfrm flipV="1">
              <a:off x="1861" y="1634"/>
              <a:ext cx="1" cy="82"/>
            </a:xfrm>
            <a:prstGeom prst="line">
              <a:avLst/>
            </a:prstGeom>
            <a:grpFill/>
            <a:ln w="19050">
              <a:solidFill>
                <a:schemeClr val="tx1"/>
              </a:solidFill>
              <a:round/>
              <a:headEnd/>
              <a:tailEnd/>
            </a:ln>
            <a:extLst/>
          </p:spPr>
          <p:txBody>
            <a:bodyPr/>
            <a:lstStyle/>
            <a:p>
              <a:pPr>
                <a:defRPr/>
              </a:pPr>
              <a:endParaRPr lang="en-US"/>
            </a:p>
          </p:txBody>
        </p:sp>
        <p:sp>
          <p:nvSpPr>
            <p:cNvPr id="37023" name="Line 27" descr="Divot"/>
            <p:cNvSpPr>
              <a:spLocks noChangeShapeType="1"/>
            </p:cNvSpPr>
            <p:nvPr/>
          </p:nvSpPr>
          <p:spPr bwMode="auto">
            <a:xfrm>
              <a:off x="1838" y="1634"/>
              <a:ext cx="46" cy="1"/>
            </a:xfrm>
            <a:prstGeom prst="line">
              <a:avLst/>
            </a:prstGeom>
            <a:grpFill/>
            <a:ln w="19050">
              <a:solidFill>
                <a:schemeClr val="tx1"/>
              </a:solidFill>
              <a:round/>
              <a:headEnd/>
              <a:tailEnd/>
            </a:ln>
            <a:extLst/>
          </p:spPr>
          <p:txBody>
            <a:bodyPr/>
            <a:lstStyle/>
            <a:p>
              <a:pPr>
                <a:defRPr/>
              </a:pPr>
              <a:endParaRPr lang="en-US"/>
            </a:p>
          </p:txBody>
        </p:sp>
        <p:sp>
          <p:nvSpPr>
            <p:cNvPr id="37024" name="Line 28" descr="Divot"/>
            <p:cNvSpPr>
              <a:spLocks noChangeShapeType="1"/>
            </p:cNvSpPr>
            <p:nvPr/>
          </p:nvSpPr>
          <p:spPr bwMode="auto">
            <a:xfrm>
              <a:off x="1861" y="1716"/>
              <a:ext cx="1" cy="92"/>
            </a:xfrm>
            <a:prstGeom prst="line">
              <a:avLst/>
            </a:prstGeom>
            <a:grpFill/>
            <a:ln w="19050">
              <a:solidFill>
                <a:schemeClr val="tx1"/>
              </a:solidFill>
              <a:round/>
              <a:headEnd/>
              <a:tailEnd/>
            </a:ln>
            <a:extLst/>
          </p:spPr>
          <p:txBody>
            <a:bodyPr/>
            <a:lstStyle/>
            <a:p>
              <a:pPr>
                <a:defRPr/>
              </a:pPr>
              <a:endParaRPr lang="en-US"/>
            </a:p>
          </p:txBody>
        </p:sp>
        <p:sp>
          <p:nvSpPr>
            <p:cNvPr id="37025" name="Line 29" descr="Divot"/>
            <p:cNvSpPr>
              <a:spLocks noChangeShapeType="1"/>
            </p:cNvSpPr>
            <p:nvPr/>
          </p:nvSpPr>
          <p:spPr bwMode="auto">
            <a:xfrm>
              <a:off x="1838" y="1808"/>
              <a:ext cx="46" cy="1"/>
            </a:xfrm>
            <a:prstGeom prst="line">
              <a:avLst/>
            </a:prstGeom>
            <a:grpFill/>
            <a:ln w="19050">
              <a:solidFill>
                <a:schemeClr val="tx1"/>
              </a:solidFill>
              <a:round/>
              <a:headEnd/>
              <a:tailEnd/>
            </a:ln>
            <a:extLst/>
          </p:spPr>
          <p:txBody>
            <a:bodyPr/>
            <a:lstStyle/>
            <a:p>
              <a:pPr>
                <a:defRPr/>
              </a:pPr>
              <a:endParaRPr lang="en-US"/>
            </a:p>
          </p:txBody>
        </p:sp>
      </p:grpSp>
      <p:grpSp>
        <p:nvGrpSpPr>
          <p:cNvPr id="36869" name="Group 30"/>
          <p:cNvGrpSpPr>
            <a:grpSpLocks/>
          </p:cNvGrpSpPr>
          <p:nvPr/>
        </p:nvGrpSpPr>
        <p:grpSpPr bwMode="auto">
          <a:xfrm>
            <a:off x="4963160" y="2878456"/>
            <a:ext cx="469901" cy="3158490"/>
            <a:chOff x="1954" y="1511"/>
            <a:chExt cx="185" cy="1658"/>
          </a:xfrm>
          <a:solidFill>
            <a:srgbClr val="FF0000"/>
          </a:solidFill>
        </p:grpSpPr>
        <p:sp>
          <p:nvSpPr>
            <p:cNvPr id="37014" name="Rectangle 31" descr="Light upward diagonal"/>
            <p:cNvSpPr>
              <a:spLocks noChangeArrowheads="1"/>
            </p:cNvSpPr>
            <p:nvPr/>
          </p:nvSpPr>
          <p:spPr bwMode="auto">
            <a:xfrm>
              <a:off x="1954" y="1593"/>
              <a:ext cx="185" cy="1576"/>
            </a:xfrm>
            <a:prstGeom prst="rect">
              <a:avLst/>
            </a:prstGeom>
            <a:grpFill/>
            <a:ln w="9525">
              <a:solidFill>
                <a:srgbClr val="000000"/>
              </a:solidFill>
              <a:miter lim="800000"/>
              <a:headEnd/>
              <a:tailEnd/>
            </a:ln>
          </p:spPr>
          <p:txBody>
            <a:bodyPr/>
            <a:lstStyle/>
            <a:p>
              <a:pPr>
                <a:defRPr/>
              </a:pPr>
              <a:endParaRPr lang="en-US"/>
            </a:p>
          </p:txBody>
        </p:sp>
        <p:sp>
          <p:nvSpPr>
            <p:cNvPr id="37015" name="Rectangle 32" descr="Light upward diagonal"/>
            <p:cNvSpPr>
              <a:spLocks noChangeArrowheads="1"/>
            </p:cNvSpPr>
            <p:nvPr/>
          </p:nvSpPr>
          <p:spPr bwMode="auto">
            <a:xfrm>
              <a:off x="1954" y="1593"/>
              <a:ext cx="185" cy="1566"/>
            </a:xfrm>
            <a:prstGeom prst="rect">
              <a:avLst/>
            </a:prstGeom>
            <a:grpFill/>
            <a:ln w="19050">
              <a:solidFill>
                <a:srgbClr val="000000"/>
              </a:solidFill>
              <a:miter lim="800000"/>
              <a:headEnd/>
              <a:tailEnd/>
            </a:ln>
          </p:spPr>
          <p:txBody>
            <a:bodyPr/>
            <a:lstStyle/>
            <a:p>
              <a:pPr>
                <a:defRPr/>
              </a:pPr>
              <a:endParaRPr lang="en-US"/>
            </a:p>
          </p:txBody>
        </p:sp>
        <p:sp>
          <p:nvSpPr>
            <p:cNvPr id="37016" name="Line 33" descr="Light upward diagonal"/>
            <p:cNvSpPr>
              <a:spLocks noChangeShapeType="1"/>
            </p:cNvSpPr>
            <p:nvPr/>
          </p:nvSpPr>
          <p:spPr bwMode="auto">
            <a:xfrm flipV="1">
              <a:off x="2046" y="1511"/>
              <a:ext cx="1" cy="82"/>
            </a:xfrm>
            <a:prstGeom prst="line">
              <a:avLst/>
            </a:prstGeom>
            <a:grpFill/>
            <a:ln w="19050">
              <a:solidFill>
                <a:srgbClr val="000000"/>
              </a:solidFill>
              <a:round/>
              <a:headEnd/>
              <a:tailEnd/>
            </a:ln>
            <a:extLst/>
          </p:spPr>
          <p:txBody>
            <a:bodyPr/>
            <a:lstStyle/>
            <a:p>
              <a:pPr>
                <a:defRPr/>
              </a:pPr>
              <a:endParaRPr lang="en-US"/>
            </a:p>
          </p:txBody>
        </p:sp>
        <p:sp>
          <p:nvSpPr>
            <p:cNvPr id="37017" name="Line 34" descr="Light upward diagonal"/>
            <p:cNvSpPr>
              <a:spLocks noChangeShapeType="1"/>
            </p:cNvSpPr>
            <p:nvPr/>
          </p:nvSpPr>
          <p:spPr bwMode="auto">
            <a:xfrm>
              <a:off x="2023" y="1511"/>
              <a:ext cx="47" cy="1"/>
            </a:xfrm>
            <a:prstGeom prst="line">
              <a:avLst/>
            </a:prstGeom>
            <a:grpFill/>
            <a:ln w="19050">
              <a:solidFill>
                <a:srgbClr val="000000"/>
              </a:solidFill>
              <a:round/>
              <a:headEnd/>
              <a:tailEnd/>
            </a:ln>
            <a:extLst/>
          </p:spPr>
          <p:txBody>
            <a:bodyPr/>
            <a:lstStyle/>
            <a:p>
              <a:pPr>
                <a:defRPr/>
              </a:pPr>
              <a:endParaRPr lang="en-US"/>
            </a:p>
          </p:txBody>
        </p:sp>
        <p:sp>
          <p:nvSpPr>
            <p:cNvPr id="37018" name="Line 35" descr="Light upward diagonal"/>
            <p:cNvSpPr>
              <a:spLocks noChangeShapeType="1"/>
            </p:cNvSpPr>
            <p:nvPr/>
          </p:nvSpPr>
          <p:spPr bwMode="auto">
            <a:xfrm>
              <a:off x="2046" y="1593"/>
              <a:ext cx="1" cy="71"/>
            </a:xfrm>
            <a:prstGeom prst="line">
              <a:avLst/>
            </a:prstGeom>
            <a:grpFill/>
            <a:ln w="19050">
              <a:solidFill>
                <a:srgbClr val="000000"/>
              </a:solidFill>
              <a:round/>
              <a:headEnd/>
              <a:tailEnd/>
            </a:ln>
            <a:extLst/>
          </p:spPr>
          <p:txBody>
            <a:bodyPr/>
            <a:lstStyle/>
            <a:p>
              <a:pPr>
                <a:defRPr/>
              </a:pPr>
              <a:endParaRPr lang="en-US"/>
            </a:p>
          </p:txBody>
        </p:sp>
        <p:sp>
          <p:nvSpPr>
            <p:cNvPr id="37019" name="Line 36" descr="Light upward diagonal"/>
            <p:cNvSpPr>
              <a:spLocks noChangeShapeType="1"/>
            </p:cNvSpPr>
            <p:nvPr/>
          </p:nvSpPr>
          <p:spPr bwMode="auto">
            <a:xfrm>
              <a:off x="2023" y="1664"/>
              <a:ext cx="47" cy="1"/>
            </a:xfrm>
            <a:prstGeom prst="line">
              <a:avLst/>
            </a:prstGeom>
            <a:grpFill/>
            <a:ln w="19050">
              <a:solidFill>
                <a:srgbClr val="000000"/>
              </a:solidFill>
              <a:round/>
              <a:headEnd/>
              <a:tailEnd/>
            </a:ln>
            <a:extLst/>
          </p:spPr>
          <p:txBody>
            <a:bodyPr/>
            <a:lstStyle/>
            <a:p>
              <a:pPr>
                <a:defRPr/>
              </a:pPr>
              <a:endParaRPr lang="en-US"/>
            </a:p>
          </p:txBody>
        </p:sp>
      </p:grpSp>
      <p:grpSp>
        <p:nvGrpSpPr>
          <p:cNvPr id="36870" name="Group 37"/>
          <p:cNvGrpSpPr>
            <a:grpSpLocks/>
          </p:cNvGrpSpPr>
          <p:nvPr/>
        </p:nvGrpSpPr>
        <p:grpSpPr bwMode="auto">
          <a:xfrm>
            <a:off x="5433062" y="2566036"/>
            <a:ext cx="469899" cy="3470910"/>
            <a:chOff x="2139" y="1347"/>
            <a:chExt cx="185" cy="1822"/>
          </a:xfrm>
        </p:grpSpPr>
        <p:sp>
          <p:nvSpPr>
            <p:cNvPr id="8" name="Rectangle 38"/>
            <p:cNvSpPr>
              <a:spLocks noChangeArrowheads="1"/>
            </p:cNvSpPr>
            <p:nvPr/>
          </p:nvSpPr>
          <p:spPr bwMode="auto">
            <a:xfrm>
              <a:off x="2139" y="1429"/>
              <a:ext cx="185" cy="1740"/>
            </a:xfrm>
            <a:prstGeom prst="rect">
              <a:avLst/>
            </a:prstGeom>
            <a:solidFill>
              <a:srgbClr val="0099FF"/>
            </a:solidFill>
            <a:ln w="9525">
              <a:solidFill>
                <a:srgbClr val="000000"/>
              </a:solidFill>
              <a:miter lim="800000"/>
              <a:headEnd/>
              <a:tailEnd/>
            </a:ln>
          </p:spPr>
          <p:txBody>
            <a:bodyPr/>
            <a:lstStyle/>
            <a:p>
              <a:endParaRPr lang="en-US"/>
            </a:p>
          </p:txBody>
        </p:sp>
        <p:sp>
          <p:nvSpPr>
            <p:cNvPr id="9" name="Rectangle 39"/>
            <p:cNvSpPr>
              <a:spLocks noChangeArrowheads="1"/>
            </p:cNvSpPr>
            <p:nvPr/>
          </p:nvSpPr>
          <p:spPr bwMode="auto">
            <a:xfrm>
              <a:off x="2139" y="1429"/>
              <a:ext cx="185" cy="1730"/>
            </a:xfrm>
            <a:prstGeom prst="rect">
              <a:avLst/>
            </a:prstGeom>
            <a:solidFill>
              <a:srgbClr val="0099FF"/>
            </a:solidFill>
            <a:ln w="19050">
              <a:solidFill>
                <a:srgbClr val="000000"/>
              </a:solidFill>
              <a:miter lim="800000"/>
              <a:headEnd/>
              <a:tailEnd/>
            </a:ln>
          </p:spPr>
          <p:txBody>
            <a:bodyPr/>
            <a:lstStyle/>
            <a:p>
              <a:endParaRPr lang="en-US"/>
            </a:p>
          </p:txBody>
        </p:sp>
        <p:sp>
          <p:nvSpPr>
            <p:cNvPr id="10" name="Line 40"/>
            <p:cNvSpPr>
              <a:spLocks noChangeShapeType="1"/>
            </p:cNvSpPr>
            <p:nvPr/>
          </p:nvSpPr>
          <p:spPr bwMode="auto">
            <a:xfrm flipV="1">
              <a:off x="2232" y="1347"/>
              <a:ext cx="1" cy="8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41"/>
            <p:cNvSpPr>
              <a:spLocks noChangeShapeType="1"/>
            </p:cNvSpPr>
            <p:nvPr/>
          </p:nvSpPr>
          <p:spPr bwMode="auto">
            <a:xfrm>
              <a:off x="2209" y="1347"/>
              <a:ext cx="46"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42"/>
            <p:cNvSpPr>
              <a:spLocks noChangeShapeType="1"/>
            </p:cNvSpPr>
            <p:nvPr/>
          </p:nvSpPr>
          <p:spPr bwMode="auto">
            <a:xfrm>
              <a:off x="2232" y="1429"/>
              <a:ext cx="1" cy="8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Line 43"/>
            <p:cNvSpPr>
              <a:spLocks noChangeShapeType="1"/>
            </p:cNvSpPr>
            <p:nvPr/>
          </p:nvSpPr>
          <p:spPr bwMode="auto">
            <a:xfrm>
              <a:off x="2209" y="1511"/>
              <a:ext cx="46"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6871" name="Group 44"/>
          <p:cNvGrpSpPr>
            <a:grpSpLocks/>
          </p:cNvGrpSpPr>
          <p:nvPr/>
        </p:nvGrpSpPr>
        <p:grpSpPr bwMode="auto">
          <a:xfrm>
            <a:off x="6286502" y="3248026"/>
            <a:ext cx="469899" cy="2788920"/>
            <a:chOff x="2475" y="1705"/>
            <a:chExt cx="185" cy="1464"/>
          </a:xfrm>
          <a:pattFill prst="pct70">
            <a:fgClr>
              <a:schemeClr val="tx1"/>
            </a:fgClr>
            <a:bgClr>
              <a:schemeClr val="bg1"/>
            </a:bgClr>
          </a:pattFill>
        </p:grpSpPr>
        <p:sp>
          <p:nvSpPr>
            <p:cNvPr id="37002" name="Rectangle 45" descr="Divot"/>
            <p:cNvSpPr>
              <a:spLocks noChangeArrowheads="1"/>
            </p:cNvSpPr>
            <p:nvPr/>
          </p:nvSpPr>
          <p:spPr bwMode="auto">
            <a:xfrm>
              <a:off x="2475" y="1808"/>
              <a:ext cx="185" cy="1361"/>
            </a:xfrm>
            <a:prstGeom prst="rect">
              <a:avLst/>
            </a:prstGeom>
            <a:grpFill/>
            <a:ln w="9525">
              <a:solidFill>
                <a:srgbClr val="000000"/>
              </a:solidFill>
              <a:miter lim="800000"/>
              <a:headEnd/>
              <a:tailEnd/>
            </a:ln>
          </p:spPr>
          <p:txBody>
            <a:bodyPr/>
            <a:lstStyle/>
            <a:p>
              <a:pPr>
                <a:defRPr/>
              </a:pPr>
              <a:endParaRPr lang="en-US"/>
            </a:p>
          </p:txBody>
        </p:sp>
        <p:sp>
          <p:nvSpPr>
            <p:cNvPr id="37003" name="Rectangle 46" descr="Divot"/>
            <p:cNvSpPr>
              <a:spLocks noChangeArrowheads="1"/>
            </p:cNvSpPr>
            <p:nvPr/>
          </p:nvSpPr>
          <p:spPr bwMode="auto">
            <a:xfrm>
              <a:off x="2475" y="1808"/>
              <a:ext cx="185" cy="1351"/>
            </a:xfrm>
            <a:prstGeom prst="rect">
              <a:avLst/>
            </a:prstGeom>
            <a:grpFill/>
            <a:ln w="19050">
              <a:solidFill>
                <a:schemeClr val="tx1"/>
              </a:solidFill>
              <a:miter lim="800000"/>
              <a:headEnd/>
              <a:tailEnd/>
            </a:ln>
          </p:spPr>
          <p:txBody>
            <a:bodyPr/>
            <a:lstStyle/>
            <a:p>
              <a:pPr>
                <a:defRPr/>
              </a:pPr>
              <a:endParaRPr lang="en-US"/>
            </a:p>
          </p:txBody>
        </p:sp>
        <p:sp>
          <p:nvSpPr>
            <p:cNvPr id="37004" name="Line 47" descr="Divot"/>
            <p:cNvSpPr>
              <a:spLocks noChangeShapeType="1"/>
            </p:cNvSpPr>
            <p:nvPr/>
          </p:nvSpPr>
          <p:spPr bwMode="auto">
            <a:xfrm flipV="1">
              <a:off x="2568" y="1705"/>
              <a:ext cx="1" cy="103"/>
            </a:xfrm>
            <a:prstGeom prst="line">
              <a:avLst/>
            </a:prstGeom>
            <a:grpFill/>
            <a:ln w="19050">
              <a:solidFill>
                <a:schemeClr val="tx1"/>
              </a:solidFill>
              <a:round/>
              <a:headEnd/>
              <a:tailEnd/>
            </a:ln>
            <a:extLst/>
          </p:spPr>
          <p:txBody>
            <a:bodyPr/>
            <a:lstStyle/>
            <a:p>
              <a:pPr>
                <a:defRPr/>
              </a:pPr>
              <a:endParaRPr lang="en-US"/>
            </a:p>
          </p:txBody>
        </p:sp>
        <p:sp>
          <p:nvSpPr>
            <p:cNvPr id="37005" name="Line 48" descr="Divot"/>
            <p:cNvSpPr>
              <a:spLocks noChangeShapeType="1"/>
            </p:cNvSpPr>
            <p:nvPr/>
          </p:nvSpPr>
          <p:spPr bwMode="auto">
            <a:xfrm>
              <a:off x="2545" y="1705"/>
              <a:ext cx="46" cy="1"/>
            </a:xfrm>
            <a:prstGeom prst="line">
              <a:avLst/>
            </a:prstGeom>
            <a:grpFill/>
            <a:ln w="19050">
              <a:solidFill>
                <a:schemeClr val="tx1"/>
              </a:solidFill>
              <a:round/>
              <a:headEnd/>
              <a:tailEnd/>
            </a:ln>
            <a:extLst/>
          </p:spPr>
          <p:txBody>
            <a:bodyPr/>
            <a:lstStyle/>
            <a:p>
              <a:pPr>
                <a:defRPr/>
              </a:pPr>
              <a:endParaRPr lang="en-US"/>
            </a:p>
          </p:txBody>
        </p:sp>
        <p:sp>
          <p:nvSpPr>
            <p:cNvPr id="37006" name="Line 49" descr="Divot"/>
            <p:cNvSpPr>
              <a:spLocks noChangeShapeType="1"/>
            </p:cNvSpPr>
            <p:nvPr/>
          </p:nvSpPr>
          <p:spPr bwMode="auto">
            <a:xfrm>
              <a:off x="2568" y="1808"/>
              <a:ext cx="1" cy="92"/>
            </a:xfrm>
            <a:prstGeom prst="line">
              <a:avLst/>
            </a:prstGeom>
            <a:grpFill/>
            <a:ln w="19050">
              <a:solidFill>
                <a:schemeClr val="tx1"/>
              </a:solidFill>
              <a:round/>
              <a:headEnd/>
              <a:tailEnd/>
            </a:ln>
            <a:extLst/>
          </p:spPr>
          <p:txBody>
            <a:bodyPr/>
            <a:lstStyle/>
            <a:p>
              <a:pPr>
                <a:defRPr/>
              </a:pPr>
              <a:endParaRPr lang="en-US"/>
            </a:p>
          </p:txBody>
        </p:sp>
        <p:sp>
          <p:nvSpPr>
            <p:cNvPr id="37007" name="Line 50" descr="Divot"/>
            <p:cNvSpPr>
              <a:spLocks noChangeShapeType="1"/>
            </p:cNvSpPr>
            <p:nvPr/>
          </p:nvSpPr>
          <p:spPr bwMode="auto">
            <a:xfrm>
              <a:off x="2545" y="1900"/>
              <a:ext cx="46" cy="1"/>
            </a:xfrm>
            <a:prstGeom prst="line">
              <a:avLst/>
            </a:prstGeom>
            <a:grpFill/>
            <a:ln w="19050">
              <a:solidFill>
                <a:schemeClr val="tx1"/>
              </a:solidFill>
              <a:round/>
              <a:headEnd/>
              <a:tailEnd/>
            </a:ln>
            <a:extLst/>
          </p:spPr>
          <p:txBody>
            <a:bodyPr/>
            <a:lstStyle/>
            <a:p>
              <a:pPr>
                <a:defRPr/>
              </a:pPr>
              <a:endParaRPr lang="en-US"/>
            </a:p>
          </p:txBody>
        </p:sp>
      </p:grpSp>
      <p:grpSp>
        <p:nvGrpSpPr>
          <p:cNvPr id="36872" name="Group 51"/>
          <p:cNvGrpSpPr>
            <a:grpSpLocks/>
          </p:cNvGrpSpPr>
          <p:nvPr/>
        </p:nvGrpSpPr>
        <p:grpSpPr bwMode="auto">
          <a:xfrm>
            <a:off x="6756401" y="3385186"/>
            <a:ext cx="472440" cy="2651760"/>
            <a:chOff x="2660" y="1777"/>
            <a:chExt cx="186" cy="1392"/>
          </a:xfrm>
          <a:solidFill>
            <a:srgbClr val="FF0000"/>
          </a:solidFill>
        </p:grpSpPr>
        <p:sp>
          <p:nvSpPr>
            <p:cNvPr id="36996" name="Rectangle 52" descr="Light upward diagonal"/>
            <p:cNvSpPr>
              <a:spLocks noChangeArrowheads="1"/>
            </p:cNvSpPr>
            <p:nvPr/>
          </p:nvSpPr>
          <p:spPr bwMode="auto">
            <a:xfrm>
              <a:off x="2660" y="1859"/>
              <a:ext cx="186" cy="1310"/>
            </a:xfrm>
            <a:prstGeom prst="rect">
              <a:avLst/>
            </a:prstGeom>
            <a:grpFill/>
            <a:ln w="9525">
              <a:solidFill>
                <a:srgbClr val="000000"/>
              </a:solidFill>
              <a:miter lim="800000"/>
              <a:headEnd/>
              <a:tailEnd/>
            </a:ln>
          </p:spPr>
          <p:txBody>
            <a:bodyPr/>
            <a:lstStyle/>
            <a:p>
              <a:pPr>
                <a:defRPr/>
              </a:pPr>
              <a:endParaRPr lang="en-US"/>
            </a:p>
          </p:txBody>
        </p:sp>
        <p:sp>
          <p:nvSpPr>
            <p:cNvPr id="36997" name="Rectangle 53" descr="Light upward diagonal"/>
            <p:cNvSpPr>
              <a:spLocks noChangeArrowheads="1"/>
            </p:cNvSpPr>
            <p:nvPr/>
          </p:nvSpPr>
          <p:spPr bwMode="auto">
            <a:xfrm>
              <a:off x="2660" y="1859"/>
              <a:ext cx="186" cy="1300"/>
            </a:xfrm>
            <a:prstGeom prst="rect">
              <a:avLst/>
            </a:prstGeom>
            <a:grpFill/>
            <a:ln w="19050">
              <a:solidFill>
                <a:srgbClr val="000000"/>
              </a:solidFill>
              <a:miter lim="800000"/>
              <a:headEnd/>
              <a:tailEnd/>
            </a:ln>
          </p:spPr>
          <p:txBody>
            <a:bodyPr/>
            <a:lstStyle/>
            <a:p>
              <a:pPr>
                <a:defRPr/>
              </a:pPr>
              <a:endParaRPr lang="en-US"/>
            </a:p>
          </p:txBody>
        </p:sp>
        <p:sp>
          <p:nvSpPr>
            <p:cNvPr id="36998" name="Line 54" descr="Light upward diagonal"/>
            <p:cNvSpPr>
              <a:spLocks noChangeShapeType="1"/>
            </p:cNvSpPr>
            <p:nvPr/>
          </p:nvSpPr>
          <p:spPr bwMode="auto">
            <a:xfrm flipV="1">
              <a:off x="2753" y="1777"/>
              <a:ext cx="1" cy="82"/>
            </a:xfrm>
            <a:prstGeom prst="line">
              <a:avLst/>
            </a:prstGeom>
            <a:grpFill/>
            <a:ln w="19050">
              <a:solidFill>
                <a:srgbClr val="000000"/>
              </a:solidFill>
              <a:round/>
              <a:headEnd/>
              <a:tailEnd/>
            </a:ln>
            <a:extLst/>
          </p:spPr>
          <p:txBody>
            <a:bodyPr/>
            <a:lstStyle/>
            <a:p>
              <a:pPr>
                <a:defRPr/>
              </a:pPr>
              <a:endParaRPr lang="en-US"/>
            </a:p>
          </p:txBody>
        </p:sp>
        <p:sp>
          <p:nvSpPr>
            <p:cNvPr id="36999" name="Line 55" descr="Light upward diagonal"/>
            <p:cNvSpPr>
              <a:spLocks noChangeShapeType="1"/>
            </p:cNvSpPr>
            <p:nvPr/>
          </p:nvSpPr>
          <p:spPr bwMode="auto">
            <a:xfrm>
              <a:off x="2730" y="1777"/>
              <a:ext cx="46" cy="1"/>
            </a:xfrm>
            <a:prstGeom prst="line">
              <a:avLst/>
            </a:prstGeom>
            <a:grpFill/>
            <a:ln w="19050">
              <a:solidFill>
                <a:srgbClr val="000000"/>
              </a:solidFill>
              <a:round/>
              <a:headEnd/>
              <a:tailEnd/>
            </a:ln>
            <a:extLst/>
          </p:spPr>
          <p:txBody>
            <a:bodyPr/>
            <a:lstStyle/>
            <a:p>
              <a:pPr>
                <a:defRPr/>
              </a:pPr>
              <a:endParaRPr lang="en-US"/>
            </a:p>
          </p:txBody>
        </p:sp>
        <p:sp>
          <p:nvSpPr>
            <p:cNvPr id="37000" name="Line 56" descr="Light upward diagonal"/>
            <p:cNvSpPr>
              <a:spLocks noChangeShapeType="1"/>
            </p:cNvSpPr>
            <p:nvPr/>
          </p:nvSpPr>
          <p:spPr bwMode="auto">
            <a:xfrm>
              <a:off x="2753" y="1859"/>
              <a:ext cx="1" cy="92"/>
            </a:xfrm>
            <a:prstGeom prst="line">
              <a:avLst/>
            </a:prstGeom>
            <a:grpFill/>
            <a:ln w="19050">
              <a:solidFill>
                <a:srgbClr val="000000"/>
              </a:solidFill>
              <a:round/>
              <a:headEnd/>
              <a:tailEnd/>
            </a:ln>
            <a:extLst/>
          </p:spPr>
          <p:txBody>
            <a:bodyPr/>
            <a:lstStyle/>
            <a:p>
              <a:pPr>
                <a:defRPr/>
              </a:pPr>
              <a:endParaRPr lang="en-US"/>
            </a:p>
          </p:txBody>
        </p:sp>
        <p:sp>
          <p:nvSpPr>
            <p:cNvPr id="37001" name="Line 57" descr="Light upward diagonal"/>
            <p:cNvSpPr>
              <a:spLocks noChangeShapeType="1"/>
            </p:cNvSpPr>
            <p:nvPr/>
          </p:nvSpPr>
          <p:spPr bwMode="auto">
            <a:xfrm>
              <a:off x="2730" y="1951"/>
              <a:ext cx="46" cy="1"/>
            </a:xfrm>
            <a:prstGeom prst="line">
              <a:avLst/>
            </a:prstGeom>
            <a:grpFill/>
            <a:ln w="19050">
              <a:solidFill>
                <a:srgbClr val="000000"/>
              </a:solidFill>
              <a:round/>
              <a:headEnd/>
              <a:tailEnd/>
            </a:ln>
            <a:extLst/>
          </p:spPr>
          <p:txBody>
            <a:bodyPr/>
            <a:lstStyle/>
            <a:p>
              <a:pPr>
                <a:defRPr/>
              </a:pPr>
              <a:endParaRPr lang="en-US"/>
            </a:p>
          </p:txBody>
        </p:sp>
      </p:grpSp>
      <p:grpSp>
        <p:nvGrpSpPr>
          <p:cNvPr id="36873" name="Group 58"/>
          <p:cNvGrpSpPr>
            <a:grpSpLocks/>
          </p:cNvGrpSpPr>
          <p:nvPr/>
        </p:nvGrpSpPr>
        <p:grpSpPr bwMode="auto">
          <a:xfrm>
            <a:off x="7228840" y="3248026"/>
            <a:ext cx="469901" cy="2788920"/>
            <a:chOff x="2846" y="1705"/>
            <a:chExt cx="185" cy="1464"/>
          </a:xfrm>
        </p:grpSpPr>
        <p:sp>
          <p:nvSpPr>
            <p:cNvPr id="36954" name="Rectangle 59"/>
            <p:cNvSpPr>
              <a:spLocks noChangeArrowheads="1"/>
            </p:cNvSpPr>
            <p:nvPr/>
          </p:nvSpPr>
          <p:spPr bwMode="auto">
            <a:xfrm>
              <a:off x="2846" y="1787"/>
              <a:ext cx="185" cy="1382"/>
            </a:xfrm>
            <a:prstGeom prst="rect">
              <a:avLst/>
            </a:prstGeom>
            <a:solidFill>
              <a:srgbClr val="0099FF"/>
            </a:solidFill>
            <a:ln w="9525">
              <a:solidFill>
                <a:srgbClr val="000000"/>
              </a:solidFill>
              <a:miter lim="800000"/>
              <a:headEnd/>
              <a:tailEnd/>
            </a:ln>
          </p:spPr>
          <p:txBody>
            <a:bodyPr/>
            <a:lstStyle/>
            <a:p>
              <a:endParaRPr lang="en-US"/>
            </a:p>
          </p:txBody>
        </p:sp>
        <p:sp>
          <p:nvSpPr>
            <p:cNvPr id="36955" name="Rectangle 60"/>
            <p:cNvSpPr>
              <a:spLocks noChangeArrowheads="1"/>
            </p:cNvSpPr>
            <p:nvPr/>
          </p:nvSpPr>
          <p:spPr bwMode="auto">
            <a:xfrm>
              <a:off x="2846" y="1787"/>
              <a:ext cx="185" cy="1372"/>
            </a:xfrm>
            <a:prstGeom prst="rect">
              <a:avLst/>
            </a:prstGeom>
            <a:solidFill>
              <a:srgbClr val="0099FF"/>
            </a:solidFill>
            <a:ln w="19050">
              <a:solidFill>
                <a:srgbClr val="000000"/>
              </a:solidFill>
              <a:miter lim="800000"/>
              <a:headEnd/>
              <a:tailEnd/>
            </a:ln>
          </p:spPr>
          <p:txBody>
            <a:bodyPr/>
            <a:lstStyle/>
            <a:p>
              <a:endParaRPr lang="en-US"/>
            </a:p>
          </p:txBody>
        </p:sp>
        <p:sp>
          <p:nvSpPr>
            <p:cNvPr id="36956" name="Line 61"/>
            <p:cNvSpPr>
              <a:spLocks noChangeShapeType="1"/>
            </p:cNvSpPr>
            <p:nvPr/>
          </p:nvSpPr>
          <p:spPr bwMode="auto">
            <a:xfrm flipV="1">
              <a:off x="2938" y="1705"/>
              <a:ext cx="1" cy="8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57" name="Line 62"/>
            <p:cNvSpPr>
              <a:spLocks noChangeShapeType="1"/>
            </p:cNvSpPr>
            <p:nvPr/>
          </p:nvSpPr>
          <p:spPr bwMode="auto">
            <a:xfrm>
              <a:off x="2915" y="1705"/>
              <a:ext cx="47"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58" name="Line 63"/>
            <p:cNvSpPr>
              <a:spLocks noChangeShapeType="1"/>
            </p:cNvSpPr>
            <p:nvPr/>
          </p:nvSpPr>
          <p:spPr bwMode="auto">
            <a:xfrm>
              <a:off x="2938" y="1787"/>
              <a:ext cx="1" cy="8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59" name="Line 64"/>
            <p:cNvSpPr>
              <a:spLocks noChangeShapeType="1"/>
            </p:cNvSpPr>
            <p:nvPr/>
          </p:nvSpPr>
          <p:spPr bwMode="auto">
            <a:xfrm>
              <a:off x="2915" y="1869"/>
              <a:ext cx="47"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6874" name="Group 65"/>
          <p:cNvGrpSpPr>
            <a:grpSpLocks/>
          </p:cNvGrpSpPr>
          <p:nvPr/>
        </p:nvGrpSpPr>
        <p:grpSpPr bwMode="auto">
          <a:xfrm>
            <a:off x="8051801" y="3619500"/>
            <a:ext cx="472440" cy="2417446"/>
            <a:chOff x="3170" y="1900"/>
            <a:chExt cx="186" cy="1269"/>
          </a:xfrm>
          <a:pattFill prst="pct70">
            <a:fgClr>
              <a:schemeClr val="tx1"/>
            </a:fgClr>
            <a:bgClr>
              <a:schemeClr val="bg1"/>
            </a:bgClr>
          </a:pattFill>
        </p:grpSpPr>
        <p:sp>
          <p:nvSpPr>
            <p:cNvPr id="36984" name="Rectangle 66" descr="Divot"/>
            <p:cNvSpPr>
              <a:spLocks noChangeArrowheads="1"/>
            </p:cNvSpPr>
            <p:nvPr/>
          </p:nvSpPr>
          <p:spPr bwMode="auto">
            <a:xfrm>
              <a:off x="3170" y="2012"/>
              <a:ext cx="186" cy="1157"/>
            </a:xfrm>
            <a:prstGeom prst="rect">
              <a:avLst/>
            </a:prstGeom>
            <a:grpFill/>
            <a:ln w="9525">
              <a:solidFill>
                <a:srgbClr val="000000"/>
              </a:solidFill>
              <a:miter lim="800000"/>
              <a:headEnd/>
              <a:tailEnd/>
            </a:ln>
          </p:spPr>
          <p:txBody>
            <a:bodyPr/>
            <a:lstStyle/>
            <a:p>
              <a:pPr>
                <a:defRPr/>
              </a:pPr>
              <a:endParaRPr lang="en-US"/>
            </a:p>
          </p:txBody>
        </p:sp>
        <p:sp>
          <p:nvSpPr>
            <p:cNvPr id="36985" name="Rectangle 67" descr="Divot"/>
            <p:cNvSpPr>
              <a:spLocks noChangeArrowheads="1"/>
            </p:cNvSpPr>
            <p:nvPr/>
          </p:nvSpPr>
          <p:spPr bwMode="auto">
            <a:xfrm>
              <a:off x="3170" y="2012"/>
              <a:ext cx="186" cy="1147"/>
            </a:xfrm>
            <a:prstGeom prst="rect">
              <a:avLst/>
            </a:prstGeom>
            <a:grpFill/>
            <a:ln w="19050">
              <a:solidFill>
                <a:schemeClr val="tx1"/>
              </a:solidFill>
              <a:miter lim="800000"/>
              <a:headEnd/>
              <a:tailEnd/>
            </a:ln>
          </p:spPr>
          <p:txBody>
            <a:bodyPr/>
            <a:lstStyle/>
            <a:p>
              <a:pPr>
                <a:defRPr/>
              </a:pPr>
              <a:endParaRPr lang="en-US"/>
            </a:p>
          </p:txBody>
        </p:sp>
        <p:sp>
          <p:nvSpPr>
            <p:cNvPr id="36986" name="Line 68" descr="Divot"/>
            <p:cNvSpPr>
              <a:spLocks noChangeShapeType="1"/>
            </p:cNvSpPr>
            <p:nvPr/>
          </p:nvSpPr>
          <p:spPr bwMode="auto">
            <a:xfrm flipV="1">
              <a:off x="3263" y="1900"/>
              <a:ext cx="1" cy="112"/>
            </a:xfrm>
            <a:prstGeom prst="line">
              <a:avLst/>
            </a:prstGeom>
            <a:grpFill/>
            <a:ln w="19050">
              <a:solidFill>
                <a:schemeClr val="tx1"/>
              </a:solidFill>
              <a:round/>
              <a:headEnd/>
              <a:tailEnd/>
            </a:ln>
            <a:extLst/>
          </p:spPr>
          <p:txBody>
            <a:bodyPr/>
            <a:lstStyle/>
            <a:p>
              <a:pPr>
                <a:defRPr/>
              </a:pPr>
              <a:endParaRPr lang="en-US"/>
            </a:p>
          </p:txBody>
        </p:sp>
        <p:sp>
          <p:nvSpPr>
            <p:cNvPr id="36987" name="Line 69" descr="Divot"/>
            <p:cNvSpPr>
              <a:spLocks noChangeShapeType="1"/>
            </p:cNvSpPr>
            <p:nvPr/>
          </p:nvSpPr>
          <p:spPr bwMode="auto">
            <a:xfrm>
              <a:off x="3240" y="1900"/>
              <a:ext cx="46" cy="1"/>
            </a:xfrm>
            <a:prstGeom prst="line">
              <a:avLst/>
            </a:prstGeom>
            <a:grpFill/>
            <a:ln w="19050">
              <a:solidFill>
                <a:schemeClr val="tx1"/>
              </a:solidFill>
              <a:round/>
              <a:headEnd/>
              <a:tailEnd/>
            </a:ln>
            <a:extLst/>
          </p:spPr>
          <p:txBody>
            <a:bodyPr/>
            <a:lstStyle/>
            <a:p>
              <a:pPr>
                <a:defRPr/>
              </a:pPr>
              <a:endParaRPr lang="en-US"/>
            </a:p>
          </p:txBody>
        </p:sp>
        <p:sp>
          <p:nvSpPr>
            <p:cNvPr id="36988" name="Line 70" descr="Divot"/>
            <p:cNvSpPr>
              <a:spLocks noChangeShapeType="1"/>
            </p:cNvSpPr>
            <p:nvPr/>
          </p:nvSpPr>
          <p:spPr bwMode="auto">
            <a:xfrm>
              <a:off x="3263" y="2012"/>
              <a:ext cx="1" cy="113"/>
            </a:xfrm>
            <a:prstGeom prst="line">
              <a:avLst/>
            </a:prstGeom>
            <a:grpFill/>
            <a:ln w="19050">
              <a:solidFill>
                <a:schemeClr val="tx1"/>
              </a:solidFill>
              <a:round/>
              <a:headEnd/>
              <a:tailEnd/>
            </a:ln>
            <a:extLst/>
          </p:spPr>
          <p:txBody>
            <a:bodyPr/>
            <a:lstStyle/>
            <a:p>
              <a:pPr>
                <a:defRPr/>
              </a:pPr>
              <a:endParaRPr lang="en-US"/>
            </a:p>
          </p:txBody>
        </p:sp>
        <p:sp>
          <p:nvSpPr>
            <p:cNvPr id="36989" name="Line 71" descr="Divot"/>
            <p:cNvSpPr>
              <a:spLocks noChangeShapeType="1"/>
            </p:cNvSpPr>
            <p:nvPr/>
          </p:nvSpPr>
          <p:spPr bwMode="auto">
            <a:xfrm>
              <a:off x="3240" y="2125"/>
              <a:ext cx="46" cy="1"/>
            </a:xfrm>
            <a:prstGeom prst="line">
              <a:avLst/>
            </a:prstGeom>
            <a:grpFill/>
            <a:ln w="19050">
              <a:solidFill>
                <a:schemeClr val="tx1"/>
              </a:solidFill>
              <a:round/>
              <a:headEnd/>
              <a:tailEnd/>
            </a:ln>
            <a:extLst/>
          </p:spPr>
          <p:txBody>
            <a:bodyPr/>
            <a:lstStyle/>
            <a:p>
              <a:pPr>
                <a:defRPr/>
              </a:pPr>
              <a:endParaRPr lang="en-US"/>
            </a:p>
          </p:txBody>
        </p:sp>
      </p:grpSp>
      <p:grpSp>
        <p:nvGrpSpPr>
          <p:cNvPr id="36875" name="Group 72"/>
          <p:cNvGrpSpPr>
            <a:grpSpLocks/>
          </p:cNvGrpSpPr>
          <p:nvPr/>
        </p:nvGrpSpPr>
        <p:grpSpPr bwMode="auto">
          <a:xfrm>
            <a:off x="8524240" y="3638550"/>
            <a:ext cx="469901" cy="2398396"/>
            <a:chOff x="3356" y="1910"/>
            <a:chExt cx="185" cy="1259"/>
          </a:xfrm>
          <a:solidFill>
            <a:srgbClr val="FF0000"/>
          </a:solidFill>
        </p:grpSpPr>
        <p:sp>
          <p:nvSpPr>
            <p:cNvPr id="36978" name="Rectangle 73" descr="Light upward diagonal"/>
            <p:cNvSpPr>
              <a:spLocks noChangeArrowheads="1"/>
            </p:cNvSpPr>
            <p:nvPr/>
          </p:nvSpPr>
          <p:spPr bwMode="auto">
            <a:xfrm>
              <a:off x="3356" y="2012"/>
              <a:ext cx="185" cy="1157"/>
            </a:xfrm>
            <a:prstGeom prst="rect">
              <a:avLst/>
            </a:prstGeom>
            <a:grpFill/>
            <a:ln w="9525">
              <a:solidFill>
                <a:srgbClr val="000000"/>
              </a:solidFill>
              <a:miter lim="800000"/>
              <a:headEnd/>
              <a:tailEnd/>
            </a:ln>
          </p:spPr>
          <p:txBody>
            <a:bodyPr/>
            <a:lstStyle/>
            <a:p>
              <a:pPr>
                <a:defRPr/>
              </a:pPr>
              <a:endParaRPr lang="en-US"/>
            </a:p>
          </p:txBody>
        </p:sp>
        <p:sp>
          <p:nvSpPr>
            <p:cNvPr id="36979" name="Rectangle 74" descr="Light upward diagonal"/>
            <p:cNvSpPr>
              <a:spLocks noChangeArrowheads="1"/>
            </p:cNvSpPr>
            <p:nvPr/>
          </p:nvSpPr>
          <p:spPr bwMode="auto">
            <a:xfrm>
              <a:off x="3356" y="2012"/>
              <a:ext cx="185" cy="1147"/>
            </a:xfrm>
            <a:prstGeom prst="rect">
              <a:avLst/>
            </a:prstGeom>
            <a:grpFill/>
            <a:ln w="19050">
              <a:solidFill>
                <a:srgbClr val="000000"/>
              </a:solidFill>
              <a:miter lim="800000"/>
              <a:headEnd/>
              <a:tailEnd/>
            </a:ln>
          </p:spPr>
          <p:txBody>
            <a:bodyPr/>
            <a:lstStyle/>
            <a:p>
              <a:pPr>
                <a:defRPr/>
              </a:pPr>
              <a:endParaRPr lang="en-US"/>
            </a:p>
          </p:txBody>
        </p:sp>
        <p:sp>
          <p:nvSpPr>
            <p:cNvPr id="36980" name="Line 75" descr="Light upward diagonal"/>
            <p:cNvSpPr>
              <a:spLocks noChangeShapeType="1"/>
            </p:cNvSpPr>
            <p:nvPr/>
          </p:nvSpPr>
          <p:spPr bwMode="auto">
            <a:xfrm flipV="1">
              <a:off x="3448" y="1910"/>
              <a:ext cx="1" cy="102"/>
            </a:xfrm>
            <a:prstGeom prst="line">
              <a:avLst/>
            </a:prstGeom>
            <a:grpFill/>
            <a:ln w="19050">
              <a:solidFill>
                <a:srgbClr val="000000"/>
              </a:solidFill>
              <a:round/>
              <a:headEnd/>
              <a:tailEnd/>
            </a:ln>
            <a:extLst/>
          </p:spPr>
          <p:txBody>
            <a:bodyPr/>
            <a:lstStyle/>
            <a:p>
              <a:pPr>
                <a:defRPr/>
              </a:pPr>
              <a:endParaRPr lang="en-US"/>
            </a:p>
          </p:txBody>
        </p:sp>
        <p:sp>
          <p:nvSpPr>
            <p:cNvPr id="36981" name="Line 76" descr="Light upward diagonal"/>
            <p:cNvSpPr>
              <a:spLocks noChangeShapeType="1"/>
            </p:cNvSpPr>
            <p:nvPr/>
          </p:nvSpPr>
          <p:spPr bwMode="auto">
            <a:xfrm>
              <a:off x="3425" y="1910"/>
              <a:ext cx="46" cy="1"/>
            </a:xfrm>
            <a:prstGeom prst="line">
              <a:avLst/>
            </a:prstGeom>
            <a:grpFill/>
            <a:ln w="19050">
              <a:solidFill>
                <a:srgbClr val="000000"/>
              </a:solidFill>
              <a:round/>
              <a:headEnd/>
              <a:tailEnd/>
            </a:ln>
            <a:extLst/>
          </p:spPr>
          <p:txBody>
            <a:bodyPr/>
            <a:lstStyle/>
            <a:p>
              <a:pPr>
                <a:defRPr/>
              </a:pPr>
              <a:endParaRPr lang="en-US"/>
            </a:p>
          </p:txBody>
        </p:sp>
        <p:sp>
          <p:nvSpPr>
            <p:cNvPr id="36982" name="Line 77" descr="Light upward diagonal"/>
            <p:cNvSpPr>
              <a:spLocks noChangeShapeType="1"/>
            </p:cNvSpPr>
            <p:nvPr/>
          </p:nvSpPr>
          <p:spPr bwMode="auto">
            <a:xfrm>
              <a:off x="3448" y="2012"/>
              <a:ext cx="1" cy="93"/>
            </a:xfrm>
            <a:prstGeom prst="line">
              <a:avLst/>
            </a:prstGeom>
            <a:grpFill/>
            <a:ln w="19050">
              <a:solidFill>
                <a:srgbClr val="000000"/>
              </a:solidFill>
              <a:round/>
              <a:headEnd/>
              <a:tailEnd/>
            </a:ln>
            <a:extLst/>
          </p:spPr>
          <p:txBody>
            <a:bodyPr/>
            <a:lstStyle/>
            <a:p>
              <a:pPr>
                <a:defRPr/>
              </a:pPr>
              <a:endParaRPr lang="en-US"/>
            </a:p>
          </p:txBody>
        </p:sp>
        <p:sp>
          <p:nvSpPr>
            <p:cNvPr id="36983" name="Line 78" descr="Light upward diagonal"/>
            <p:cNvSpPr>
              <a:spLocks noChangeShapeType="1"/>
            </p:cNvSpPr>
            <p:nvPr/>
          </p:nvSpPr>
          <p:spPr bwMode="auto">
            <a:xfrm>
              <a:off x="3425" y="2105"/>
              <a:ext cx="46" cy="1"/>
            </a:xfrm>
            <a:prstGeom prst="line">
              <a:avLst/>
            </a:prstGeom>
            <a:grpFill/>
            <a:ln w="19050">
              <a:solidFill>
                <a:srgbClr val="000000"/>
              </a:solidFill>
              <a:round/>
              <a:headEnd/>
              <a:tailEnd/>
            </a:ln>
            <a:extLst/>
          </p:spPr>
          <p:txBody>
            <a:bodyPr/>
            <a:lstStyle/>
            <a:p>
              <a:pPr>
                <a:defRPr/>
              </a:pPr>
              <a:endParaRPr lang="en-US"/>
            </a:p>
          </p:txBody>
        </p:sp>
      </p:grpSp>
      <p:grpSp>
        <p:nvGrpSpPr>
          <p:cNvPr id="36876" name="Group 79"/>
          <p:cNvGrpSpPr>
            <a:grpSpLocks/>
          </p:cNvGrpSpPr>
          <p:nvPr/>
        </p:nvGrpSpPr>
        <p:grpSpPr bwMode="auto">
          <a:xfrm>
            <a:off x="8994142" y="2916556"/>
            <a:ext cx="469899" cy="3120390"/>
            <a:chOff x="3541" y="1531"/>
            <a:chExt cx="185" cy="1638"/>
          </a:xfrm>
        </p:grpSpPr>
        <p:sp>
          <p:nvSpPr>
            <p:cNvPr id="14" name="Rectangle 80"/>
            <p:cNvSpPr>
              <a:spLocks noChangeArrowheads="1"/>
            </p:cNvSpPr>
            <p:nvPr/>
          </p:nvSpPr>
          <p:spPr bwMode="auto">
            <a:xfrm>
              <a:off x="3541" y="1613"/>
              <a:ext cx="185" cy="1556"/>
            </a:xfrm>
            <a:prstGeom prst="rect">
              <a:avLst/>
            </a:prstGeom>
            <a:solidFill>
              <a:srgbClr val="0099FF"/>
            </a:solidFill>
            <a:ln w="9525">
              <a:solidFill>
                <a:srgbClr val="000000"/>
              </a:solidFill>
              <a:miter lim="800000"/>
              <a:headEnd/>
              <a:tailEnd/>
            </a:ln>
          </p:spPr>
          <p:txBody>
            <a:bodyPr/>
            <a:lstStyle/>
            <a:p>
              <a:endParaRPr lang="en-US"/>
            </a:p>
          </p:txBody>
        </p:sp>
        <p:sp>
          <p:nvSpPr>
            <p:cNvPr id="15" name="Rectangle 81"/>
            <p:cNvSpPr>
              <a:spLocks noChangeArrowheads="1"/>
            </p:cNvSpPr>
            <p:nvPr/>
          </p:nvSpPr>
          <p:spPr bwMode="auto">
            <a:xfrm>
              <a:off x="3541" y="1613"/>
              <a:ext cx="185" cy="1546"/>
            </a:xfrm>
            <a:prstGeom prst="rect">
              <a:avLst/>
            </a:prstGeom>
            <a:solidFill>
              <a:srgbClr val="0099FF"/>
            </a:solidFill>
            <a:ln w="19050">
              <a:solidFill>
                <a:srgbClr val="000000"/>
              </a:solidFill>
              <a:miter lim="800000"/>
              <a:headEnd/>
              <a:tailEnd/>
            </a:ln>
          </p:spPr>
          <p:txBody>
            <a:bodyPr/>
            <a:lstStyle/>
            <a:p>
              <a:endParaRPr lang="en-US"/>
            </a:p>
          </p:txBody>
        </p:sp>
        <p:sp>
          <p:nvSpPr>
            <p:cNvPr id="16" name="Line 82"/>
            <p:cNvSpPr>
              <a:spLocks noChangeShapeType="1"/>
            </p:cNvSpPr>
            <p:nvPr/>
          </p:nvSpPr>
          <p:spPr bwMode="auto">
            <a:xfrm flipV="1">
              <a:off x="3634" y="1531"/>
              <a:ext cx="1" cy="8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83"/>
            <p:cNvSpPr>
              <a:spLocks noChangeShapeType="1"/>
            </p:cNvSpPr>
            <p:nvPr/>
          </p:nvSpPr>
          <p:spPr bwMode="auto">
            <a:xfrm>
              <a:off x="3610" y="1531"/>
              <a:ext cx="47"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84"/>
            <p:cNvSpPr>
              <a:spLocks noChangeShapeType="1"/>
            </p:cNvSpPr>
            <p:nvPr/>
          </p:nvSpPr>
          <p:spPr bwMode="auto">
            <a:xfrm>
              <a:off x="3634" y="1613"/>
              <a:ext cx="1" cy="9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85"/>
            <p:cNvSpPr>
              <a:spLocks noChangeShapeType="1"/>
            </p:cNvSpPr>
            <p:nvPr/>
          </p:nvSpPr>
          <p:spPr bwMode="auto">
            <a:xfrm>
              <a:off x="3610" y="1705"/>
              <a:ext cx="47"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6877" name="Group 86"/>
          <p:cNvGrpSpPr>
            <a:grpSpLocks/>
          </p:cNvGrpSpPr>
          <p:nvPr/>
        </p:nvGrpSpPr>
        <p:grpSpPr bwMode="auto">
          <a:xfrm>
            <a:off x="9817102" y="3404236"/>
            <a:ext cx="472440" cy="2632710"/>
            <a:chOff x="3865" y="1787"/>
            <a:chExt cx="186" cy="1382"/>
          </a:xfrm>
          <a:pattFill prst="pct70">
            <a:fgClr>
              <a:schemeClr val="tx1"/>
            </a:fgClr>
            <a:bgClr>
              <a:schemeClr val="bg1"/>
            </a:bgClr>
          </a:pattFill>
        </p:grpSpPr>
        <p:sp>
          <p:nvSpPr>
            <p:cNvPr id="36966" name="Rectangle 87" descr="Divot"/>
            <p:cNvSpPr>
              <a:spLocks noChangeArrowheads="1"/>
            </p:cNvSpPr>
            <p:nvPr/>
          </p:nvSpPr>
          <p:spPr bwMode="auto">
            <a:xfrm>
              <a:off x="3865" y="1879"/>
              <a:ext cx="186" cy="1290"/>
            </a:xfrm>
            <a:prstGeom prst="rect">
              <a:avLst/>
            </a:prstGeom>
            <a:grpFill/>
            <a:ln w="9525">
              <a:solidFill>
                <a:srgbClr val="000000"/>
              </a:solidFill>
              <a:miter lim="800000"/>
              <a:headEnd/>
              <a:tailEnd/>
            </a:ln>
          </p:spPr>
          <p:txBody>
            <a:bodyPr/>
            <a:lstStyle/>
            <a:p>
              <a:pPr>
                <a:defRPr/>
              </a:pPr>
              <a:endParaRPr lang="en-US"/>
            </a:p>
          </p:txBody>
        </p:sp>
        <p:sp>
          <p:nvSpPr>
            <p:cNvPr id="36967" name="Rectangle 88" descr="Divot"/>
            <p:cNvSpPr>
              <a:spLocks noChangeArrowheads="1"/>
            </p:cNvSpPr>
            <p:nvPr/>
          </p:nvSpPr>
          <p:spPr bwMode="auto">
            <a:xfrm>
              <a:off x="3865" y="1879"/>
              <a:ext cx="186" cy="1280"/>
            </a:xfrm>
            <a:prstGeom prst="rect">
              <a:avLst/>
            </a:prstGeom>
            <a:grpFill/>
            <a:ln w="19050">
              <a:solidFill>
                <a:schemeClr val="tx1"/>
              </a:solidFill>
              <a:miter lim="800000"/>
              <a:headEnd/>
              <a:tailEnd/>
            </a:ln>
          </p:spPr>
          <p:txBody>
            <a:bodyPr/>
            <a:lstStyle/>
            <a:p>
              <a:pPr>
                <a:defRPr/>
              </a:pPr>
              <a:endParaRPr lang="en-US"/>
            </a:p>
          </p:txBody>
        </p:sp>
        <p:sp>
          <p:nvSpPr>
            <p:cNvPr id="36968" name="Line 89" descr="Divot"/>
            <p:cNvSpPr>
              <a:spLocks noChangeShapeType="1"/>
            </p:cNvSpPr>
            <p:nvPr/>
          </p:nvSpPr>
          <p:spPr bwMode="auto">
            <a:xfrm flipV="1">
              <a:off x="3958" y="1787"/>
              <a:ext cx="1" cy="92"/>
            </a:xfrm>
            <a:prstGeom prst="line">
              <a:avLst/>
            </a:prstGeom>
            <a:grpFill/>
            <a:ln w="19050">
              <a:solidFill>
                <a:schemeClr val="tx1"/>
              </a:solidFill>
              <a:round/>
              <a:headEnd/>
              <a:tailEnd/>
            </a:ln>
            <a:extLst/>
          </p:spPr>
          <p:txBody>
            <a:bodyPr/>
            <a:lstStyle/>
            <a:p>
              <a:pPr>
                <a:defRPr/>
              </a:pPr>
              <a:endParaRPr lang="en-US"/>
            </a:p>
          </p:txBody>
        </p:sp>
        <p:sp>
          <p:nvSpPr>
            <p:cNvPr id="36969" name="Line 90" descr="Divot"/>
            <p:cNvSpPr>
              <a:spLocks noChangeShapeType="1"/>
            </p:cNvSpPr>
            <p:nvPr/>
          </p:nvSpPr>
          <p:spPr bwMode="auto">
            <a:xfrm>
              <a:off x="3935" y="1787"/>
              <a:ext cx="46" cy="1"/>
            </a:xfrm>
            <a:prstGeom prst="line">
              <a:avLst/>
            </a:prstGeom>
            <a:grpFill/>
            <a:ln w="19050">
              <a:solidFill>
                <a:schemeClr val="tx1"/>
              </a:solidFill>
              <a:round/>
              <a:headEnd/>
              <a:tailEnd/>
            </a:ln>
            <a:extLst/>
          </p:spPr>
          <p:txBody>
            <a:bodyPr/>
            <a:lstStyle/>
            <a:p>
              <a:pPr>
                <a:defRPr/>
              </a:pPr>
              <a:endParaRPr lang="en-US"/>
            </a:p>
          </p:txBody>
        </p:sp>
        <p:sp>
          <p:nvSpPr>
            <p:cNvPr id="36970" name="Line 91" descr="Divot"/>
            <p:cNvSpPr>
              <a:spLocks noChangeShapeType="1"/>
            </p:cNvSpPr>
            <p:nvPr/>
          </p:nvSpPr>
          <p:spPr bwMode="auto">
            <a:xfrm>
              <a:off x="3958" y="1879"/>
              <a:ext cx="1" cy="93"/>
            </a:xfrm>
            <a:prstGeom prst="line">
              <a:avLst/>
            </a:prstGeom>
            <a:grpFill/>
            <a:ln w="19050">
              <a:solidFill>
                <a:schemeClr val="tx1"/>
              </a:solidFill>
              <a:round/>
              <a:headEnd/>
              <a:tailEnd/>
            </a:ln>
            <a:extLst/>
          </p:spPr>
          <p:txBody>
            <a:bodyPr/>
            <a:lstStyle/>
            <a:p>
              <a:pPr>
                <a:defRPr/>
              </a:pPr>
              <a:endParaRPr lang="en-US"/>
            </a:p>
          </p:txBody>
        </p:sp>
        <p:sp>
          <p:nvSpPr>
            <p:cNvPr id="36971" name="Line 92" descr="Divot"/>
            <p:cNvSpPr>
              <a:spLocks noChangeShapeType="1"/>
            </p:cNvSpPr>
            <p:nvPr/>
          </p:nvSpPr>
          <p:spPr bwMode="auto">
            <a:xfrm>
              <a:off x="3935" y="1972"/>
              <a:ext cx="46" cy="1"/>
            </a:xfrm>
            <a:prstGeom prst="line">
              <a:avLst/>
            </a:prstGeom>
            <a:grpFill/>
            <a:ln w="19050">
              <a:solidFill>
                <a:schemeClr val="tx1"/>
              </a:solidFill>
              <a:round/>
              <a:headEnd/>
              <a:tailEnd/>
            </a:ln>
            <a:extLst/>
          </p:spPr>
          <p:txBody>
            <a:bodyPr/>
            <a:lstStyle/>
            <a:p>
              <a:pPr>
                <a:defRPr/>
              </a:pPr>
              <a:endParaRPr lang="en-US"/>
            </a:p>
          </p:txBody>
        </p:sp>
      </p:grpSp>
      <p:grpSp>
        <p:nvGrpSpPr>
          <p:cNvPr id="36878" name="Group 93"/>
          <p:cNvGrpSpPr>
            <a:grpSpLocks/>
          </p:cNvGrpSpPr>
          <p:nvPr/>
        </p:nvGrpSpPr>
        <p:grpSpPr bwMode="auto">
          <a:xfrm>
            <a:off x="10289542" y="3169920"/>
            <a:ext cx="469899" cy="2867026"/>
            <a:chOff x="4051" y="1664"/>
            <a:chExt cx="185" cy="1505"/>
          </a:xfrm>
          <a:solidFill>
            <a:srgbClr val="FF0000"/>
          </a:solidFill>
        </p:grpSpPr>
        <p:sp>
          <p:nvSpPr>
            <p:cNvPr id="36960" name="Rectangle 94" descr="Light upward diagonal"/>
            <p:cNvSpPr>
              <a:spLocks noChangeArrowheads="1"/>
            </p:cNvSpPr>
            <p:nvPr/>
          </p:nvSpPr>
          <p:spPr bwMode="auto">
            <a:xfrm>
              <a:off x="4051" y="1746"/>
              <a:ext cx="185" cy="1423"/>
            </a:xfrm>
            <a:prstGeom prst="rect">
              <a:avLst/>
            </a:prstGeom>
            <a:grpFill/>
            <a:ln w="9525">
              <a:solidFill>
                <a:srgbClr val="000000"/>
              </a:solidFill>
              <a:miter lim="800000"/>
              <a:headEnd/>
              <a:tailEnd/>
            </a:ln>
          </p:spPr>
          <p:txBody>
            <a:bodyPr/>
            <a:lstStyle/>
            <a:p>
              <a:pPr>
                <a:defRPr/>
              </a:pPr>
              <a:endParaRPr lang="en-US"/>
            </a:p>
          </p:txBody>
        </p:sp>
        <p:sp>
          <p:nvSpPr>
            <p:cNvPr id="36961" name="Rectangle 95" descr="Light upward diagonal"/>
            <p:cNvSpPr>
              <a:spLocks noChangeArrowheads="1"/>
            </p:cNvSpPr>
            <p:nvPr/>
          </p:nvSpPr>
          <p:spPr bwMode="auto">
            <a:xfrm>
              <a:off x="4051" y="1746"/>
              <a:ext cx="185" cy="1413"/>
            </a:xfrm>
            <a:prstGeom prst="rect">
              <a:avLst/>
            </a:prstGeom>
            <a:grpFill/>
            <a:ln w="19050">
              <a:solidFill>
                <a:srgbClr val="000000"/>
              </a:solidFill>
              <a:miter lim="800000"/>
              <a:headEnd/>
              <a:tailEnd/>
            </a:ln>
          </p:spPr>
          <p:txBody>
            <a:bodyPr/>
            <a:lstStyle/>
            <a:p>
              <a:pPr>
                <a:defRPr/>
              </a:pPr>
              <a:endParaRPr lang="en-US"/>
            </a:p>
          </p:txBody>
        </p:sp>
        <p:sp>
          <p:nvSpPr>
            <p:cNvPr id="36962" name="Line 96" descr="Light upward diagonal"/>
            <p:cNvSpPr>
              <a:spLocks noChangeShapeType="1"/>
            </p:cNvSpPr>
            <p:nvPr/>
          </p:nvSpPr>
          <p:spPr bwMode="auto">
            <a:xfrm flipV="1">
              <a:off x="4143" y="1664"/>
              <a:ext cx="1" cy="82"/>
            </a:xfrm>
            <a:prstGeom prst="line">
              <a:avLst/>
            </a:prstGeom>
            <a:grpFill/>
            <a:ln w="19050">
              <a:solidFill>
                <a:srgbClr val="000000"/>
              </a:solidFill>
              <a:round/>
              <a:headEnd/>
              <a:tailEnd/>
            </a:ln>
            <a:extLst/>
          </p:spPr>
          <p:txBody>
            <a:bodyPr/>
            <a:lstStyle/>
            <a:p>
              <a:pPr>
                <a:defRPr/>
              </a:pPr>
              <a:endParaRPr lang="en-US"/>
            </a:p>
          </p:txBody>
        </p:sp>
        <p:sp>
          <p:nvSpPr>
            <p:cNvPr id="36963" name="Line 97" descr="Light upward diagonal"/>
            <p:cNvSpPr>
              <a:spLocks noChangeShapeType="1"/>
            </p:cNvSpPr>
            <p:nvPr/>
          </p:nvSpPr>
          <p:spPr bwMode="auto">
            <a:xfrm>
              <a:off x="4120" y="1664"/>
              <a:ext cx="47" cy="1"/>
            </a:xfrm>
            <a:prstGeom prst="line">
              <a:avLst/>
            </a:prstGeom>
            <a:grpFill/>
            <a:ln w="19050">
              <a:solidFill>
                <a:srgbClr val="000000"/>
              </a:solidFill>
              <a:round/>
              <a:headEnd/>
              <a:tailEnd/>
            </a:ln>
            <a:extLst/>
          </p:spPr>
          <p:txBody>
            <a:bodyPr/>
            <a:lstStyle/>
            <a:p>
              <a:pPr>
                <a:defRPr/>
              </a:pPr>
              <a:endParaRPr lang="en-US"/>
            </a:p>
          </p:txBody>
        </p:sp>
        <p:sp>
          <p:nvSpPr>
            <p:cNvPr id="36964" name="Line 98" descr="Light upward diagonal"/>
            <p:cNvSpPr>
              <a:spLocks noChangeShapeType="1"/>
            </p:cNvSpPr>
            <p:nvPr/>
          </p:nvSpPr>
          <p:spPr bwMode="auto">
            <a:xfrm>
              <a:off x="4143" y="1746"/>
              <a:ext cx="1" cy="82"/>
            </a:xfrm>
            <a:prstGeom prst="line">
              <a:avLst/>
            </a:prstGeom>
            <a:grpFill/>
            <a:ln w="19050">
              <a:solidFill>
                <a:srgbClr val="000000"/>
              </a:solidFill>
              <a:round/>
              <a:headEnd/>
              <a:tailEnd/>
            </a:ln>
            <a:extLst/>
          </p:spPr>
          <p:txBody>
            <a:bodyPr/>
            <a:lstStyle/>
            <a:p>
              <a:pPr>
                <a:defRPr/>
              </a:pPr>
              <a:endParaRPr lang="en-US"/>
            </a:p>
          </p:txBody>
        </p:sp>
        <p:sp>
          <p:nvSpPr>
            <p:cNvPr id="36965" name="Line 99" descr="Light upward diagonal"/>
            <p:cNvSpPr>
              <a:spLocks noChangeShapeType="1"/>
            </p:cNvSpPr>
            <p:nvPr/>
          </p:nvSpPr>
          <p:spPr bwMode="auto">
            <a:xfrm>
              <a:off x="4120" y="1828"/>
              <a:ext cx="47" cy="1"/>
            </a:xfrm>
            <a:prstGeom prst="line">
              <a:avLst/>
            </a:prstGeom>
            <a:grpFill/>
            <a:ln w="19050">
              <a:solidFill>
                <a:srgbClr val="000000"/>
              </a:solidFill>
              <a:round/>
              <a:headEnd/>
              <a:tailEnd/>
            </a:ln>
            <a:extLst/>
          </p:spPr>
          <p:txBody>
            <a:bodyPr/>
            <a:lstStyle/>
            <a:p>
              <a:pPr>
                <a:defRPr/>
              </a:pPr>
              <a:endParaRPr lang="en-US"/>
            </a:p>
          </p:txBody>
        </p:sp>
      </p:grpSp>
      <p:grpSp>
        <p:nvGrpSpPr>
          <p:cNvPr id="36879" name="Group 100"/>
          <p:cNvGrpSpPr>
            <a:grpSpLocks/>
          </p:cNvGrpSpPr>
          <p:nvPr/>
        </p:nvGrpSpPr>
        <p:grpSpPr bwMode="auto">
          <a:xfrm>
            <a:off x="10759440" y="2527936"/>
            <a:ext cx="469901" cy="3509010"/>
            <a:chOff x="4236" y="1327"/>
            <a:chExt cx="185" cy="1842"/>
          </a:xfrm>
        </p:grpSpPr>
        <p:sp>
          <p:nvSpPr>
            <p:cNvPr id="20" name="Rectangle 101"/>
            <p:cNvSpPr>
              <a:spLocks noChangeArrowheads="1"/>
            </p:cNvSpPr>
            <p:nvPr/>
          </p:nvSpPr>
          <p:spPr bwMode="auto">
            <a:xfrm>
              <a:off x="4236" y="1409"/>
              <a:ext cx="185" cy="1760"/>
            </a:xfrm>
            <a:prstGeom prst="rect">
              <a:avLst/>
            </a:prstGeom>
            <a:solidFill>
              <a:srgbClr val="0099FF"/>
            </a:solidFill>
            <a:ln w="9525">
              <a:solidFill>
                <a:srgbClr val="000000"/>
              </a:solidFill>
              <a:miter lim="800000"/>
              <a:headEnd/>
              <a:tailEnd/>
            </a:ln>
          </p:spPr>
          <p:txBody>
            <a:bodyPr/>
            <a:lstStyle/>
            <a:p>
              <a:endParaRPr lang="en-US"/>
            </a:p>
          </p:txBody>
        </p:sp>
        <p:sp>
          <p:nvSpPr>
            <p:cNvPr id="21" name="Rectangle 102"/>
            <p:cNvSpPr>
              <a:spLocks noChangeArrowheads="1"/>
            </p:cNvSpPr>
            <p:nvPr/>
          </p:nvSpPr>
          <p:spPr bwMode="auto">
            <a:xfrm>
              <a:off x="4236" y="1409"/>
              <a:ext cx="185" cy="1750"/>
            </a:xfrm>
            <a:prstGeom prst="rect">
              <a:avLst/>
            </a:prstGeom>
            <a:solidFill>
              <a:srgbClr val="0099FF"/>
            </a:solidFill>
            <a:ln w="19050">
              <a:solidFill>
                <a:srgbClr val="000000"/>
              </a:solidFill>
              <a:miter lim="800000"/>
              <a:headEnd/>
              <a:tailEnd/>
            </a:ln>
          </p:spPr>
          <p:txBody>
            <a:bodyPr/>
            <a:lstStyle/>
            <a:p>
              <a:endParaRPr lang="en-US"/>
            </a:p>
          </p:txBody>
        </p:sp>
        <p:sp>
          <p:nvSpPr>
            <p:cNvPr id="22" name="Line 103"/>
            <p:cNvSpPr>
              <a:spLocks noChangeShapeType="1"/>
            </p:cNvSpPr>
            <p:nvPr/>
          </p:nvSpPr>
          <p:spPr bwMode="auto">
            <a:xfrm flipV="1">
              <a:off x="4329" y="1327"/>
              <a:ext cx="1" cy="8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104"/>
            <p:cNvSpPr>
              <a:spLocks noChangeShapeType="1"/>
            </p:cNvSpPr>
            <p:nvPr/>
          </p:nvSpPr>
          <p:spPr bwMode="auto">
            <a:xfrm>
              <a:off x="4306" y="1327"/>
              <a:ext cx="46"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105"/>
            <p:cNvSpPr>
              <a:spLocks noChangeShapeType="1"/>
            </p:cNvSpPr>
            <p:nvPr/>
          </p:nvSpPr>
          <p:spPr bwMode="auto">
            <a:xfrm>
              <a:off x="4329" y="1409"/>
              <a:ext cx="1" cy="8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106"/>
            <p:cNvSpPr>
              <a:spLocks noChangeShapeType="1"/>
            </p:cNvSpPr>
            <p:nvPr/>
          </p:nvSpPr>
          <p:spPr bwMode="auto">
            <a:xfrm>
              <a:off x="4306" y="1490"/>
              <a:ext cx="46"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6880" name="Group 107"/>
          <p:cNvGrpSpPr>
            <a:grpSpLocks/>
          </p:cNvGrpSpPr>
          <p:nvPr/>
        </p:nvGrpSpPr>
        <p:grpSpPr bwMode="auto">
          <a:xfrm>
            <a:off x="11612880" y="3347086"/>
            <a:ext cx="469901" cy="2689860"/>
            <a:chOff x="4572" y="1757"/>
            <a:chExt cx="185" cy="1412"/>
          </a:xfrm>
          <a:pattFill prst="pct70">
            <a:fgClr>
              <a:schemeClr val="tx1"/>
            </a:fgClr>
            <a:bgClr>
              <a:schemeClr val="bg1"/>
            </a:bgClr>
          </a:pattFill>
        </p:grpSpPr>
        <p:sp>
          <p:nvSpPr>
            <p:cNvPr id="36948" name="Rectangle 108" descr="Divot"/>
            <p:cNvSpPr>
              <a:spLocks noChangeArrowheads="1"/>
            </p:cNvSpPr>
            <p:nvPr/>
          </p:nvSpPr>
          <p:spPr bwMode="auto">
            <a:xfrm>
              <a:off x="4572" y="1869"/>
              <a:ext cx="185" cy="1300"/>
            </a:xfrm>
            <a:prstGeom prst="rect">
              <a:avLst/>
            </a:prstGeom>
            <a:grpFill/>
            <a:ln w="9525">
              <a:solidFill>
                <a:srgbClr val="000000"/>
              </a:solidFill>
              <a:miter lim="800000"/>
              <a:headEnd/>
              <a:tailEnd/>
            </a:ln>
          </p:spPr>
          <p:txBody>
            <a:bodyPr/>
            <a:lstStyle/>
            <a:p>
              <a:pPr>
                <a:defRPr/>
              </a:pPr>
              <a:endParaRPr lang="en-US"/>
            </a:p>
          </p:txBody>
        </p:sp>
        <p:sp>
          <p:nvSpPr>
            <p:cNvPr id="36949" name="Rectangle 109" descr="Divot"/>
            <p:cNvSpPr>
              <a:spLocks noChangeArrowheads="1"/>
            </p:cNvSpPr>
            <p:nvPr/>
          </p:nvSpPr>
          <p:spPr bwMode="auto">
            <a:xfrm>
              <a:off x="4572" y="1869"/>
              <a:ext cx="185" cy="1290"/>
            </a:xfrm>
            <a:prstGeom prst="rect">
              <a:avLst/>
            </a:prstGeom>
            <a:grpFill/>
            <a:ln w="19050">
              <a:solidFill>
                <a:schemeClr val="tx1"/>
              </a:solidFill>
              <a:miter lim="800000"/>
              <a:headEnd/>
              <a:tailEnd/>
            </a:ln>
          </p:spPr>
          <p:txBody>
            <a:bodyPr/>
            <a:lstStyle/>
            <a:p>
              <a:pPr>
                <a:defRPr/>
              </a:pPr>
              <a:endParaRPr lang="en-US"/>
            </a:p>
          </p:txBody>
        </p:sp>
        <p:sp>
          <p:nvSpPr>
            <p:cNvPr id="36950" name="Line 110" descr="Divot"/>
            <p:cNvSpPr>
              <a:spLocks noChangeShapeType="1"/>
            </p:cNvSpPr>
            <p:nvPr/>
          </p:nvSpPr>
          <p:spPr bwMode="auto">
            <a:xfrm flipV="1">
              <a:off x="4665" y="1757"/>
              <a:ext cx="1" cy="112"/>
            </a:xfrm>
            <a:prstGeom prst="line">
              <a:avLst/>
            </a:prstGeom>
            <a:grpFill/>
            <a:ln w="19050">
              <a:solidFill>
                <a:schemeClr val="tx1"/>
              </a:solidFill>
              <a:round/>
              <a:headEnd/>
              <a:tailEnd/>
            </a:ln>
            <a:extLst/>
          </p:spPr>
          <p:txBody>
            <a:bodyPr/>
            <a:lstStyle/>
            <a:p>
              <a:pPr>
                <a:defRPr/>
              </a:pPr>
              <a:endParaRPr lang="en-US"/>
            </a:p>
          </p:txBody>
        </p:sp>
        <p:sp>
          <p:nvSpPr>
            <p:cNvPr id="36951" name="Line 111" descr="Divot"/>
            <p:cNvSpPr>
              <a:spLocks noChangeShapeType="1"/>
            </p:cNvSpPr>
            <p:nvPr/>
          </p:nvSpPr>
          <p:spPr bwMode="auto">
            <a:xfrm>
              <a:off x="4642" y="1757"/>
              <a:ext cx="46" cy="1"/>
            </a:xfrm>
            <a:prstGeom prst="line">
              <a:avLst/>
            </a:prstGeom>
            <a:grpFill/>
            <a:ln w="19050">
              <a:solidFill>
                <a:schemeClr val="tx1"/>
              </a:solidFill>
              <a:round/>
              <a:headEnd/>
              <a:tailEnd/>
            </a:ln>
            <a:extLst/>
          </p:spPr>
          <p:txBody>
            <a:bodyPr/>
            <a:lstStyle/>
            <a:p>
              <a:pPr>
                <a:defRPr/>
              </a:pPr>
              <a:endParaRPr lang="en-US"/>
            </a:p>
          </p:txBody>
        </p:sp>
        <p:sp>
          <p:nvSpPr>
            <p:cNvPr id="36952" name="Line 112" descr="Divot"/>
            <p:cNvSpPr>
              <a:spLocks noChangeShapeType="1"/>
            </p:cNvSpPr>
            <p:nvPr/>
          </p:nvSpPr>
          <p:spPr bwMode="auto">
            <a:xfrm>
              <a:off x="4665" y="1869"/>
              <a:ext cx="1" cy="123"/>
            </a:xfrm>
            <a:prstGeom prst="line">
              <a:avLst/>
            </a:prstGeom>
            <a:grpFill/>
            <a:ln w="19050">
              <a:solidFill>
                <a:schemeClr val="tx1"/>
              </a:solidFill>
              <a:round/>
              <a:headEnd/>
              <a:tailEnd/>
            </a:ln>
            <a:extLst/>
          </p:spPr>
          <p:txBody>
            <a:bodyPr/>
            <a:lstStyle/>
            <a:p>
              <a:pPr>
                <a:defRPr/>
              </a:pPr>
              <a:endParaRPr lang="en-US"/>
            </a:p>
          </p:txBody>
        </p:sp>
        <p:sp>
          <p:nvSpPr>
            <p:cNvPr id="36953" name="Line 113" descr="Divot"/>
            <p:cNvSpPr>
              <a:spLocks noChangeShapeType="1"/>
            </p:cNvSpPr>
            <p:nvPr/>
          </p:nvSpPr>
          <p:spPr bwMode="auto">
            <a:xfrm>
              <a:off x="4642" y="1992"/>
              <a:ext cx="46" cy="1"/>
            </a:xfrm>
            <a:prstGeom prst="line">
              <a:avLst/>
            </a:prstGeom>
            <a:grpFill/>
            <a:ln w="19050">
              <a:solidFill>
                <a:schemeClr val="tx1"/>
              </a:solidFill>
              <a:round/>
              <a:headEnd/>
              <a:tailEnd/>
            </a:ln>
            <a:extLst/>
          </p:spPr>
          <p:txBody>
            <a:bodyPr/>
            <a:lstStyle/>
            <a:p>
              <a:pPr>
                <a:defRPr/>
              </a:pPr>
              <a:endParaRPr lang="en-US"/>
            </a:p>
          </p:txBody>
        </p:sp>
      </p:grpSp>
      <p:grpSp>
        <p:nvGrpSpPr>
          <p:cNvPr id="36881" name="Group 114"/>
          <p:cNvGrpSpPr>
            <a:grpSpLocks/>
          </p:cNvGrpSpPr>
          <p:nvPr/>
        </p:nvGrpSpPr>
        <p:grpSpPr bwMode="auto">
          <a:xfrm>
            <a:off x="12082782" y="3169920"/>
            <a:ext cx="472440" cy="2867026"/>
            <a:chOff x="4757" y="1664"/>
            <a:chExt cx="186" cy="1505"/>
          </a:xfrm>
          <a:solidFill>
            <a:srgbClr val="FF0000"/>
          </a:solidFill>
        </p:grpSpPr>
        <p:sp>
          <p:nvSpPr>
            <p:cNvPr id="36942" name="Rectangle 115" descr="Light upward diagonal"/>
            <p:cNvSpPr>
              <a:spLocks noChangeArrowheads="1"/>
            </p:cNvSpPr>
            <p:nvPr/>
          </p:nvSpPr>
          <p:spPr bwMode="auto">
            <a:xfrm>
              <a:off x="4757" y="1767"/>
              <a:ext cx="186" cy="1402"/>
            </a:xfrm>
            <a:prstGeom prst="rect">
              <a:avLst/>
            </a:prstGeom>
            <a:grpFill/>
            <a:ln w="9525">
              <a:solidFill>
                <a:srgbClr val="000000"/>
              </a:solidFill>
              <a:miter lim="800000"/>
              <a:headEnd/>
              <a:tailEnd/>
            </a:ln>
          </p:spPr>
          <p:txBody>
            <a:bodyPr/>
            <a:lstStyle/>
            <a:p>
              <a:pPr>
                <a:defRPr/>
              </a:pPr>
              <a:endParaRPr lang="en-US"/>
            </a:p>
          </p:txBody>
        </p:sp>
        <p:sp>
          <p:nvSpPr>
            <p:cNvPr id="36943" name="Rectangle 116" descr="Light upward diagonal"/>
            <p:cNvSpPr>
              <a:spLocks noChangeArrowheads="1"/>
            </p:cNvSpPr>
            <p:nvPr/>
          </p:nvSpPr>
          <p:spPr bwMode="auto">
            <a:xfrm>
              <a:off x="4757" y="1767"/>
              <a:ext cx="186" cy="1392"/>
            </a:xfrm>
            <a:prstGeom prst="rect">
              <a:avLst/>
            </a:prstGeom>
            <a:grpFill/>
            <a:ln w="19050">
              <a:solidFill>
                <a:srgbClr val="000000"/>
              </a:solidFill>
              <a:miter lim="800000"/>
              <a:headEnd/>
              <a:tailEnd/>
            </a:ln>
          </p:spPr>
          <p:txBody>
            <a:bodyPr/>
            <a:lstStyle/>
            <a:p>
              <a:pPr>
                <a:defRPr/>
              </a:pPr>
              <a:endParaRPr lang="en-US"/>
            </a:p>
          </p:txBody>
        </p:sp>
        <p:sp>
          <p:nvSpPr>
            <p:cNvPr id="36944" name="Line 117" descr="Light upward diagonal"/>
            <p:cNvSpPr>
              <a:spLocks noChangeShapeType="1"/>
            </p:cNvSpPr>
            <p:nvPr/>
          </p:nvSpPr>
          <p:spPr bwMode="auto">
            <a:xfrm flipV="1">
              <a:off x="4850" y="1664"/>
              <a:ext cx="1" cy="103"/>
            </a:xfrm>
            <a:prstGeom prst="line">
              <a:avLst/>
            </a:prstGeom>
            <a:grpFill/>
            <a:ln w="19050">
              <a:solidFill>
                <a:srgbClr val="000000"/>
              </a:solidFill>
              <a:round/>
              <a:headEnd/>
              <a:tailEnd/>
            </a:ln>
            <a:extLst/>
          </p:spPr>
          <p:txBody>
            <a:bodyPr/>
            <a:lstStyle/>
            <a:p>
              <a:pPr>
                <a:defRPr/>
              </a:pPr>
              <a:endParaRPr lang="en-US"/>
            </a:p>
          </p:txBody>
        </p:sp>
        <p:sp>
          <p:nvSpPr>
            <p:cNvPr id="36945" name="Line 118" descr="Light upward diagonal"/>
            <p:cNvSpPr>
              <a:spLocks noChangeShapeType="1"/>
            </p:cNvSpPr>
            <p:nvPr/>
          </p:nvSpPr>
          <p:spPr bwMode="auto">
            <a:xfrm>
              <a:off x="4827" y="1664"/>
              <a:ext cx="46" cy="1"/>
            </a:xfrm>
            <a:prstGeom prst="line">
              <a:avLst/>
            </a:prstGeom>
            <a:grpFill/>
            <a:ln w="19050">
              <a:solidFill>
                <a:srgbClr val="000000"/>
              </a:solidFill>
              <a:round/>
              <a:headEnd/>
              <a:tailEnd/>
            </a:ln>
            <a:extLst/>
          </p:spPr>
          <p:txBody>
            <a:bodyPr/>
            <a:lstStyle/>
            <a:p>
              <a:pPr>
                <a:defRPr/>
              </a:pPr>
              <a:endParaRPr lang="en-US"/>
            </a:p>
          </p:txBody>
        </p:sp>
        <p:sp>
          <p:nvSpPr>
            <p:cNvPr id="36946" name="Line 119" descr="Light upward diagonal"/>
            <p:cNvSpPr>
              <a:spLocks noChangeShapeType="1"/>
            </p:cNvSpPr>
            <p:nvPr/>
          </p:nvSpPr>
          <p:spPr bwMode="auto">
            <a:xfrm>
              <a:off x="4850" y="1767"/>
              <a:ext cx="1" cy="102"/>
            </a:xfrm>
            <a:prstGeom prst="line">
              <a:avLst/>
            </a:prstGeom>
            <a:grpFill/>
            <a:ln w="19050">
              <a:solidFill>
                <a:srgbClr val="000000"/>
              </a:solidFill>
              <a:round/>
              <a:headEnd/>
              <a:tailEnd/>
            </a:ln>
            <a:extLst/>
          </p:spPr>
          <p:txBody>
            <a:bodyPr/>
            <a:lstStyle/>
            <a:p>
              <a:pPr>
                <a:defRPr/>
              </a:pPr>
              <a:endParaRPr lang="en-US"/>
            </a:p>
          </p:txBody>
        </p:sp>
        <p:sp>
          <p:nvSpPr>
            <p:cNvPr id="36947" name="Line 120" descr="Light upward diagonal"/>
            <p:cNvSpPr>
              <a:spLocks noChangeShapeType="1"/>
            </p:cNvSpPr>
            <p:nvPr/>
          </p:nvSpPr>
          <p:spPr bwMode="auto">
            <a:xfrm>
              <a:off x="4827" y="1869"/>
              <a:ext cx="46" cy="1"/>
            </a:xfrm>
            <a:prstGeom prst="line">
              <a:avLst/>
            </a:prstGeom>
            <a:grpFill/>
            <a:ln w="19050">
              <a:solidFill>
                <a:srgbClr val="000000"/>
              </a:solidFill>
              <a:round/>
              <a:headEnd/>
              <a:tailEnd/>
            </a:ln>
            <a:extLst/>
          </p:spPr>
          <p:txBody>
            <a:bodyPr/>
            <a:lstStyle/>
            <a:p>
              <a:pPr>
                <a:defRPr/>
              </a:pPr>
              <a:endParaRPr lang="en-US"/>
            </a:p>
          </p:txBody>
        </p:sp>
      </p:grpSp>
      <p:grpSp>
        <p:nvGrpSpPr>
          <p:cNvPr id="36882" name="Group 121"/>
          <p:cNvGrpSpPr>
            <a:grpSpLocks/>
          </p:cNvGrpSpPr>
          <p:nvPr/>
        </p:nvGrpSpPr>
        <p:grpSpPr bwMode="auto">
          <a:xfrm>
            <a:off x="12555222" y="2722246"/>
            <a:ext cx="469899" cy="3314700"/>
            <a:chOff x="4943" y="1429"/>
            <a:chExt cx="185" cy="1740"/>
          </a:xfrm>
        </p:grpSpPr>
        <p:sp>
          <p:nvSpPr>
            <p:cNvPr id="36936" name="Rectangle 122"/>
            <p:cNvSpPr>
              <a:spLocks noChangeArrowheads="1"/>
            </p:cNvSpPr>
            <p:nvPr/>
          </p:nvSpPr>
          <p:spPr bwMode="auto">
            <a:xfrm>
              <a:off x="4943" y="1531"/>
              <a:ext cx="185" cy="1638"/>
            </a:xfrm>
            <a:prstGeom prst="rect">
              <a:avLst/>
            </a:prstGeom>
            <a:solidFill>
              <a:srgbClr val="0099FF"/>
            </a:solidFill>
            <a:ln w="9525">
              <a:solidFill>
                <a:srgbClr val="000000"/>
              </a:solidFill>
              <a:miter lim="800000"/>
              <a:headEnd/>
              <a:tailEnd/>
            </a:ln>
          </p:spPr>
          <p:txBody>
            <a:bodyPr/>
            <a:lstStyle/>
            <a:p>
              <a:endParaRPr lang="en-US"/>
            </a:p>
          </p:txBody>
        </p:sp>
        <p:sp>
          <p:nvSpPr>
            <p:cNvPr id="36937" name="Rectangle 123"/>
            <p:cNvSpPr>
              <a:spLocks noChangeArrowheads="1"/>
            </p:cNvSpPr>
            <p:nvPr/>
          </p:nvSpPr>
          <p:spPr bwMode="auto">
            <a:xfrm>
              <a:off x="4943" y="1531"/>
              <a:ext cx="185" cy="1628"/>
            </a:xfrm>
            <a:prstGeom prst="rect">
              <a:avLst/>
            </a:prstGeom>
            <a:solidFill>
              <a:srgbClr val="0099FF"/>
            </a:solidFill>
            <a:ln w="19050">
              <a:solidFill>
                <a:srgbClr val="000000"/>
              </a:solidFill>
              <a:miter lim="800000"/>
              <a:headEnd/>
              <a:tailEnd/>
            </a:ln>
          </p:spPr>
          <p:txBody>
            <a:bodyPr/>
            <a:lstStyle/>
            <a:p>
              <a:endParaRPr lang="en-US"/>
            </a:p>
          </p:txBody>
        </p:sp>
        <p:sp>
          <p:nvSpPr>
            <p:cNvPr id="36938" name="Line 124"/>
            <p:cNvSpPr>
              <a:spLocks noChangeShapeType="1"/>
            </p:cNvSpPr>
            <p:nvPr/>
          </p:nvSpPr>
          <p:spPr bwMode="auto">
            <a:xfrm flipV="1">
              <a:off x="5036" y="1429"/>
              <a:ext cx="1" cy="10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39" name="Line 125"/>
            <p:cNvSpPr>
              <a:spLocks noChangeShapeType="1"/>
            </p:cNvSpPr>
            <p:nvPr/>
          </p:nvSpPr>
          <p:spPr bwMode="auto">
            <a:xfrm>
              <a:off x="5012" y="1429"/>
              <a:ext cx="47"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40" name="Line 126"/>
            <p:cNvSpPr>
              <a:spLocks noChangeShapeType="1"/>
            </p:cNvSpPr>
            <p:nvPr/>
          </p:nvSpPr>
          <p:spPr bwMode="auto">
            <a:xfrm>
              <a:off x="5036" y="1531"/>
              <a:ext cx="1" cy="10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41" name="Line 127"/>
            <p:cNvSpPr>
              <a:spLocks noChangeShapeType="1"/>
            </p:cNvSpPr>
            <p:nvPr/>
          </p:nvSpPr>
          <p:spPr bwMode="auto">
            <a:xfrm>
              <a:off x="5012" y="1634"/>
              <a:ext cx="47"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6883" name="Group 128"/>
          <p:cNvGrpSpPr>
            <a:grpSpLocks/>
          </p:cNvGrpSpPr>
          <p:nvPr/>
        </p:nvGrpSpPr>
        <p:grpSpPr bwMode="auto">
          <a:xfrm>
            <a:off x="2550160" y="1571626"/>
            <a:ext cx="175261" cy="4467224"/>
            <a:chOff x="1004" y="825"/>
            <a:chExt cx="69" cy="2345"/>
          </a:xfrm>
        </p:grpSpPr>
        <p:sp>
          <p:nvSpPr>
            <p:cNvPr id="36931" name="Line 129"/>
            <p:cNvSpPr>
              <a:spLocks noChangeShapeType="1"/>
            </p:cNvSpPr>
            <p:nvPr/>
          </p:nvSpPr>
          <p:spPr bwMode="auto">
            <a:xfrm>
              <a:off x="1004" y="3169"/>
              <a:ext cx="69" cy="1"/>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32" name="Line 130"/>
            <p:cNvSpPr>
              <a:spLocks noChangeShapeType="1"/>
            </p:cNvSpPr>
            <p:nvPr/>
          </p:nvSpPr>
          <p:spPr bwMode="auto">
            <a:xfrm>
              <a:off x="1004" y="2586"/>
              <a:ext cx="69" cy="1"/>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33" name="Line 131"/>
            <p:cNvSpPr>
              <a:spLocks noChangeShapeType="1"/>
            </p:cNvSpPr>
            <p:nvPr/>
          </p:nvSpPr>
          <p:spPr bwMode="auto">
            <a:xfrm>
              <a:off x="1004" y="2002"/>
              <a:ext cx="69" cy="1"/>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34" name="Line 132"/>
            <p:cNvSpPr>
              <a:spLocks noChangeShapeType="1"/>
            </p:cNvSpPr>
            <p:nvPr/>
          </p:nvSpPr>
          <p:spPr bwMode="auto">
            <a:xfrm>
              <a:off x="1004" y="1409"/>
              <a:ext cx="69" cy="1"/>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35" name="Line 133"/>
            <p:cNvSpPr>
              <a:spLocks noChangeShapeType="1"/>
            </p:cNvSpPr>
            <p:nvPr/>
          </p:nvSpPr>
          <p:spPr bwMode="auto">
            <a:xfrm>
              <a:off x="1004" y="825"/>
              <a:ext cx="69" cy="1"/>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6884" name="Line 134"/>
          <p:cNvSpPr>
            <a:spLocks noChangeShapeType="1"/>
          </p:cNvSpPr>
          <p:nvPr/>
        </p:nvSpPr>
        <p:spPr bwMode="auto">
          <a:xfrm flipV="1">
            <a:off x="2550160" y="1571626"/>
            <a:ext cx="2541" cy="446532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130622" tIns="65311" rIns="130622" bIns="65311"/>
          <a:lstStyle/>
          <a:p>
            <a:endParaRPr lang="en-US"/>
          </a:p>
        </p:txBody>
      </p:sp>
      <p:sp>
        <p:nvSpPr>
          <p:cNvPr id="36885" name="Line 135"/>
          <p:cNvSpPr>
            <a:spLocks noChangeShapeType="1"/>
          </p:cNvSpPr>
          <p:nvPr/>
        </p:nvSpPr>
        <p:spPr bwMode="auto">
          <a:xfrm flipV="1">
            <a:off x="13202920" y="1571626"/>
            <a:ext cx="2541" cy="446532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lIns="130622" tIns="65311" rIns="130622" bIns="65311"/>
          <a:lstStyle/>
          <a:p>
            <a:endParaRPr lang="en-US"/>
          </a:p>
        </p:txBody>
      </p:sp>
      <p:sp>
        <p:nvSpPr>
          <p:cNvPr id="36886" name="Line 136"/>
          <p:cNvSpPr>
            <a:spLocks noChangeShapeType="1"/>
          </p:cNvSpPr>
          <p:nvPr/>
        </p:nvSpPr>
        <p:spPr bwMode="auto">
          <a:xfrm>
            <a:off x="2550161" y="6036946"/>
            <a:ext cx="10652760" cy="190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130622" tIns="65311" rIns="130622" bIns="65311"/>
          <a:lstStyle/>
          <a:p>
            <a:endParaRPr lang="en-US"/>
          </a:p>
        </p:txBody>
      </p:sp>
      <p:sp>
        <p:nvSpPr>
          <p:cNvPr id="36887" name="Line 137"/>
          <p:cNvSpPr>
            <a:spLocks noChangeShapeType="1"/>
          </p:cNvSpPr>
          <p:nvPr/>
        </p:nvSpPr>
        <p:spPr bwMode="auto">
          <a:xfrm>
            <a:off x="2550161" y="1571626"/>
            <a:ext cx="10652760" cy="1904"/>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lIns="130622" tIns="65311" rIns="130622" bIns="65311"/>
          <a:lstStyle/>
          <a:p>
            <a:endParaRPr lang="en-US"/>
          </a:p>
        </p:txBody>
      </p:sp>
      <p:grpSp>
        <p:nvGrpSpPr>
          <p:cNvPr id="36888" name="Group 138"/>
          <p:cNvGrpSpPr>
            <a:grpSpLocks/>
          </p:cNvGrpSpPr>
          <p:nvPr/>
        </p:nvGrpSpPr>
        <p:grpSpPr bwMode="auto">
          <a:xfrm>
            <a:off x="2092960" y="1423036"/>
            <a:ext cx="210820" cy="4926330"/>
            <a:chOff x="824" y="747"/>
            <a:chExt cx="83" cy="2586"/>
          </a:xfrm>
        </p:grpSpPr>
        <p:sp>
          <p:nvSpPr>
            <p:cNvPr id="36926" name="Rectangle 139"/>
            <p:cNvSpPr>
              <a:spLocks noChangeArrowheads="1"/>
            </p:cNvSpPr>
            <p:nvPr/>
          </p:nvSpPr>
          <p:spPr bwMode="auto">
            <a:xfrm>
              <a:off x="824" y="3091"/>
              <a:ext cx="83"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000">
                  <a:solidFill>
                    <a:srgbClr val="FFFFFF"/>
                  </a:solidFill>
                </a:rPr>
                <a:t>1</a:t>
              </a:r>
              <a:endParaRPr lang="en-US"/>
            </a:p>
          </p:txBody>
        </p:sp>
        <p:sp>
          <p:nvSpPr>
            <p:cNvPr id="36927" name="Rectangle 140"/>
            <p:cNvSpPr>
              <a:spLocks noChangeArrowheads="1"/>
            </p:cNvSpPr>
            <p:nvPr/>
          </p:nvSpPr>
          <p:spPr bwMode="auto">
            <a:xfrm>
              <a:off x="824" y="2508"/>
              <a:ext cx="83"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000">
                  <a:solidFill>
                    <a:srgbClr val="FFFFFF"/>
                  </a:solidFill>
                </a:rPr>
                <a:t>2</a:t>
              </a:r>
              <a:endParaRPr lang="en-US"/>
            </a:p>
          </p:txBody>
        </p:sp>
        <p:sp>
          <p:nvSpPr>
            <p:cNvPr id="36928" name="Rectangle 141"/>
            <p:cNvSpPr>
              <a:spLocks noChangeArrowheads="1"/>
            </p:cNvSpPr>
            <p:nvPr/>
          </p:nvSpPr>
          <p:spPr bwMode="auto">
            <a:xfrm>
              <a:off x="824" y="1925"/>
              <a:ext cx="83"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000">
                  <a:solidFill>
                    <a:srgbClr val="FFFFFF"/>
                  </a:solidFill>
                </a:rPr>
                <a:t>3</a:t>
              </a:r>
              <a:endParaRPr lang="en-US"/>
            </a:p>
          </p:txBody>
        </p:sp>
        <p:sp>
          <p:nvSpPr>
            <p:cNvPr id="36929" name="Rectangle 142"/>
            <p:cNvSpPr>
              <a:spLocks noChangeArrowheads="1"/>
            </p:cNvSpPr>
            <p:nvPr/>
          </p:nvSpPr>
          <p:spPr bwMode="auto">
            <a:xfrm>
              <a:off x="824" y="1331"/>
              <a:ext cx="83"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000">
                  <a:solidFill>
                    <a:srgbClr val="FFFFFF"/>
                  </a:solidFill>
                </a:rPr>
                <a:t>4</a:t>
              </a:r>
              <a:endParaRPr lang="en-US"/>
            </a:p>
          </p:txBody>
        </p:sp>
        <p:sp>
          <p:nvSpPr>
            <p:cNvPr id="36930" name="Rectangle 143"/>
            <p:cNvSpPr>
              <a:spLocks noChangeArrowheads="1"/>
            </p:cNvSpPr>
            <p:nvPr/>
          </p:nvSpPr>
          <p:spPr bwMode="auto">
            <a:xfrm>
              <a:off x="824" y="747"/>
              <a:ext cx="83"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000">
                  <a:solidFill>
                    <a:srgbClr val="FFFFFF"/>
                  </a:solidFill>
                </a:rPr>
                <a:t>5</a:t>
              </a:r>
              <a:endParaRPr lang="en-US"/>
            </a:p>
          </p:txBody>
        </p:sp>
      </p:grpSp>
      <p:grpSp>
        <p:nvGrpSpPr>
          <p:cNvPr id="36889" name="Group 144"/>
          <p:cNvGrpSpPr>
            <a:grpSpLocks/>
          </p:cNvGrpSpPr>
          <p:nvPr/>
        </p:nvGrpSpPr>
        <p:grpSpPr bwMode="auto">
          <a:xfrm>
            <a:off x="2915921" y="6126481"/>
            <a:ext cx="9580881" cy="276225"/>
            <a:chOff x="1148" y="3245"/>
            <a:chExt cx="3772" cy="145"/>
          </a:xfrm>
        </p:grpSpPr>
        <p:sp>
          <p:nvSpPr>
            <p:cNvPr id="36920" name="Rectangle 145"/>
            <p:cNvSpPr>
              <a:spLocks noChangeArrowheads="1"/>
            </p:cNvSpPr>
            <p:nvPr/>
          </p:nvSpPr>
          <p:spPr bwMode="auto">
            <a:xfrm>
              <a:off x="1148" y="3245"/>
              <a:ext cx="24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Carrot</a:t>
              </a:r>
            </a:p>
          </p:txBody>
        </p:sp>
        <p:sp>
          <p:nvSpPr>
            <p:cNvPr id="36921" name="Rectangle 146"/>
            <p:cNvSpPr>
              <a:spLocks noChangeArrowheads="1"/>
            </p:cNvSpPr>
            <p:nvPr/>
          </p:nvSpPr>
          <p:spPr bwMode="auto">
            <a:xfrm>
              <a:off x="1785" y="3245"/>
              <a:ext cx="31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Broccoli</a:t>
              </a:r>
            </a:p>
          </p:txBody>
        </p:sp>
        <p:sp>
          <p:nvSpPr>
            <p:cNvPr id="36922" name="Rectangle 147"/>
            <p:cNvSpPr>
              <a:spLocks noChangeArrowheads="1"/>
            </p:cNvSpPr>
            <p:nvPr/>
          </p:nvSpPr>
          <p:spPr bwMode="auto">
            <a:xfrm>
              <a:off x="2504" y="3245"/>
              <a:ext cx="31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Spinach</a:t>
              </a:r>
            </a:p>
          </p:txBody>
        </p:sp>
        <p:sp>
          <p:nvSpPr>
            <p:cNvPr id="36923" name="Rectangle 148"/>
            <p:cNvSpPr>
              <a:spLocks noChangeArrowheads="1"/>
            </p:cNvSpPr>
            <p:nvPr/>
          </p:nvSpPr>
          <p:spPr bwMode="auto">
            <a:xfrm>
              <a:off x="3129" y="3245"/>
              <a:ext cx="39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Snow Pea</a:t>
              </a:r>
            </a:p>
          </p:txBody>
        </p:sp>
        <p:sp>
          <p:nvSpPr>
            <p:cNvPr id="36924" name="Rectangle 149"/>
            <p:cNvSpPr>
              <a:spLocks noChangeArrowheads="1"/>
            </p:cNvSpPr>
            <p:nvPr/>
          </p:nvSpPr>
          <p:spPr bwMode="auto">
            <a:xfrm>
              <a:off x="3871" y="3245"/>
              <a:ext cx="32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Zucchini</a:t>
              </a:r>
            </a:p>
          </p:txBody>
        </p:sp>
        <p:sp>
          <p:nvSpPr>
            <p:cNvPr id="36925" name="Rectangle 150"/>
            <p:cNvSpPr>
              <a:spLocks noChangeArrowheads="1"/>
            </p:cNvSpPr>
            <p:nvPr/>
          </p:nvSpPr>
          <p:spPr bwMode="auto">
            <a:xfrm>
              <a:off x="4647" y="3245"/>
              <a:ext cx="27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Jicama</a:t>
              </a:r>
            </a:p>
          </p:txBody>
        </p:sp>
      </p:grpSp>
      <p:sp>
        <p:nvSpPr>
          <p:cNvPr id="36890" name="Rectangle 151"/>
          <p:cNvSpPr>
            <a:spLocks noChangeArrowheads="1"/>
          </p:cNvSpPr>
          <p:nvPr/>
        </p:nvSpPr>
        <p:spPr bwMode="auto">
          <a:xfrm>
            <a:off x="5844542" y="1611630"/>
            <a:ext cx="7299960" cy="447676"/>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30622" tIns="65311" rIns="130622" bIns="65311"/>
          <a:lstStyle/>
          <a:p>
            <a:endParaRPr lang="en-US"/>
          </a:p>
        </p:txBody>
      </p:sp>
      <p:sp>
        <p:nvSpPr>
          <p:cNvPr id="36891" name="Rectangle 152" descr="Divot"/>
          <p:cNvSpPr>
            <a:spLocks noChangeArrowheads="1"/>
          </p:cNvSpPr>
          <p:nvPr/>
        </p:nvSpPr>
        <p:spPr bwMode="auto">
          <a:xfrm>
            <a:off x="6464301" y="1746886"/>
            <a:ext cx="292099" cy="196214"/>
          </a:xfrm>
          <a:prstGeom prst="rect">
            <a:avLst/>
          </a:prstGeom>
          <a:pattFill prst="pct70">
            <a:fgClr>
              <a:schemeClr val="tx1"/>
            </a:fgClr>
            <a:bgClr>
              <a:schemeClr val="bg1"/>
            </a:bgClr>
          </a:pattFill>
          <a:ln w="19050">
            <a:solidFill>
              <a:srgbClr val="000000"/>
            </a:solidFill>
            <a:miter lim="800000"/>
            <a:headEnd/>
            <a:tailEnd/>
          </a:ln>
        </p:spPr>
        <p:txBody>
          <a:bodyPr lIns="130622" tIns="65311" rIns="130622" bIns="65311"/>
          <a:lstStyle/>
          <a:p>
            <a:endParaRPr lang="en-US"/>
          </a:p>
        </p:txBody>
      </p:sp>
      <p:sp>
        <p:nvSpPr>
          <p:cNvPr id="36892" name="Rectangle 153"/>
          <p:cNvSpPr>
            <a:spLocks noChangeArrowheads="1"/>
          </p:cNvSpPr>
          <p:nvPr/>
        </p:nvSpPr>
        <p:spPr bwMode="auto">
          <a:xfrm>
            <a:off x="7213600" y="1645921"/>
            <a:ext cx="5899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CONT</a:t>
            </a:r>
          </a:p>
        </p:txBody>
      </p:sp>
      <p:sp>
        <p:nvSpPr>
          <p:cNvPr id="36893" name="Rectangle 154" descr="Light upward diagonal"/>
          <p:cNvSpPr>
            <a:spLocks noChangeArrowheads="1"/>
          </p:cNvSpPr>
          <p:nvPr/>
        </p:nvSpPr>
        <p:spPr bwMode="auto">
          <a:xfrm>
            <a:off x="8877301" y="1746886"/>
            <a:ext cx="292099" cy="196214"/>
          </a:xfrm>
          <a:prstGeom prst="rect">
            <a:avLst/>
          </a:prstGeom>
          <a:solidFill>
            <a:srgbClr val="FF0000"/>
          </a:solidFill>
          <a:ln w="19050">
            <a:solidFill>
              <a:srgbClr val="000000"/>
            </a:solidFill>
            <a:miter lim="800000"/>
            <a:headEnd/>
            <a:tailEnd/>
          </a:ln>
        </p:spPr>
        <p:txBody>
          <a:bodyPr lIns="130622" tIns="65311" rIns="130622" bIns="65311"/>
          <a:lstStyle/>
          <a:p>
            <a:endParaRPr lang="en-US"/>
          </a:p>
        </p:txBody>
      </p:sp>
      <p:sp>
        <p:nvSpPr>
          <p:cNvPr id="36894" name="Rectangle 155"/>
          <p:cNvSpPr>
            <a:spLocks noChangeArrowheads="1"/>
          </p:cNvSpPr>
          <p:nvPr/>
        </p:nvSpPr>
        <p:spPr bwMode="auto">
          <a:xfrm>
            <a:off x="9626600" y="1645921"/>
            <a:ext cx="55784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CBNE</a:t>
            </a:r>
          </a:p>
        </p:txBody>
      </p:sp>
      <p:sp>
        <p:nvSpPr>
          <p:cNvPr id="36895" name="Rectangle 156"/>
          <p:cNvSpPr>
            <a:spLocks noChangeArrowheads="1"/>
          </p:cNvSpPr>
          <p:nvPr/>
        </p:nvSpPr>
        <p:spPr bwMode="auto">
          <a:xfrm>
            <a:off x="11259821" y="1746886"/>
            <a:ext cx="294640" cy="196214"/>
          </a:xfrm>
          <a:prstGeom prst="rect">
            <a:avLst/>
          </a:prstGeom>
          <a:solidFill>
            <a:srgbClr val="0099FF"/>
          </a:solidFill>
          <a:ln w="19050">
            <a:solidFill>
              <a:srgbClr val="000000"/>
            </a:solidFill>
            <a:miter lim="800000"/>
            <a:headEnd/>
            <a:tailEnd/>
          </a:ln>
        </p:spPr>
        <p:txBody>
          <a:bodyPr lIns="130622" tIns="65311" rIns="130622" bIns="65311"/>
          <a:lstStyle/>
          <a:p>
            <a:endParaRPr lang="en-US"/>
          </a:p>
        </p:txBody>
      </p:sp>
      <p:sp>
        <p:nvSpPr>
          <p:cNvPr id="36896" name="Rectangle 157"/>
          <p:cNvSpPr>
            <a:spLocks noChangeArrowheads="1"/>
          </p:cNvSpPr>
          <p:nvPr/>
        </p:nvSpPr>
        <p:spPr bwMode="auto">
          <a:xfrm>
            <a:off x="12009120" y="1645921"/>
            <a:ext cx="5738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GBNE</a:t>
            </a:r>
          </a:p>
        </p:txBody>
      </p:sp>
      <p:sp>
        <p:nvSpPr>
          <p:cNvPr id="36897" name="Text Box 158"/>
          <p:cNvSpPr txBox="1">
            <a:spLocks noChangeArrowheads="1"/>
          </p:cNvSpPr>
          <p:nvPr/>
        </p:nvSpPr>
        <p:spPr bwMode="auto">
          <a:xfrm>
            <a:off x="5974080" y="6400801"/>
            <a:ext cx="3048000" cy="578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en-US" sz="2900" b="1"/>
              <a:t>Vegetable</a:t>
            </a:r>
            <a:endParaRPr lang="en-US" sz="2600" b="1"/>
          </a:p>
        </p:txBody>
      </p:sp>
      <p:sp>
        <p:nvSpPr>
          <p:cNvPr id="36898" name="Text Box 159"/>
          <p:cNvSpPr txBox="1">
            <a:spLocks noChangeArrowheads="1"/>
          </p:cNvSpPr>
          <p:nvPr/>
        </p:nvSpPr>
        <p:spPr bwMode="auto">
          <a:xfrm rot="-5400000">
            <a:off x="-790892" y="2961290"/>
            <a:ext cx="4116706" cy="1470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en-US" sz="2900" b="1"/>
              <a:t>Adjusted mean vegetable preference (± SE)**</a:t>
            </a:r>
          </a:p>
        </p:txBody>
      </p:sp>
      <p:sp>
        <p:nvSpPr>
          <p:cNvPr id="36899" name="Text Box 160"/>
          <p:cNvSpPr txBox="1">
            <a:spLocks noChangeArrowheads="1"/>
          </p:cNvSpPr>
          <p:nvPr/>
        </p:nvSpPr>
        <p:spPr bwMode="auto">
          <a:xfrm>
            <a:off x="1097280" y="182880"/>
            <a:ext cx="12435840" cy="793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endParaRPr lang="en-US" sz="4300">
              <a:solidFill>
                <a:schemeClr val="tx2"/>
              </a:solidFill>
              <a:latin typeface="Comic Sans MS" charset="0"/>
            </a:endParaRPr>
          </a:p>
        </p:txBody>
      </p:sp>
      <p:sp>
        <p:nvSpPr>
          <p:cNvPr id="36900" name="Text Box 161"/>
          <p:cNvSpPr txBox="1">
            <a:spLocks noChangeArrowheads="1"/>
          </p:cNvSpPr>
          <p:nvPr/>
        </p:nvSpPr>
        <p:spPr bwMode="auto">
          <a:xfrm>
            <a:off x="365760" y="6875146"/>
            <a:ext cx="13898880" cy="1166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20000"/>
              </a:spcBef>
            </a:pPr>
            <a:r>
              <a:rPr lang="en-US" sz="2100"/>
              <a:t>* Mean scores are adjusted for pretest values. Means with a superscript in common within each vegetable are not significantly different (p &lt; 0.05).</a:t>
            </a:r>
          </a:p>
          <a:p>
            <a:pPr eaLnBrk="1" hangingPunct="1">
              <a:spcBef>
                <a:spcPct val="20000"/>
              </a:spcBef>
            </a:pPr>
            <a:r>
              <a:rPr lang="en-US" sz="2100"/>
              <a:t>** 5 = I really liked it a lot;  4 = I liked it;  3 = It was OK;  2 = I did not like it;  1 = I really did not like it.</a:t>
            </a:r>
          </a:p>
        </p:txBody>
      </p:sp>
      <p:sp>
        <p:nvSpPr>
          <p:cNvPr id="36901" name="Text Box 162"/>
          <p:cNvSpPr txBox="1">
            <a:spLocks noChangeArrowheads="1"/>
          </p:cNvSpPr>
          <p:nvPr/>
        </p:nvSpPr>
        <p:spPr bwMode="auto">
          <a:xfrm>
            <a:off x="12435840" y="2413636"/>
            <a:ext cx="731520" cy="393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en-US" sz="1700"/>
              <a:t>a</a:t>
            </a:r>
          </a:p>
        </p:txBody>
      </p:sp>
      <p:sp>
        <p:nvSpPr>
          <p:cNvPr id="36902" name="Text Box 163"/>
          <p:cNvSpPr txBox="1">
            <a:spLocks noChangeArrowheads="1"/>
          </p:cNvSpPr>
          <p:nvPr/>
        </p:nvSpPr>
        <p:spPr bwMode="auto">
          <a:xfrm>
            <a:off x="7924800" y="3328036"/>
            <a:ext cx="731520" cy="393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en-US" sz="1700"/>
              <a:t>a</a:t>
            </a:r>
          </a:p>
        </p:txBody>
      </p:sp>
      <p:sp>
        <p:nvSpPr>
          <p:cNvPr id="36903" name="Text Box 164"/>
          <p:cNvSpPr txBox="1">
            <a:spLocks noChangeArrowheads="1"/>
          </p:cNvSpPr>
          <p:nvPr/>
        </p:nvSpPr>
        <p:spPr bwMode="auto">
          <a:xfrm>
            <a:off x="8412480" y="3328036"/>
            <a:ext cx="731520" cy="393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en-US" sz="1700"/>
              <a:t>a</a:t>
            </a:r>
          </a:p>
        </p:txBody>
      </p:sp>
      <p:sp>
        <p:nvSpPr>
          <p:cNvPr id="36904" name="Text Box 165"/>
          <p:cNvSpPr txBox="1">
            <a:spLocks noChangeArrowheads="1"/>
          </p:cNvSpPr>
          <p:nvPr/>
        </p:nvSpPr>
        <p:spPr bwMode="auto">
          <a:xfrm>
            <a:off x="4389120" y="2834640"/>
            <a:ext cx="609600" cy="393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en-US" sz="1700"/>
              <a:t>a</a:t>
            </a:r>
          </a:p>
        </p:txBody>
      </p:sp>
      <p:sp>
        <p:nvSpPr>
          <p:cNvPr id="36905" name="Text Box 166"/>
          <p:cNvSpPr txBox="1">
            <a:spLocks noChangeArrowheads="1"/>
          </p:cNvSpPr>
          <p:nvPr/>
        </p:nvSpPr>
        <p:spPr bwMode="auto">
          <a:xfrm>
            <a:off x="8900160" y="2596516"/>
            <a:ext cx="609600" cy="393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en-US" sz="1700"/>
              <a:t>b</a:t>
            </a:r>
          </a:p>
        </p:txBody>
      </p:sp>
      <p:sp>
        <p:nvSpPr>
          <p:cNvPr id="36906" name="Text Box 167"/>
          <p:cNvSpPr txBox="1">
            <a:spLocks noChangeArrowheads="1"/>
          </p:cNvSpPr>
          <p:nvPr/>
        </p:nvSpPr>
        <p:spPr bwMode="auto">
          <a:xfrm>
            <a:off x="5242560" y="2286000"/>
            <a:ext cx="731520" cy="393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en-US" sz="1700"/>
              <a:t>b</a:t>
            </a:r>
          </a:p>
        </p:txBody>
      </p:sp>
      <p:sp>
        <p:nvSpPr>
          <p:cNvPr id="36907" name="Text Box 168"/>
          <p:cNvSpPr txBox="1">
            <a:spLocks noChangeArrowheads="1"/>
          </p:cNvSpPr>
          <p:nvPr/>
        </p:nvSpPr>
        <p:spPr bwMode="auto">
          <a:xfrm>
            <a:off x="4876800" y="2596516"/>
            <a:ext cx="731520" cy="393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en-US" sz="1700"/>
              <a:t>ab</a:t>
            </a:r>
          </a:p>
        </p:txBody>
      </p:sp>
      <p:sp>
        <p:nvSpPr>
          <p:cNvPr id="36908" name="Text Box 169"/>
          <p:cNvSpPr txBox="1">
            <a:spLocks noChangeArrowheads="1"/>
          </p:cNvSpPr>
          <p:nvPr/>
        </p:nvSpPr>
        <p:spPr bwMode="auto">
          <a:xfrm>
            <a:off x="2682240" y="1864996"/>
            <a:ext cx="609600" cy="393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en-US" sz="1700"/>
              <a:t>a</a:t>
            </a:r>
          </a:p>
        </p:txBody>
      </p:sp>
      <p:sp>
        <p:nvSpPr>
          <p:cNvPr id="36909" name="Text Box 170"/>
          <p:cNvSpPr txBox="1">
            <a:spLocks noChangeArrowheads="1"/>
          </p:cNvSpPr>
          <p:nvPr/>
        </p:nvSpPr>
        <p:spPr bwMode="auto">
          <a:xfrm>
            <a:off x="3535680" y="1645920"/>
            <a:ext cx="731520" cy="393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en-US" sz="1700"/>
              <a:t>ab</a:t>
            </a:r>
          </a:p>
        </p:txBody>
      </p:sp>
      <p:sp>
        <p:nvSpPr>
          <p:cNvPr id="36910" name="Text Box 171"/>
          <p:cNvSpPr txBox="1">
            <a:spLocks noChangeArrowheads="1"/>
          </p:cNvSpPr>
          <p:nvPr/>
        </p:nvSpPr>
        <p:spPr bwMode="auto">
          <a:xfrm>
            <a:off x="3048000" y="1499236"/>
            <a:ext cx="731520" cy="393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en-US" sz="1700"/>
              <a:t>b</a:t>
            </a:r>
          </a:p>
        </p:txBody>
      </p:sp>
      <p:sp>
        <p:nvSpPr>
          <p:cNvPr id="36911" name="Text Box 172"/>
          <p:cNvSpPr txBox="1">
            <a:spLocks noChangeArrowheads="1"/>
          </p:cNvSpPr>
          <p:nvPr/>
        </p:nvSpPr>
        <p:spPr bwMode="auto">
          <a:xfrm>
            <a:off x="10119360" y="2870836"/>
            <a:ext cx="731520" cy="393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en-US" sz="1700"/>
              <a:t>a</a:t>
            </a:r>
          </a:p>
        </p:txBody>
      </p:sp>
      <p:sp>
        <p:nvSpPr>
          <p:cNvPr id="36912" name="Text Box 173"/>
          <p:cNvSpPr txBox="1">
            <a:spLocks noChangeArrowheads="1"/>
          </p:cNvSpPr>
          <p:nvPr/>
        </p:nvSpPr>
        <p:spPr bwMode="auto">
          <a:xfrm>
            <a:off x="9631680" y="3108960"/>
            <a:ext cx="731520" cy="393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en-US" sz="1700"/>
              <a:t>a</a:t>
            </a:r>
          </a:p>
        </p:txBody>
      </p:sp>
      <p:sp>
        <p:nvSpPr>
          <p:cNvPr id="36913" name="Text Box 174"/>
          <p:cNvSpPr txBox="1">
            <a:spLocks noChangeArrowheads="1"/>
          </p:cNvSpPr>
          <p:nvPr/>
        </p:nvSpPr>
        <p:spPr bwMode="auto">
          <a:xfrm>
            <a:off x="10607040" y="2286000"/>
            <a:ext cx="731520" cy="393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en-US" sz="1700"/>
              <a:t>b</a:t>
            </a:r>
          </a:p>
        </p:txBody>
      </p:sp>
      <p:sp>
        <p:nvSpPr>
          <p:cNvPr id="36914" name="Text Box 175"/>
          <p:cNvSpPr txBox="1">
            <a:spLocks noChangeArrowheads="1"/>
          </p:cNvSpPr>
          <p:nvPr/>
        </p:nvSpPr>
        <p:spPr bwMode="auto">
          <a:xfrm>
            <a:off x="11948160" y="2870836"/>
            <a:ext cx="731520" cy="393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en-US" sz="1700"/>
              <a:t>a</a:t>
            </a:r>
          </a:p>
        </p:txBody>
      </p:sp>
      <p:sp>
        <p:nvSpPr>
          <p:cNvPr id="36915" name="Text Box 176"/>
          <p:cNvSpPr txBox="1">
            <a:spLocks noChangeArrowheads="1"/>
          </p:cNvSpPr>
          <p:nvPr/>
        </p:nvSpPr>
        <p:spPr bwMode="auto">
          <a:xfrm>
            <a:off x="11460480" y="3053716"/>
            <a:ext cx="731520" cy="393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en-US" sz="1700"/>
              <a:t>a</a:t>
            </a:r>
          </a:p>
        </p:txBody>
      </p:sp>
      <p:sp>
        <p:nvSpPr>
          <p:cNvPr id="36916" name="Text Box 177"/>
          <p:cNvSpPr txBox="1">
            <a:spLocks noChangeArrowheads="1"/>
          </p:cNvSpPr>
          <p:nvPr/>
        </p:nvSpPr>
        <p:spPr bwMode="auto">
          <a:xfrm>
            <a:off x="6705600" y="3108960"/>
            <a:ext cx="609600" cy="393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en-US" sz="1700"/>
              <a:t>a</a:t>
            </a:r>
          </a:p>
        </p:txBody>
      </p:sp>
      <p:sp>
        <p:nvSpPr>
          <p:cNvPr id="36917" name="Text Box 178"/>
          <p:cNvSpPr txBox="1">
            <a:spLocks noChangeArrowheads="1"/>
          </p:cNvSpPr>
          <p:nvPr/>
        </p:nvSpPr>
        <p:spPr bwMode="auto">
          <a:xfrm>
            <a:off x="6217920" y="2962276"/>
            <a:ext cx="609600" cy="393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en-US" sz="1700"/>
              <a:t>a</a:t>
            </a:r>
          </a:p>
        </p:txBody>
      </p:sp>
      <p:sp>
        <p:nvSpPr>
          <p:cNvPr id="36918" name="Text Box 179"/>
          <p:cNvSpPr txBox="1">
            <a:spLocks noChangeArrowheads="1"/>
          </p:cNvSpPr>
          <p:nvPr/>
        </p:nvSpPr>
        <p:spPr bwMode="auto">
          <a:xfrm>
            <a:off x="7193280" y="2926080"/>
            <a:ext cx="609600" cy="393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en-US" sz="1700"/>
              <a:t>a</a:t>
            </a:r>
          </a:p>
        </p:txBody>
      </p:sp>
      <p:sp>
        <p:nvSpPr>
          <p:cNvPr id="36919" name="Rectangle 180"/>
          <p:cNvSpPr>
            <a:spLocks noGrp="1" noChangeArrowheads="1"/>
          </p:cNvSpPr>
          <p:nvPr>
            <p:ph type="title" idx="4294967295"/>
          </p:nvPr>
        </p:nvSpPr>
        <p:spPr>
          <a:xfrm>
            <a:off x="0" y="0"/>
            <a:ext cx="14630400" cy="1371600"/>
          </a:xfrm>
        </p:spPr>
        <p:txBody>
          <a:bodyPr>
            <a:normAutofit fontScale="90000"/>
          </a:bodyPr>
          <a:lstStyle/>
          <a:p>
            <a:pPr eaLnBrk="1" hangingPunct="1"/>
            <a:r>
              <a:rPr lang="en-US" sz="4900" b="1" dirty="0">
                <a:latin typeface="Arial" charset="0"/>
                <a:cs typeface="Arial" charset="0"/>
              </a:rPr>
              <a:t>Students</a:t>
            </a:r>
            <a:r>
              <a:rPr lang="ja-JP" altLang="en-US" sz="4900" b="1" dirty="0">
                <a:latin typeface="Arial" charset="0"/>
                <a:cs typeface="Arial" charset="0"/>
              </a:rPr>
              <a:t>’</a:t>
            </a:r>
            <a:r>
              <a:rPr lang="en-US" altLang="ja-JP" sz="4900" b="1" dirty="0">
                <a:latin typeface="Arial" charset="0"/>
                <a:cs typeface="Arial" charset="0"/>
              </a:rPr>
              <a:t> preferences for vegetables</a:t>
            </a:r>
            <a:br>
              <a:rPr lang="en-US" altLang="ja-JP" sz="4900" b="1" dirty="0">
                <a:latin typeface="Arial" charset="0"/>
                <a:cs typeface="Arial" charset="0"/>
              </a:rPr>
            </a:br>
            <a:r>
              <a:rPr lang="en-US" altLang="ja-JP" sz="4900" b="1" dirty="0">
                <a:latin typeface="Arial" charset="0"/>
                <a:cs typeface="Arial" charset="0"/>
              </a:rPr>
              <a:t>six months after intervention*</a:t>
            </a:r>
            <a:endParaRPr lang="en-US" sz="6900" b="1" dirty="0">
              <a:latin typeface="Arial" charset="0"/>
              <a:cs typeface="Arial" charset="0"/>
            </a:endParaRP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4" name="Rectangle 2"/>
          <p:cNvSpPr>
            <a:spLocks noGrp="1" noChangeArrowheads="1"/>
          </p:cNvSpPr>
          <p:nvPr>
            <p:ph type="title"/>
          </p:nvPr>
        </p:nvSpPr>
        <p:spPr>
          <a:xfrm>
            <a:off x="365760" y="274320"/>
            <a:ext cx="13898880" cy="1188720"/>
          </a:xfrm>
        </p:spPr>
        <p:txBody>
          <a:bodyPr rtlCol="0">
            <a:normAutofit fontScale="90000"/>
          </a:bodyPr>
          <a:lstStyle/>
          <a:p>
            <a:pPr>
              <a:defRPr/>
            </a:pPr>
            <a:r>
              <a:rPr lang="en-US" sz="5100" b="1" dirty="0">
                <a:latin typeface="Arial"/>
                <a:cs typeface="Arial"/>
              </a:rPr>
              <a:t>Students</a:t>
            </a:r>
            <a:r>
              <a:rPr lang="ja-JP" altLang="en-US" sz="5100" b="1" dirty="0">
                <a:latin typeface="Arial"/>
                <a:cs typeface="Arial"/>
              </a:rPr>
              <a:t>’</a:t>
            </a:r>
            <a:r>
              <a:rPr lang="en-US" sz="5100" b="1" dirty="0">
                <a:latin typeface="Arial"/>
                <a:cs typeface="Arial"/>
              </a:rPr>
              <a:t> willingness to ask a family member to buy vegetables *</a:t>
            </a:r>
            <a:endParaRPr lang="en-US" sz="4300" b="1" dirty="0">
              <a:latin typeface="Arial"/>
              <a:cs typeface="Arial"/>
            </a:endParaRPr>
          </a:p>
        </p:txBody>
      </p:sp>
      <p:sp>
        <p:nvSpPr>
          <p:cNvPr id="38914" name="Rectangle 3"/>
          <p:cNvSpPr>
            <a:spLocks noChangeArrowheads="1"/>
          </p:cNvSpPr>
          <p:nvPr/>
        </p:nvSpPr>
        <p:spPr bwMode="auto">
          <a:xfrm rot="-5400000">
            <a:off x="-166051" y="3368872"/>
            <a:ext cx="3933824" cy="682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9261" tIns="63497" rIns="129261" bIns="63497">
            <a:spAutoFit/>
          </a:bodyPr>
          <a:lstStyle/>
          <a:p>
            <a:pPr algn="ctr">
              <a:spcBef>
                <a:spcPct val="50000"/>
              </a:spcBef>
            </a:pPr>
            <a:r>
              <a:rPr lang="en-US" b="1"/>
              <a:t>Adjusted mean score (SE) (max. = 6)</a:t>
            </a:r>
          </a:p>
        </p:txBody>
      </p:sp>
      <p:sp>
        <p:nvSpPr>
          <p:cNvPr id="38915" name="Rectangle 4"/>
          <p:cNvSpPr>
            <a:spLocks noChangeArrowheads="1"/>
          </p:cNvSpPr>
          <p:nvPr/>
        </p:nvSpPr>
        <p:spPr bwMode="auto">
          <a:xfrm>
            <a:off x="2029462" y="7189471"/>
            <a:ext cx="11869419" cy="805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9261" tIns="63497" rIns="129261" bIns="63497">
            <a:spAutoFit/>
          </a:bodyPr>
          <a:lstStyle/>
          <a:p>
            <a:r>
              <a:rPr lang="en-US" sz="2300"/>
              <a:t>* </a:t>
            </a:r>
            <a:r>
              <a:rPr lang="en-US" sz="2100"/>
              <a:t>Means are adjusted for pre-test values.   Means with a superscript in common within each time point are not significantly different (p &lt; 0.005).</a:t>
            </a:r>
          </a:p>
        </p:txBody>
      </p:sp>
      <p:grpSp>
        <p:nvGrpSpPr>
          <p:cNvPr id="38916" name="Group 5"/>
          <p:cNvGrpSpPr>
            <a:grpSpLocks/>
          </p:cNvGrpSpPr>
          <p:nvPr/>
        </p:nvGrpSpPr>
        <p:grpSpPr bwMode="auto">
          <a:xfrm>
            <a:off x="3909061" y="4960620"/>
            <a:ext cx="1318259" cy="1666876"/>
            <a:chOff x="1539" y="2604"/>
            <a:chExt cx="519" cy="875"/>
          </a:xfrm>
          <a:pattFill prst="pct70">
            <a:fgClr>
              <a:schemeClr val="tx1"/>
            </a:fgClr>
            <a:bgClr>
              <a:schemeClr val="bg1"/>
            </a:bgClr>
          </a:pattFill>
        </p:grpSpPr>
        <p:sp>
          <p:nvSpPr>
            <p:cNvPr id="38988" name="Rectangle 6" descr="Divot"/>
            <p:cNvSpPr>
              <a:spLocks noChangeArrowheads="1"/>
            </p:cNvSpPr>
            <p:nvPr/>
          </p:nvSpPr>
          <p:spPr bwMode="auto">
            <a:xfrm>
              <a:off x="1539" y="2679"/>
              <a:ext cx="519" cy="800"/>
            </a:xfrm>
            <a:prstGeom prst="rect">
              <a:avLst/>
            </a:prstGeom>
            <a:grpFill/>
            <a:ln w="9525">
              <a:solidFill>
                <a:srgbClr val="000000"/>
              </a:solidFill>
              <a:miter lim="800000"/>
              <a:headEnd/>
              <a:tailEnd/>
            </a:ln>
          </p:spPr>
          <p:txBody>
            <a:bodyPr/>
            <a:lstStyle/>
            <a:p>
              <a:pPr>
                <a:defRPr/>
              </a:pPr>
              <a:endParaRPr lang="en-US"/>
            </a:p>
          </p:txBody>
        </p:sp>
        <p:sp>
          <p:nvSpPr>
            <p:cNvPr id="38989" name="Rectangle 7" descr="Divot"/>
            <p:cNvSpPr>
              <a:spLocks noChangeArrowheads="1"/>
            </p:cNvSpPr>
            <p:nvPr/>
          </p:nvSpPr>
          <p:spPr bwMode="auto">
            <a:xfrm>
              <a:off x="1539" y="2679"/>
              <a:ext cx="519" cy="789"/>
            </a:xfrm>
            <a:prstGeom prst="rect">
              <a:avLst/>
            </a:prstGeom>
            <a:grpFill/>
            <a:ln w="17463">
              <a:solidFill>
                <a:srgbClr val="000000"/>
              </a:solidFill>
              <a:miter lim="800000"/>
              <a:headEnd/>
              <a:tailEnd/>
            </a:ln>
          </p:spPr>
          <p:txBody>
            <a:bodyPr/>
            <a:lstStyle/>
            <a:p>
              <a:pPr>
                <a:defRPr/>
              </a:pPr>
              <a:endParaRPr lang="en-US"/>
            </a:p>
          </p:txBody>
        </p:sp>
        <p:sp>
          <p:nvSpPr>
            <p:cNvPr id="38990" name="Line 8" descr="Divot"/>
            <p:cNvSpPr>
              <a:spLocks noChangeShapeType="1"/>
            </p:cNvSpPr>
            <p:nvPr/>
          </p:nvSpPr>
          <p:spPr bwMode="auto">
            <a:xfrm flipV="1">
              <a:off x="1798" y="2604"/>
              <a:ext cx="1" cy="75"/>
            </a:xfrm>
            <a:prstGeom prst="line">
              <a:avLst/>
            </a:prstGeom>
            <a:grpFill/>
            <a:ln w="17463">
              <a:solidFill>
                <a:srgbClr val="000000"/>
              </a:solidFill>
              <a:round/>
              <a:headEnd/>
              <a:tailEnd/>
            </a:ln>
            <a:extLst/>
          </p:spPr>
          <p:txBody>
            <a:bodyPr/>
            <a:lstStyle/>
            <a:p>
              <a:pPr>
                <a:defRPr/>
              </a:pPr>
              <a:endParaRPr lang="en-US"/>
            </a:p>
          </p:txBody>
        </p:sp>
        <p:sp>
          <p:nvSpPr>
            <p:cNvPr id="38991" name="Line 9" descr="Divot"/>
            <p:cNvSpPr>
              <a:spLocks noChangeShapeType="1"/>
            </p:cNvSpPr>
            <p:nvPr/>
          </p:nvSpPr>
          <p:spPr bwMode="auto">
            <a:xfrm>
              <a:off x="1777" y="2604"/>
              <a:ext cx="43" cy="1"/>
            </a:xfrm>
            <a:prstGeom prst="line">
              <a:avLst/>
            </a:prstGeom>
            <a:grpFill/>
            <a:ln w="17463">
              <a:solidFill>
                <a:srgbClr val="000000"/>
              </a:solidFill>
              <a:round/>
              <a:headEnd/>
              <a:tailEnd/>
            </a:ln>
            <a:extLst/>
          </p:spPr>
          <p:txBody>
            <a:bodyPr/>
            <a:lstStyle/>
            <a:p>
              <a:pPr>
                <a:defRPr/>
              </a:pPr>
              <a:endParaRPr lang="en-US"/>
            </a:p>
          </p:txBody>
        </p:sp>
        <p:sp>
          <p:nvSpPr>
            <p:cNvPr id="38992" name="Line 10" descr="Divot"/>
            <p:cNvSpPr>
              <a:spLocks noChangeShapeType="1"/>
            </p:cNvSpPr>
            <p:nvPr/>
          </p:nvSpPr>
          <p:spPr bwMode="auto">
            <a:xfrm>
              <a:off x="1798" y="2679"/>
              <a:ext cx="1" cy="76"/>
            </a:xfrm>
            <a:prstGeom prst="line">
              <a:avLst/>
            </a:prstGeom>
            <a:grpFill/>
            <a:ln w="17463">
              <a:solidFill>
                <a:srgbClr val="000000"/>
              </a:solidFill>
              <a:round/>
              <a:headEnd/>
              <a:tailEnd/>
            </a:ln>
            <a:extLst/>
          </p:spPr>
          <p:txBody>
            <a:bodyPr/>
            <a:lstStyle/>
            <a:p>
              <a:pPr>
                <a:defRPr/>
              </a:pPr>
              <a:endParaRPr lang="en-US"/>
            </a:p>
          </p:txBody>
        </p:sp>
        <p:sp>
          <p:nvSpPr>
            <p:cNvPr id="38993" name="Line 11" descr="Divot"/>
            <p:cNvSpPr>
              <a:spLocks noChangeShapeType="1"/>
            </p:cNvSpPr>
            <p:nvPr/>
          </p:nvSpPr>
          <p:spPr bwMode="auto">
            <a:xfrm>
              <a:off x="1777" y="2755"/>
              <a:ext cx="43" cy="1"/>
            </a:xfrm>
            <a:prstGeom prst="line">
              <a:avLst/>
            </a:prstGeom>
            <a:grpFill/>
            <a:ln w="17463">
              <a:solidFill>
                <a:srgbClr val="000000"/>
              </a:solidFill>
              <a:round/>
              <a:headEnd/>
              <a:tailEnd/>
            </a:ln>
            <a:extLst/>
          </p:spPr>
          <p:txBody>
            <a:bodyPr/>
            <a:lstStyle/>
            <a:p>
              <a:pPr>
                <a:defRPr/>
              </a:pPr>
              <a:endParaRPr lang="en-US"/>
            </a:p>
          </p:txBody>
        </p:sp>
      </p:grpSp>
      <p:grpSp>
        <p:nvGrpSpPr>
          <p:cNvPr id="38917" name="Group 12"/>
          <p:cNvGrpSpPr>
            <a:grpSpLocks/>
          </p:cNvGrpSpPr>
          <p:nvPr/>
        </p:nvGrpSpPr>
        <p:grpSpPr bwMode="auto">
          <a:xfrm>
            <a:off x="5227321" y="4465320"/>
            <a:ext cx="1318261" cy="2162176"/>
            <a:chOff x="2058" y="2344"/>
            <a:chExt cx="519" cy="1135"/>
          </a:xfrm>
          <a:solidFill>
            <a:srgbClr val="FF0000"/>
          </a:solidFill>
        </p:grpSpPr>
        <p:sp>
          <p:nvSpPr>
            <p:cNvPr id="38982" name="Rectangle 13" descr="Light upward diagonal"/>
            <p:cNvSpPr>
              <a:spLocks noChangeArrowheads="1"/>
            </p:cNvSpPr>
            <p:nvPr/>
          </p:nvSpPr>
          <p:spPr bwMode="auto">
            <a:xfrm>
              <a:off x="2058" y="2409"/>
              <a:ext cx="519" cy="1070"/>
            </a:xfrm>
            <a:prstGeom prst="rect">
              <a:avLst/>
            </a:prstGeom>
            <a:grpFill/>
            <a:ln w="9525">
              <a:solidFill>
                <a:srgbClr val="000000"/>
              </a:solidFill>
              <a:miter lim="800000"/>
              <a:headEnd/>
              <a:tailEnd/>
            </a:ln>
          </p:spPr>
          <p:txBody>
            <a:bodyPr/>
            <a:lstStyle/>
            <a:p>
              <a:pPr>
                <a:defRPr/>
              </a:pPr>
              <a:endParaRPr lang="en-US"/>
            </a:p>
          </p:txBody>
        </p:sp>
        <p:sp>
          <p:nvSpPr>
            <p:cNvPr id="38983" name="Rectangle 14" descr="Light upward diagonal"/>
            <p:cNvSpPr>
              <a:spLocks noChangeArrowheads="1"/>
            </p:cNvSpPr>
            <p:nvPr/>
          </p:nvSpPr>
          <p:spPr bwMode="auto">
            <a:xfrm>
              <a:off x="2058" y="2409"/>
              <a:ext cx="519" cy="1059"/>
            </a:xfrm>
            <a:prstGeom prst="rect">
              <a:avLst/>
            </a:prstGeom>
            <a:grpFill/>
            <a:ln w="17463">
              <a:solidFill>
                <a:srgbClr val="000000"/>
              </a:solidFill>
              <a:miter lim="800000"/>
              <a:headEnd/>
              <a:tailEnd/>
            </a:ln>
          </p:spPr>
          <p:txBody>
            <a:bodyPr/>
            <a:lstStyle/>
            <a:p>
              <a:pPr>
                <a:defRPr/>
              </a:pPr>
              <a:endParaRPr lang="en-US"/>
            </a:p>
          </p:txBody>
        </p:sp>
        <p:sp>
          <p:nvSpPr>
            <p:cNvPr id="38984" name="Line 15" descr="Light upward diagonal"/>
            <p:cNvSpPr>
              <a:spLocks noChangeShapeType="1"/>
            </p:cNvSpPr>
            <p:nvPr/>
          </p:nvSpPr>
          <p:spPr bwMode="auto">
            <a:xfrm flipV="1">
              <a:off x="2317" y="2344"/>
              <a:ext cx="1" cy="65"/>
            </a:xfrm>
            <a:prstGeom prst="line">
              <a:avLst/>
            </a:prstGeom>
            <a:grpFill/>
            <a:ln w="17463">
              <a:solidFill>
                <a:srgbClr val="000000"/>
              </a:solidFill>
              <a:round/>
              <a:headEnd/>
              <a:tailEnd/>
            </a:ln>
            <a:extLst/>
          </p:spPr>
          <p:txBody>
            <a:bodyPr/>
            <a:lstStyle/>
            <a:p>
              <a:pPr>
                <a:defRPr/>
              </a:pPr>
              <a:endParaRPr lang="en-US"/>
            </a:p>
          </p:txBody>
        </p:sp>
        <p:sp>
          <p:nvSpPr>
            <p:cNvPr id="38985" name="Line 16" descr="Light upward diagonal"/>
            <p:cNvSpPr>
              <a:spLocks noChangeShapeType="1"/>
            </p:cNvSpPr>
            <p:nvPr/>
          </p:nvSpPr>
          <p:spPr bwMode="auto">
            <a:xfrm>
              <a:off x="2295" y="2344"/>
              <a:ext cx="44" cy="1"/>
            </a:xfrm>
            <a:prstGeom prst="line">
              <a:avLst/>
            </a:prstGeom>
            <a:grpFill/>
            <a:ln w="17463">
              <a:solidFill>
                <a:srgbClr val="000000"/>
              </a:solidFill>
              <a:round/>
              <a:headEnd/>
              <a:tailEnd/>
            </a:ln>
            <a:extLst/>
          </p:spPr>
          <p:txBody>
            <a:bodyPr/>
            <a:lstStyle/>
            <a:p>
              <a:pPr>
                <a:defRPr/>
              </a:pPr>
              <a:endParaRPr lang="en-US"/>
            </a:p>
          </p:txBody>
        </p:sp>
        <p:sp>
          <p:nvSpPr>
            <p:cNvPr id="38986" name="Line 17" descr="Light upward diagonal"/>
            <p:cNvSpPr>
              <a:spLocks noChangeShapeType="1"/>
            </p:cNvSpPr>
            <p:nvPr/>
          </p:nvSpPr>
          <p:spPr bwMode="auto">
            <a:xfrm>
              <a:off x="2317" y="2409"/>
              <a:ext cx="1" cy="76"/>
            </a:xfrm>
            <a:prstGeom prst="line">
              <a:avLst/>
            </a:prstGeom>
            <a:grpFill/>
            <a:ln w="17463">
              <a:solidFill>
                <a:srgbClr val="000000"/>
              </a:solidFill>
              <a:round/>
              <a:headEnd/>
              <a:tailEnd/>
            </a:ln>
            <a:extLst/>
          </p:spPr>
          <p:txBody>
            <a:bodyPr/>
            <a:lstStyle/>
            <a:p>
              <a:pPr>
                <a:defRPr/>
              </a:pPr>
              <a:endParaRPr lang="en-US"/>
            </a:p>
          </p:txBody>
        </p:sp>
        <p:sp>
          <p:nvSpPr>
            <p:cNvPr id="38987" name="Line 18" descr="Light upward diagonal"/>
            <p:cNvSpPr>
              <a:spLocks noChangeShapeType="1"/>
            </p:cNvSpPr>
            <p:nvPr/>
          </p:nvSpPr>
          <p:spPr bwMode="auto">
            <a:xfrm>
              <a:off x="2295" y="2485"/>
              <a:ext cx="44" cy="1"/>
            </a:xfrm>
            <a:prstGeom prst="line">
              <a:avLst/>
            </a:prstGeom>
            <a:grpFill/>
            <a:ln w="17463">
              <a:solidFill>
                <a:srgbClr val="000000"/>
              </a:solidFill>
              <a:round/>
              <a:headEnd/>
              <a:tailEnd/>
            </a:ln>
            <a:extLst/>
          </p:spPr>
          <p:txBody>
            <a:bodyPr/>
            <a:lstStyle/>
            <a:p>
              <a:pPr>
                <a:defRPr/>
              </a:pPr>
              <a:endParaRPr lang="en-US"/>
            </a:p>
          </p:txBody>
        </p:sp>
      </p:grpSp>
      <p:grpSp>
        <p:nvGrpSpPr>
          <p:cNvPr id="38918" name="Group 19"/>
          <p:cNvGrpSpPr>
            <a:grpSpLocks/>
          </p:cNvGrpSpPr>
          <p:nvPr/>
        </p:nvGrpSpPr>
        <p:grpSpPr bwMode="auto">
          <a:xfrm>
            <a:off x="6570981" y="4238626"/>
            <a:ext cx="1318259" cy="2388870"/>
            <a:chOff x="2587" y="2225"/>
            <a:chExt cx="519" cy="1254"/>
          </a:xfrm>
        </p:grpSpPr>
        <p:sp>
          <p:nvSpPr>
            <p:cNvPr id="2" name="Rectangle 20"/>
            <p:cNvSpPr>
              <a:spLocks noChangeArrowheads="1"/>
            </p:cNvSpPr>
            <p:nvPr/>
          </p:nvSpPr>
          <p:spPr bwMode="auto">
            <a:xfrm>
              <a:off x="2587" y="2290"/>
              <a:ext cx="519" cy="1189"/>
            </a:xfrm>
            <a:prstGeom prst="rect">
              <a:avLst/>
            </a:prstGeom>
            <a:solidFill>
              <a:srgbClr val="0099FF"/>
            </a:solidFill>
            <a:ln w="9525">
              <a:solidFill>
                <a:srgbClr val="000000"/>
              </a:solidFill>
              <a:miter lim="800000"/>
              <a:headEnd/>
              <a:tailEnd/>
            </a:ln>
          </p:spPr>
          <p:txBody>
            <a:bodyPr/>
            <a:lstStyle/>
            <a:p>
              <a:endParaRPr lang="en-US"/>
            </a:p>
          </p:txBody>
        </p:sp>
        <p:sp>
          <p:nvSpPr>
            <p:cNvPr id="3" name="Rectangle 21"/>
            <p:cNvSpPr>
              <a:spLocks noChangeArrowheads="1"/>
            </p:cNvSpPr>
            <p:nvPr/>
          </p:nvSpPr>
          <p:spPr bwMode="auto">
            <a:xfrm>
              <a:off x="2587" y="2290"/>
              <a:ext cx="519" cy="1178"/>
            </a:xfrm>
            <a:prstGeom prst="rect">
              <a:avLst/>
            </a:prstGeom>
            <a:solidFill>
              <a:srgbClr val="0099FF"/>
            </a:solidFill>
            <a:ln w="17463">
              <a:solidFill>
                <a:srgbClr val="000000"/>
              </a:solidFill>
              <a:miter lim="800000"/>
              <a:headEnd/>
              <a:tailEnd/>
            </a:ln>
          </p:spPr>
          <p:txBody>
            <a:bodyPr/>
            <a:lstStyle/>
            <a:p>
              <a:endParaRPr lang="en-US"/>
            </a:p>
          </p:txBody>
        </p:sp>
        <p:sp>
          <p:nvSpPr>
            <p:cNvPr id="4" name="Line 22"/>
            <p:cNvSpPr>
              <a:spLocks noChangeShapeType="1"/>
            </p:cNvSpPr>
            <p:nvPr/>
          </p:nvSpPr>
          <p:spPr bwMode="auto">
            <a:xfrm flipV="1">
              <a:off x="2847" y="2225"/>
              <a:ext cx="1" cy="6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 name="Line 23"/>
            <p:cNvSpPr>
              <a:spLocks noChangeShapeType="1"/>
            </p:cNvSpPr>
            <p:nvPr/>
          </p:nvSpPr>
          <p:spPr bwMode="auto">
            <a:xfrm>
              <a:off x="2825" y="2225"/>
              <a:ext cx="43"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24"/>
            <p:cNvSpPr>
              <a:spLocks noChangeShapeType="1"/>
            </p:cNvSpPr>
            <p:nvPr/>
          </p:nvSpPr>
          <p:spPr bwMode="auto">
            <a:xfrm>
              <a:off x="2847" y="2290"/>
              <a:ext cx="1" cy="6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Line 25"/>
            <p:cNvSpPr>
              <a:spLocks noChangeShapeType="1"/>
            </p:cNvSpPr>
            <p:nvPr/>
          </p:nvSpPr>
          <p:spPr bwMode="auto">
            <a:xfrm>
              <a:off x="2825" y="2355"/>
              <a:ext cx="43"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8919" name="Group 26"/>
          <p:cNvGrpSpPr>
            <a:grpSpLocks/>
          </p:cNvGrpSpPr>
          <p:nvPr/>
        </p:nvGrpSpPr>
        <p:grpSpPr bwMode="auto">
          <a:xfrm>
            <a:off x="8877301" y="4631056"/>
            <a:ext cx="1318259" cy="1996440"/>
            <a:chOff x="3495" y="2431"/>
            <a:chExt cx="519" cy="1048"/>
          </a:xfrm>
          <a:pattFill prst="pct70">
            <a:fgClr>
              <a:schemeClr val="tx1"/>
            </a:fgClr>
            <a:bgClr>
              <a:schemeClr val="bg1"/>
            </a:bgClr>
          </a:pattFill>
        </p:grpSpPr>
        <p:sp>
          <p:nvSpPr>
            <p:cNvPr id="38970" name="Rectangle 27" descr="Divot"/>
            <p:cNvSpPr>
              <a:spLocks noChangeArrowheads="1"/>
            </p:cNvSpPr>
            <p:nvPr/>
          </p:nvSpPr>
          <p:spPr bwMode="auto">
            <a:xfrm>
              <a:off x="3495" y="2517"/>
              <a:ext cx="519" cy="962"/>
            </a:xfrm>
            <a:prstGeom prst="rect">
              <a:avLst/>
            </a:prstGeom>
            <a:grpFill/>
            <a:ln w="9525">
              <a:solidFill>
                <a:srgbClr val="000000"/>
              </a:solidFill>
              <a:miter lim="800000"/>
              <a:headEnd/>
              <a:tailEnd/>
            </a:ln>
          </p:spPr>
          <p:txBody>
            <a:bodyPr/>
            <a:lstStyle/>
            <a:p>
              <a:pPr>
                <a:defRPr/>
              </a:pPr>
              <a:endParaRPr lang="en-US"/>
            </a:p>
          </p:txBody>
        </p:sp>
        <p:sp>
          <p:nvSpPr>
            <p:cNvPr id="38971" name="Rectangle 28" descr="Divot"/>
            <p:cNvSpPr>
              <a:spLocks noChangeArrowheads="1"/>
            </p:cNvSpPr>
            <p:nvPr/>
          </p:nvSpPr>
          <p:spPr bwMode="auto">
            <a:xfrm>
              <a:off x="3495" y="2517"/>
              <a:ext cx="519" cy="951"/>
            </a:xfrm>
            <a:prstGeom prst="rect">
              <a:avLst/>
            </a:prstGeom>
            <a:grpFill/>
            <a:ln w="17463">
              <a:solidFill>
                <a:srgbClr val="000000"/>
              </a:solidFill>
              <a:miter lim="800000"/>
              <a:headEnd/>
              <a:tailEnd/>
            </a:ln>
          </p:spPr>
          <p:txBody>
            <a:bodyPr/>
            <a:lstStyle/>
            <a:p>
              <a:pPr>
                <a:defRPr/>
              </a:pPr>
              <a:endParaRPr lang="en-US"/>
            </a:p>
          </p:txBody>
        </p:sp>
        <p:sp>
          <p:nvSpPr>
            <p:cNvPr id="38972" name="Line 29" descr="Divot"/>
            <p:cNvSpPr>
              <a:spLocks noChangeShapeType="1"/>
            </p:cNvSpPr>
            <p:nvPr/>
          </p:nvSpPr>
          <p:spPr bwMode="auto">
            <a:xfrm flipV="1">
              <a:off x="3755" y="2431"/>
              <a:ext cx="1" cy="86"/>
            </a:xfrm>
            <a:prstGeom prst="line">
              <a:avLst/>
            </a:prstGeom>
            <a:grpFill/>
            <a:ln w="17463">
              <a:solidFill>
                <a:srgbClr val="000000"/>
              </a:solidFill>
              <a:round/>
              <a:headEnd/>
              <a:tailEnd/>
            </a:ln>
            <a:extLst/>
          </p:spPr>
          <p:txBody>
            <a:bodyPr/>
            <a:lstStyle/>
            <a:p>
              <a:pPr>
                <a:defRPr/>
              </a:pPr>
              <a:endParaRPr lang="en-US"/>
            </a:p>
          </p:txBody>
        </p:sp>
        <p:sp>
          <p:nvSpPr>
            <p:cNvPr id="38973" name="Line 30" descr="Divot"/>
            <p:cNvSpPr>
              <a:spLocks noChangeShapeType="1"/>
            </p:cNvSpPr>
            <p:nvPr/>
          </p:nvSpPr>
          <p:spPr bwMode="auto">
            <a:xfrm>
              <a:off x="3733" y="2431"/>
              <a:ext cx="43" cy="1"/>
            </a:xfrm>
            <a:prstGeom prst="line">
              <a:avLst/>
            </a:prstGeom>
            <a:grpFill/>
            <a:ln w="17463">
              <a:solidFill>
                <a:srgbClr val="000000"/>
              </a:solidFill>
              <a:round/>
              <a:headEnd/>
              <a:tailEnd/>
            </a:ln>
            <a:extLst/>
          </p:spPr>
          <p:txBody>
            <a:bodyPr/>
            <a:lstStyle/>
            <a:p>
              <a:pPr>
                <a:defRPr/>
              </a:pPr>
              <a:endParaRPr lang="en-US"/>
            </a:p>
          </p:txBody>
        </p:sp>
        <p:sp>
          <p:nvSpPr>
            <p:cNvPr id="38974" name="Line 31" descr="Divot"/>
            <p:cNvSpPr>
              <a:spLocks noChangeShapeType="1"/>
            </p:cNvSpPr>
            <p:nvPr/>
          </p:nvSpPr>
          <p:spPr bwMode="auto">
            <a:xfrm>
              <a:off x="3755" y="2517"/>
              <a:ext cx="1" cy="87"/>
            </a:xfrm>
            <a:prstGeom prst="line">
              <a:avLst/>
            </a:prstGeom>
            <a:grpFill/>
            <a:ln w="17463">
              <a:solidFill>
                <a:srgbClr val="000000"/>
              </a:solidFill>
              <a:round/>
              <a:headEnd/>
              <a:tailEnd/>
            </a:ln>
            <a:extLst/>
          </p:spPr>
          <p:txBody>
            <a:bodyPr/>
            <a:lstStyle/>
            <a:p>
              <a:pPr>
                <a:defRPr/>
              </a:pPr>
              <a:endParaRPr lang="en-US"/>
            </a:p>
          </p:txBody>
        </p:sp>
        <p:sp>
          <p:nvSpPr>
            <p:cNvPr id="38975" name="Line 32" descr="Divot"/>
            <p:cNvSpPr>
              <a:spLocks noChangeShapeType="1"/>
            </p:cNvSpPr>
            <p:nvPr/>
          </p:nvSpPr>
          <p:spPr bwMode="auto">
            <a:xfrm>
              <a:off x="3733" y="2604"/>
              <a:ext cx="43" cy="1"/>
            </a:xfrm>
            <a:prstGeom prst="line">
              <a:avLst/>
            </a:prstGeom>
            <a:grpFill/>
            <a:ln w="17463">
              <a:solidFill>
                <a:srgbClr val="000000"/>
              </a:solidFill>
              <a:round/>
              <a:headEnd/>
              <a:tailEnd/>
            </a:ln>
            <a:extLst/>
          </p:spPr>
          <p:txBody>
            <a:bodyPr/>
            <a:lstStyle/>
            <a:p>
              <a:pPr>
                <a:defRPr/>
              </a:pPr>
              <a:endParaRPr lang="en-US"/>
            </a:p>
          </p:txBody>
        </p:sp>
      </p:grpSp>
      <p:grpSp>
        <p:nvGrpSpPr>
          <p:cNvPr id="38920" name="Group 33"/>
          <p:cNvGrpSpPr>
            <a:grpSpLocks/>
          </p:cNvGrpSpPr>
          <p:nvPr/>
        </p:nvGrpSpPr>
        <p:grpSpPr bwMode="auto">
          <a:xfrm>
            <a:off x="10195561" y="4507230"/>
            <a:ext cx="1318261" cy="2120266"/>
            <a:chOff x="4014" y="2366"/>
            <a:chExt cx="519" cy="1113"/>
          </a:xfrm>
          <a:solidFill>
            <a:srgbClr val="FF0000"/>
          </a:solidFill>
        </p:grpSpPr>
        <p:sp>
          <p:nvSpPr>
            <p:cNvPr id="38964" name="Rectangle 34" descr="Light upward diagonal"/>
            <p:cNvSpPr>
              <a:spLocks noChangeArrowheads="1"/>
            </p:cNvSpPr>
            <p:nvPr/>
          </p:nvSpPr>
          <p:spPr bwMode="auto">
            <a:xfrm>
              <a:off x="4014" y="2441"/>
              <a:ext cx="519" cy="1038"/>
            </a:xfrm>
            <a:prstGeom prst="rect">
              <a:avLst/>
            </a:prstGeom>
            <a:grpFill/>
            <a:ln w="9525">
              <a:solidFill>
                <a:srgbClr val="000000"/>
              </a:solidFill>
              <a:miter lim="800000"/>
              <a:headEnd/>
              <a:tailEnd/>
            </a:ln>
          </p:spPr>
          <p:txBody>
            <a:bodyPr/>
            <a:lstStyle/>
            <a:p>
              <a:pPr>
                <a:defRPr/>
              </a:pPr>
              <a:endParaRPr lang="en-US"/>
            </a:p>
          </p:txBody>
        </p:sp>
        <p:sp>
          <p:nvSpPr>
            <p:cNvPr id="38965" name="Rectangle 35" descr="Light upward diagonal"/>
            <p:cNvSpPr>
              <a:spLocks noChangeArrowheads="1"/>
            </p:cNvSpPr>
            <p:nvPr/>
          </p:nvSpPr>
          <p:spPr bwMode="auto">
            <a:xfrm>
              <a:off x="4014" y="2441"/>
              <a:ext cx="519" cy="1027"/>
            </a:xfrm>
            <a:prstGeom prst="rect">
              <a:avLst/>
            </a:prstGeom>
            <a:grpFill/>
            <a:ln w="17463">
              <a:solidFill>
                <a:srgbClr val="000000"/>
              </a:solidFill>
              <a:miter lim="800000"/>
              <a:headEnd/>
              <a:tailEnd/>
            </a:ln>
          </p:spPr>
          <p:txBody>
            <a:bodyPr/>
            <a:lstStyle/>
            <a:p>
              <a:pPr>
                <a:defRPr/>
              </a:pPr>
              <a:endParaRPr lang="en-US"/>
            </a:p>
          </p:txBody>
        </p:sp>
        <p:sp>
          <p:nvSpPr>
            <p:cNvPr id="38966" name="Line 36" descr="Light upward diagonal"/>
            <p:cNvSpPr>
              <a:spLocks noChangeShapeType="1"/>
            </p:cNvSpPr>
            <p:nvPr/>
          </p:nvSpPr>
          <p:spPr bwMode="auto">
            <a:xfrm flipV="1">
              <a:off x="4273" y="2366"/>
              <a:ext cx="1" cy="75"/>
            </a:xfrm>
            <a:prstGeom prst="line">
              <a:avLst/>
            </a:prstGeom>
            <a:grpFill/>
            <a:ln w="17463">
              <a:solidFill>
                <a:srgbClr val="000000"/>
              </a:solidFill>
              <a:round/>
              <a:headEnd/>
              <a:tailEnd/>
            </a:ln>
            <a:extLst/>
          </p:spPr>
          <p:txBody>
            <a:bodyPr/>
            <a:lstStyle/>
            <a:p>
              <a:pPr>
                <a:defRPr/>
              </a:pPr>
              <a:endParaRPr lang="en-US"/>
            </a:p>
          </p:txBody>
        </p:sp>
        <p:sp>
          <p:nvSpPr>
            <p:cNvPr id="38967" name="Line 37" descr="Light upward diagonal"/>
            <p:cNvSpPr>
              <a:spLocks noChangeShapeType="1"/>
            </p:cNvSpPr>
            <p:nvPr/>
          </p:nvSpPr>
          <p:spPr bwMode="auto">
            <a:xfrm>
              <a:off x="4252" y="2366"/>
              <a:ext cx="43" cy="1"/>
            </a:xfrm>
            <a:prstGeom prst="line">
              <a:avLst/>
            </a:prstGeom>
            <a:grpFill/>
            <a:ln w="17463">
              <a:solidFill>
                <a:srgbClr val="000000"/>
              </a:solidFill>
              <a:round/>
              <a:headEnd/>
              <a:tailEnd/>
            </a:ln>
            <a:extLst/>
          </p:spPr>
          <p:txBody>
            <a:bodyPr/>
            <a:lstStyle/>
            <a:p>
              <a:pPr>
                <a:defRPr/>
              </a:pPr>
              <a:endParaRPr lang="en-US"/>
            </a:p>
          </p:txBody>
        </p:sp>
        <p:sp>
          <p:nvSpPr>
            <p:cNvPr id="38968" name="Line 38" descr="Light upward diagonal"/>
            <p:cNvSpPr>
              <a:spLocks noChangeShapeType="1"/>
            </p:cNvSpPr>
            <p:nvPr/>
          </p:nvSpPr>
          <p:spPr bwMode="auto">
            <a:xfrm>
              <a:off x="4273" y="2441"/>
              <a:ext cx="1" cy="76"/>
            </a:xfrm>
            <a:prstGeom prst="line">
              <a:avLst/>
            </a:prstGeom>
            <a:grpFill/>
            <a:ln w="17463">
              <a:solidFill>
                <a:srgbClr val="000000"/>
              </a:solidFill>
              <a:round/>
              <a:headEnd/>
              <a:tailEnd/>
            </a:ln>
            <a:extLst/>
          </p:spPr>
          <p:txBody>
            <a:bodyPr/>
            <a:lstStyle/>
            <a:p>
              <a:pPr>
                <a:defRPr/>
              </a:pPr>
              <a:endParaRPr lang="en-US"/>
            </a:p>
          </p:txBody>
        </p:sp>
        <p:sp>
          <p:nvSpPr>
            <p:cNvPr id="38969" name="Line 39" descr="Light upward diagonal"/>
            <p:cNvSpPr>
              <a:spLocks noChangeShapeType="1"/>
            </p:cNvSpPr>
            <p:nvPr/>
          </p:nvSpPr>
          <p:spPr bwMode="auto">
            <a:xfrm>
              <a:off x="4252" y="2517"/>
              <a:ext cx="43" cy="1"/>
            </a:xfrm>
            <a:prstGeom prst="line">
              <a:avLst/>
            </a:prstGeom>
            <a:grpFill/>
            <a:ln w="17463">
              <a:solidFill>
                <a:srgbClr val="000000"/>
              </a:solidFill>
              <a:round/>
              <a:headEnd/>
              <a:tailEnd/>
            </a:ln>
            <a:extLst/>
          </p:spPr>
          <p:txBody>
            <a:bodyPr/>
            <a:lstStyle/>
            <a:p>
              <a:pPr>
                <a:defRPr/>
              </a:pPr>
              <a:endParaRPr lang="en-US"/>
            </a:p>
          </p:txBody>
        </p:sp>
      </p:grpSp>
      <p:grpSp>
        <p:nvGrpSpPr>
          <p:cNvPr id="38921" name="Group 40"/>
          <p:cNvGrpSpPr>
            <a:grpSpLocks/>
          </p:cNvGrpSpPr>
          <p:nvPr/>
        </p:nvGrpSpPr>
        <p:grpSpPr bwMode="auto">
          <a:xfrm>
            <a:off x="11541761" y="4423410"/>
            <a:ext cx="1315720" cy="2204086"/>
            <a:chOff x="4544" y="2322"/>
            <a:chExt cx="518" cy="1157"/>
          </a:xfrm>
        </p:grpSpPr>
        <p:sp>
          <p:nvSpPr>
            <p:cNvPr id="38958" name="Rectangle 41"/>
            <p:cNvSpPr>
              <a:spLocks noChangeArrowheads="1"/>
            </p:cNvSpPr>
            <p:nvPr/>
          </p:nvSpPr>
          <p:spPr bwMode="auto">
            <a:xfrm>
              <a:off x="4544" y="2398"/>
              <a:ext cx="518" cy="1081"/>
            </a:xfrm>
            <a:prstGeom prst="rect">
              <a:avLst/>
            </a:prstGeom>
            <a:solidFill>
              <a:srgbClr val="0099FF"/>
            </a:solidFill>
            <a:ln w="9525">
              <a:solidFill>
                <a:srgbClr val="000000"/>
              </a:solidFill>
              <a:miter lim="800000"/>
              <a:headEnd/>
              <a:tailEnd/>
            </a:ln>
          </p:spPr>
          <p:txBody>
            <a:bodyPr/>
            <a:lstStyle/>
            <a:p>
              <a:endParaRPr lang="en-US"/>
            </a:p>
          </p:txBody>
        </p:sp>
        <p:sp>
          <p:nvSpPr>
            <p:cNvPr id="38959" name="Rectangle 42"/>
            <p:cNvSpPr>
              <a:spLocks noChangeArrowheads="1"/>
            </p:cNvSpPr>
            <p:nvPr/>
          </p:nvSpPr>
          <p:spPr bwMode="auto">
            <a:xfrm>
              <a:off x="4544" y="2398"/>
              <a:ext cx="518" cy="1070"/>
            </a:xfrm>
            <a:prstGeom prst="rect">
              <a:avLst/>
            </a:prstGeom>
            <a:solidFill>
              <a:srgbClr val="0099FF"/>
            </a:solidFill>
            <a:ln w="17463">
              <a:solidFill>
                <a:srgbClr val="000000"/>
              </a:solidFill>
              <a:miter lim="800000"/>
              <a:headEnd/>
              <a:tailEnd/>
            </a:ln>
          </p:spPr>
          <p:txBody>
            <a:bodyPr/>
            <a:lstStyle/>
            <a:p>
              <a:endParaRPr lang="en-US"/>
            </a:p>
          </p:txBody>
        </p:sp>
        <p:sp>
          <p:nvSpPr>
            <p:cNvPr id="38960" name="Line 43"/>
            <p:cNvSpPr>
              <a:spLocks noChangeShapeType="1"/>
            </p:cNvSpPr>
            <p:nvPr/>
          </p:nvSpPr>
          <p:spPr bwMode="auto">
            <a:xfrm flipV="1">
              <a:off x="4803" y="2322"/>
              <a:ext cx="1" cy="76"/>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61" name="Line 44"/>
            <p:cNvSpPr>
              <a:spLocks noChangeShapeType="1"/>
            </p:cNvSpPr>
            <p:nvPr/>
          </p:nvSpPr>
          <p:spPr bwMode="auto">
            <a:xfrm>
              <a:off x="4781" y="2322"/>
              <a:ext cx="44"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62" name="Line 45"/>
            <p:cNvSpPr>
              <a:spLocks noChangeShapeType="1"/>
            </p:cNvSpPr>
            <p:nvPr/>
          </p:nvSpPr>
          <p:spPr bwMode="auto">
            <a:xfrm>
              <a:off x="4803" y="2398"/>
              <a:ext cx="1" cy="6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63" name="Line 46"/>
            <p:cNvSpPr>
              <a:spLocks noChangeShapeType="1"/>
            </p:cNvSpPr>
            <p:nvPr/>
          </p:nvSpPr>
          <p:spPr bwMode="auto">
            <a:xfrm>
              <a:off x="4781" y="2463"/>
              <a:ext cx="44"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8922" name="Group 47"/>
          <p:cNvGrpSpPr>
            <a:grpSpLocks/>
          </p:cNvGrpSpPr>
          <p:nvPr/>
        </p:nvGrpSpPr>
        <p:grpSpPr bwMode="auto">
          <a:xfrm>
            <a:off x="3413760" y="1912620"/>
            <a:ext cx="165101" cy="4716780"/>
            <a:chOff x="1344" y="1004"/>
            <a:chExt cx="65" cy="2476"/>
          </a:xfrm>
        </p:grpSpPr>
        <p:sp>
          <p:nvSpPr>
            <p:cNvPr id="38951" name="Line 48"/>
            <p:cNvSpPr>
              <a:spLocks noChangeShapeType="1"/>
            </p:cNvSpPr>
            <p:nvPr/>
          </p:nvSpPr>
          <p:spPr bwMode="auto">
            <a:xfrm>
              <a:off x="1344" y="3479"/>
              <a:ext cx="65" cy="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52" name="Line 49"/>
            <p:cNvSpPr>
              <a:spLocks noChangeShapeType="1"/>
            </p:cNvSpPr>
            <p:nvPr/>
          </p:nvSpPr>
          <p:spPr bwMode="auto">
            <a:xfrm>
              <a:off x="1344" y="3068"/>
              <a:ext cx="65" cy="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53" name="Line 50"/>
            <p:cNvSpPr>
              <a:spLocks noChangeShapeType="1"/>
            </p:cNvSpPr>
            <p:nvPr/>
          </p:nvSpPr>
          <p:spPr bwMode="auto">
            <a:xfrm>
              <a:off x="1344" y="2658"/>
              <a:ext cx="65" cy="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54" name="Line 51"/>
            <p:cNvSpPr>
              <a:spLocks noChangeShapeType="1"/>
            </p:cNvSpPr>
            <p:nvPr/>
          </p:nvSpPr>
          <p:spPr bwMode="auto">
            <a:xfrm>
              <a:off x="1344" y="2247"/>
              <a:ext cx="65" cy="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55" name="Line 52"/>
            <p:cNvSpPr>
              <a:spLocks noChangeShapeType="1"/>
            </p:cNvSpPr>
            <p:nvPr/>
          </p:nvSpPr>
          <p:spPr bwMode="auto">
            <a:xfrm>
              <a:off x="1344" y="1825"/>
              <a:ext cx="65" cy="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56" name="Line 53"/>
            <p:cNvSpPr>
              <a:spLocks noChangeShapeType="1"/>
            </p:cNvSpPr>
            <p:nvPr/>
          </p:nvSpPr>
          <p:spPr bwMode="auto">
            <a:xfrm>
              <a:off x="1344" y="1414"/>
              <a:ext cx="65" cy="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57" name="Line 54"/>
            <p:cNvSpPr>
              <a:spLocks noChangeShapeType="1"/>
            </p:cNvSpPr>
            <p:nvPr/>
          </p:nvSpPr>
          <p:spPr bwMode="auto">
            <a:xfrm>
              <a:off x="1344" y="1004"/>
              <a:ext cx="65" cy="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8923" name="Line 55"/>
          <p:cNvSpPr>
            <a:spLocks noChangeShapeType="1"/>
          </p:cNvSpPr>
          <p:nvPr/>
        </p:nvSpPr>
        <p:spPr bwMode="auto">
          <a:xfrm flipV="1">
            <a:off x="3413760" y="1912620"/>
            <a:ext cx="2541" cy="4714876"/>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lIns="130622" tIns="65311" rIns="130622" bIns="65311"/>
          <a:lstStyle/>
          <a:p>
            <a:endParaRPr lang="en-US"/>
          </a:p>
        </p:txBody>
      </p:sp>
      <p:sp>
        <p:nvSpPr>
          <p:cNvPr id="38924" name="Line 56"/>
          <p:cNvSpPr>
            <a:spLocks noChangeShapeType="1"/>
          </p:cNvSpPr>
          <p:nvPr/>
        </p:nvSpPr>
        <p:spPr bwMode="auto">
          <a:xfrm flipV="1">
            <a:off x="13352782" y="1912620"/>
            <a:ext cx="2539" cy="4714876"/>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lIns="130622" tIns="65311" rIns="130622" bIns="65311"/>
          <a:lstStyle/>
          <a:p>
            <a:endParaRPr lang="en-US"/>
          </a:p>
        </p:txBody>
      </p:sp>
      <p:sp>
        <p:nvSpPr>
          <p:cNvPr id="38925" name="Line 57"/>
          <p:cNvSpPr>
            <a:spLocks noChangeShapeType="1"/>
          </p:cNvSpPr>
          <p:nvPr/>
        </p:nvSpPr>
        <p:spPr bwMode="auto">
          <a:xfrm>
            <a:off x="3413760" y="6627496"/>
            <a:ext cx="9939021" cy="1904"/>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lIns="130622" tIns="65311" rIns="130622" bIns="65311"/>
          <a:lstStyle/>
          <a:p>
            <a:endParaRPr lang="en-US"/>
          </a:p>
        </p:txBody>
      </p:sp>
      <p:sp>
        <p:nvSpPr>
          <p:cNvPr id="38926" name="Line 58"/>
          <p:cNvSpPr>
            <a:spLocks noChangeShapeType="1"/>
          </p:cNvSpPr>
          <p:nvPr/>
        </p:nvSpPr>
        <p:spPr bwMode="auto">
          <a:xfrm>
            <a:off x="3413760" y="1912620"/>
            <a:ext cx="9939021" cy="1906"/>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lIns="130622" tIns="65311" rIns="130622" bIns="65311"/>
          <a:lstStyle/>
          <a:p>
            <a:endParaRPr lang="en-US"/>
          </a:p>
        </p:txBody>
      </p:sp>
      <p:grpSp>
        <p:nvGrpSpPr>
          <p:cNvPr id="38927" name="Group 59"/>
          <p:cNvGrpSpPr>
            <a:grpSpLocks/>
          </p:cNvGrpSpPr>
          <p:nvPr/>
        </p:nvGrpSpPr>
        <p:grpSpPr bwMode="auto">
          <a:xfrm>
            <a:off x="3037840" y="1653540"/>
            <a:ext cx="251460" cy="5269231"/>
            <a:chOff x="1196" y="868"/>
            <a:chExt cx="99" cy="2766"/>
          </a:xfrm>
        </p:grpSpPr>
        <p:sp>
          <p:nvSpPr>
            <p:cNvPr id="38944" name="Rectangle 60"/>
            <p:cNvSpPr>
              <a:spLocks noChangeArrowheads="1"/>
            </p:cNvSpPr>
            <p:nvPr/>
          </p:nvSpPr>
          <p:spPr bwMode="auto">
            <a:xfrm>
              <a:off x="1196" y="3343"/>
              <a:ext cx="9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600">
                  <a:solidFill>
                    <a:srgbClr val="FFFFFF"/>
                  </a:solidFill>
                </a:rPr>
                <a:t>0</a:t>
              </a:r>
              <a:endParaRPr lang="en-US"/>
            </a:p>
          </p:txBody>
        </p:sp>
        <p:sp>
          <p:nvSpPr>
            <p:cNvPr id="38945" name="Rectangle 61"/>
            <p:cNvSpPr>
              <a:spLocks noChangeArrowheads="1"/>
            </p:cNvSpPr>
            <p:nvPr/>
          </p:nvSpPr>
          <p:spPr bwMode="auto">
            <a:xfrm>
              <a:off x="1196" y="2933"/>
              <a:ext cx="9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600">
                  <a:solidFill>
                    <a:srgbClr val="FFFFFF"/>
                  </a:solidFill>
                </a:rPr>
                <a:t>1</a:t>
              </a:r>
              <a:endParaRPr lang="en-US"/>
            </a:p>
          </p:txBody>
        </p:sp>
        <p:sp>
          <p:nvSpPr>
            <p:cNvPr id="38946" name="Rectangle 62"/>
            <p:cNvSpPr>
              <a:spLocks noChangeArrowheads="1"/>
            </p:cNvSpPr>
            <p:nvPr/>
          </p:nvSpPr>
          <p:spPr bwMode="auto">
            <a:xfrm>
              <a:off x="1196" y="2522"/>
              <a:ext cx="9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600">
                  <a:solidFill>
                    <a:srgbClr val="FFFFFF"/>
                  </a:solidFill>
                </a:rPr>
                <a:t>2</a:t>
              </a:r>
              <a:endParaRPr lang="en-US"/>
            </a:p>
          </p:txBody>
        </p:sp>
        <p:sp>
          <p:nvSpPr>
            <p:cNvPr id="38947" name="Rectangle 63"/>
            <p:cNvSpPr>
              <a:spLocks noChangeArrowheads="1"/>
            </p:cNvSpPr>
            <p:nvPr/>
          </p:nvSpPr>
          <p:spPr bwMode="auto">
            <a:xfrm>
              <a:off x="1196" y="2111"/>
              <a:ext cx="9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600">
                  <a:solidFill>
                    <a:srgbClr val="FFFFFF"/>
                  </a:solidFill>
                </a:rPr>
                <a:t>3</a:t>
              </a:r>
              <a:endParaRPr lang="en-US"/>
            </a:p>
          </p:txBody>
        </p:sp>
        <p:sp>
          <p:nvSpPr>
            <p:cNvPr id="38948" name="Rectangle 64"/>
            <p:cNvSpPr>
              <a:spLocks noChangeArrowheads="1"/>
            </p:cNvSpPr>
            <p:nvPr/>
          </p:nvSpPr>
          <p:spPr bwMode="auto">
            <a:xfrm>
              <a:off x="1196" y="1690"/>
              <a:ext cx="9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600">
                  <a:solidFill>
                    <a:srgbClr val="FFFFFF"/>
                  </a:solidFill>
                </a:rPr>
                <a:t>4</a:t>
              </a:r>
              <a:endParaRPr lang="en-US"/>
            </a:p>
          </p:txBody>
        </p:sp>
        <p:sp>
          <p:nvSpPr>
            <p:cNvPr id="38949" name="Rectangle 65"/>
            <p:cNvSpPr>
              <a:spLocks noChangeArrowheads="1"/>
            </p:cNvSpPr>
            <p:nvPr/>
          </p:nvSpPr>
          <p:spPr bwMode="auto">
            <a:xfrm>
              <a:off x="1196" y="1279"/>
              <a:ext cx="9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600">
                  <a:solidFill>
                    <a:srgbClr val="FFFFFF"/>
                  </a:solidFill>
                </a:rPr>
                <a:t>5</a:t>
              </a:r>
              <a:endParaRPr lang="en-US"/>
            </a:p>
          </p:txBody>
        </p:sp>
        <p:sp>
          <p:nvSpPr>
            <p:cNvPr id="38950" name="Rectangle 66"/>
            <p:cNvSpPr>
              <a:spLocks noChangeArrowheads="1"/>
            </p:cNvSpPr>
            <p:nvPr/>
          </p:nvSpPr>
          <p:spPr bwMode="auto">
            <a:xfrm>
              <a:off x="1196" y="868"/>
              <a:ext cx="9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600">
                  <a:solidFill>
                    <a:srgbClr val="FFFFFF"/>
                  </a:solidFill>
                </a:rPr>
                <a:t>6</a:t>
              </a:r>
              <a:endParaRPr lang="en-US"/>
            </a:p>
          </p:txBody>
        </p:sp>
      </p:grpSp>
      <p:grpSp>
        <p:nvGrpSpPr>
          <p:cNvPr id="38928" name="Group 67"/>
          <p:cNvGrpSpPr>
            <a:grpSpLocks/>
          </p:cNvGrpSpPr>
          <p:nvPr/>
        </p:nvGrpSpPr>
        <p:grpSpPr bwMode="auto">
          <a:xfrm>
            <a:off x="5074921" y="6678931"/>
            <a:ext cx="6819901" cy="554355"/>
            <a:chOff x="1998" y="3506"/>
            <a:chExt cx="2685" cy="291"/>
          </a:xfrm>
        </p:grpSpPr>
        <p:sp>
          <p:nvSpPr>
            <p:cNvPr id="38942" name="Rectangle 68"/>
            <p:cNvSpPr>
              <a:spLocks noChangeArrowheads="1"/>
            </p:cNvSpPr>
            <p:nvPr/>
          </p:nvSpPr>
          <p:spPr bwMode="auto">
            <a:xfrm>
              <a:off x="1998" y="3506"/>
              <a:ext cx="71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600">
                  <a:solidFill>
                    <a:srgbClr val="000000"/>
                  </a:solidFill>
                </a:rPr>
                <a:t>Post-Test</a:t>
              </a:r>
              <a:endParaRPr lang="en-US">
                <a:solidFill>
                  <a:srgbClr val="000000"/>
                </a:solidFill>
              </a:endParaRPr>
            </a:p>
          </p:txBody>
        </p:sp>
        <p:sp>
          <p:nvSpPr>
            <p:cNvPr id="38943" name="Rectangle 69"/>
            <p:cNvSpPr>
              <a:spLocks noChangeArrowheads="1"/>
            </p:cNvSpPr>
            <p:nvPr/>
          </p:nvSpPr>
          <p:spPr bwMode="auto">
            <a:xfrm>
              <a:off x="3910" y="3506"/>
              <a:ext cx="77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600">
                  <a:solidFill>
                    <a:srgbClr val="000000"/>
                  </a:solidFill>
                </a:rPr>
                <a:t>Follow-up</a:t>
              </a:r>
              <a:endParaRPr lang="en-US">
                <a:solidFill>
                  <a:srgbClr val="000000"/>
                </a:solidFill>
              </a:endParaRPr>
            </a:p>
          </p:txBody>
        </p:sp>
      </p:grpSp>
      <p:sp>
        <p:nvSpPr>
          <p:cNvPr id="38929" name="Rectangle 70"/>
          <p:cNvSpPr>
            <a:spLocks noChangeArrowheads="1"/>
          </p:cNvSpPr>
          <p:nvPr/>
        </p:nvSpPr>
        <p:spPr bwMode="auto">
          <a:xfrm>
            <a:off x="6106161" y="2015490"/>
            <a:ext cx="7109461" cy="556260"/>
          </a:xfrm>
          <a:prstGeom prst="rect">
            <a:avLst/>
          </a:prstGeom>
          <a:noFill/>
          <a:ln w="174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30622" tIns="65311" rIns="130622" bIns="65311"/>
          <a:lstStyle/>
          <a:p>
            <a:endParaRPr lang="en-US"/>
          </a:p>
        </p:txBody>
      </p:sp>
      <p:sp>
        <p:nvSpPr>
          <p:cNvPr id="38930" name="Rectangle 71" descr="Divot"/>
          <p:cNvSpPr>
            <a:spLocks noChangeArrowheads="1"/>
          </p:cNvSpPr>
          <p:nvPr/>
        </p:nvSpPr>
        <p:spPr bwMode="auto">
          <a:xfrm>
            <a:off x="6654800" y="2179321"/>
            <a:ext cx="327661" cy="247650"/>
          </a:xfrm>
          <a:prstGeom prst="rect">
            <a:avLst/>
          </a:prstGeom>
          <a:pattFill prst="pct70">
            <a:fgClr>
              <a:schemeClr val="tx1"/>
            </a:fgClr>
            <a:bgClr>
              <a:schemeClr val="bg1"/>
            </a:bgClr>
          </a:pattFill>
          <a:ln w="17463">
            <a:solidFill>
              <a:srgbClr val="000000"/>
            </a:solidFill>
            <a:miter lim="800000"/>
            <a:headEnd/>
            <a:tailEnd/>
          </a:ln>
        </p:spPr>
        <p:txBody>
          <a:bodyPr lIns="130622" tIns="65311" rIns="130622" bIns="65311"/>
          <a:lstStyle/>
          <a:p>
            <a:endParaRPr lang="en-US"/>
          </a:p>
        </p:txBody>
      </p:sp>
      <p:sp>
        <p:nvSpPr>
          <p:cNvPr id="38931" name="Rectangle 72"/>
          <p:cNvSpPr>
            <a:spLocks noChangeArrowheads="1"/>
          </p:cNvSpPr>
          <p:nvPr/>
        </p:nvSpPr>
        <p:spPr bwMode="auto">
          <a:xfrm>
            <a:off x="7498080" y="2146936"/>
            <a:ext cx="88646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700">
                <a:solidFill>
                  <a:srgbClr val="000000"/>
                </a:solidFill>
              </a:rPr>
              <a:t>CONT</a:t>
            </a:r>
            <a:endParaRPr lang="en-US">
              <a:solidFill>
                <a:srgbClr val="000000"/>
              </a:solidFill>
            </a:endParaRPr>
          </a:p>
        </p:txBody>
      </p:sp>
      <p:sp>
        <p:nvSpPr>
          <p:cNvPr id="38932" name="Rectangle 73" descr="Light upward diagonal"/>
          <p:cNvSpPr>
            <a:spLocks noChangeArrowheads="1"/>
          </p:cNvSpPr>
          <p:nvPr/>
        </p:nvSpPr>
        <p:spPr bwMode="auto">
          <a:xfrm>
            <a:off x="8986521" y="2179321"/>
            <a:ext cx="330200" cy="247650"/>
          </a:xfrm>
          <a:prstGeom prst="rect">
            <a:avLst/>
          </a:prstGeom>
          <a:solidFill>
            <a:srgbClr val="FF0000"/>
          </a:solidFill>
          <a:ln w="17463">
            <a:solidFill>
              <a:srgbClr val="000000"/>
            </a:solidFill>
            <a:miter lim="800000"/>
            <a:headEnd/>
            <a:tailEnd/>
          </a:ln>
        </p:spPr>
        <p:txBody>
          <a:bodyPr lIns="130622" tIns="65311" rIns="130622" bIns="65311"/>
          <a:lstStyle/>
          <a:p>
            <a:endParaRPr lang="en-US"/>
          </a:p>
        </p:txBody>
      </p:sp>
      <p:sp>
        <p:nvSpPr>
          <p:cNvPr id="38933" name="Rectangle 74"/>
          <p:cNvSpPr>
            <a:spLocks noChangeArrowheads="1"/>
          </p:cNvSpPr>
          <p:nvPr/>
        </p:nvSpPr>
        <p:spPr bwMode="auto">
          <a:xfrm>
            <a:off x="9814561" y="2146936"/>
            <a:ext cx="83676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700">
                <a:solidFill>
                  <a:srgbClr val="000000"/>
                </a:solidFill>
              </a:rPr>
              <a:t>CBNE</a:t>
            </a:r>
            <a:endParaRPr lang="en-US">
              <a:solidFill>
                <a:srgbClr val="000000"/>
              </a:solidFill>
            </a:endParaRPr>
          </a:p>
        </p:txBody>
      </p:sp>
      <p:sp>
        <p:nvSpPr>
          <p:cNvPr id="38934" name="Rectangle 75"/>
          <p:cNvSpPr>
            <a:spLocks noChangeArrowheads="1"/>
          </p:cNvSpPr>
          <p:nvPr/>
        </p:nvSpPr>
        <p:spPr bwMode="auto">
          <a:xfrm>
            <a:off x="11267440" y="2179321"/>
            <a:ext cx="327661" cy="247650"/>
          </a:xfrm>
          <a:prstGeom prst="rect">
            <a:avLst/>
          </a:prstGeom>
          <a:solidFill>
            <a:srgbClr val="0099FF"/>
          </a:solidFill>
          <a:ln w="17463">
            <a:solidFill>
              <a:srgbClr val="000000"/>
            </a:solidFill>
            <a:miter lim="800000"/>
            <a:headEnd/>
            <a:tailEnd/>
          </a:ln>
        </p:spPr>
        <p:txBody>
          <a:bodyPr lIns="130622" tIns="65311" rIns="130622" bIns="65311"/>
          <a:lstStyle/>
          <a:p>
            <a:endParaRPr lang="en-US"/>
          </a:p>
        </p:txBody>
      </p:sp>
      <p:sp>
        <p:nvSpPr>
          <p:cNvPr id="38935" name="Rectangle 76"/>
          <p:cNvSpPr>
            <a:spLocks noChangeArrowheads="1"/>
          </p:cNvSpPr>
          <p:nvPr/>
        </p:nvSpPr>
        <p:spPr bwMode="auto">
          <a:xfrm>
            <a:off x="12098022" y="2146936"/>
            <a:ext cx="85921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700">
                <a:solidFill>
                  <a:srgbClr val="000000"/>
                </a:solidFill>
              </a:rPr>
              <a:t>GBNE</a:t>
            </a:r>
            <a:endParaRPr lang="en-US">
              <a:solidFill>
                <a:srgbClr val="000000"/>
              </a:solidFill>
            </a:endParaRPr>
          </a:p>
        </p:txBody>
      </p:sp>
      <p:sp>
        <p:nvSpPr>
          <p:cNvPr id="38936" name="Text Box 77"/>
          <p:cNvSpPr txBox="1">
            <a:spLocks noChangeArrowheads="1"/>
          </p:cNvSpPr>
          <p:nvPr/>
        </p:nvSpPr>
        <p:spPr bwMode="auto">
          <a:xfrm>
            <a:off x="6827520" y="3876676"/>
            <a:ext cx="853440" cy="393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en-US" sz="1700"/>
              <a:t>b</a:t>
            </a:r>
          </a:p>
        </p:txBody>
      </p:sp>
      <p:sp>
        <p:nvSpPr>
          <p:cNvPr id="38937" name="Text Box 78"/>
          <p:cNvSpPr txBox="1">
            <a:spLocks noChangeArrowheads="1"/>
          </p:cNvSpPr>
          <p:nvPr/>
        </p:nvSpPr>
        <p:spPr bwMode="auto">
          <a:xfrm>
            <a:off x="5486400" y="4114800"/>
            <a:ext cx="731520" cy="393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en-US" sz="1700"/>
              <a:t>ab</a:t>
            </a:r>
          </a:p>
        </p:txBody>
      </p:sp>
      <p:sp>
        <p:nvSpPr>
          <p:cNvPr id="38938" name="Text Box 79"/>
          <p:cNvSpPr txBox="1">
            <a:spLocks noChangeArrowheads="1"/>
          </p:cNvSpPr>
          <p:nvPr/>
        </p:nvSpPr>
        <p:spPr bwMode="auto">
          <a:xfrm>
            <a:off x="4145280" y="4608196"/>
            <a:ext cx="853440" cy="393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en-US" sz="1700"/>
              <a:t>a</a:t>
            </a:r>
          </a:p>
        </p:txBody>
      </p:sp>
      <p:sp>
        <p:nvSpPr>
          <p:cNvPr id="38939" name="Text Box 80"/>
          <p:cNvSpPr txBox="1">
            <a:spLocks noChangeArrowheads="1"/>
          </p:cNvSpPr>
          <p:nvPr/>
        </p:nvSpPr>
        <p:spPr bwMode="auto">
          <a:xfrm>
            <a:off x="11826240" y="4114800"/>
            <a:ext cx="731520" cy="393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en-US" sz="1700"/>
              <a:t>a</a:t>
            </a:r>
          </a:p>
        </p:txBody>
      </p:sp>
      <p:sp>
        <p:nvSpPr>
          <p:cNvPr id="38940" name="Text Box 81"/>
          <p:cNvSpPr txBox="1">
            <a:spLocks noChangeArrowheads="1"/>
          </p:cNvSpPr>
          <p:nvPr/>
        </p:nvSpPr>
        <p:spPr bwMode="auto">
          <a:xfrm>
            <a:off x="10485120" y="4150996"/>
            <a:ext cx="731520" cy="393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en-US" sz="1700"/>
              <a:t>a</a:t>
            </a:r>
          </a:p>
        </p:txBody>
      </p:sp>
      <p:sp>
        <p:nvSpPr>
          <p:cNvPr id="38941" name="Text Box 82"/>
          <p:cNvSpPr txBox="1">
            <a:spLocks noChangeArrowheads="1"/>
          </p:cNvSpPr>
          <p:nvPr/>
        </p:nvSpPr>
        <p:spPr bwMode="auto">
          <a:xfrm>
            <a:off x="9144000" y="4297680"/>
            <a:ext cx="731520" cy="393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en-US" sz="1700"/>
              <a:t>a</a:t>
            </a: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122" name="Rectangle 2"/>
          <p:cNvSpPr>
            <a:spLocks noGrp="1" noChangeArrowheads="1"/>
          </p:cNvSpPr>
          <p:nvPr>
            <p:ph type="title"/>
          </p:nvPr>
        </p:nvSpPr>
        <p:spPr>
          <a:xfrm>
            <a:off x="365760" y="274320"/>
            <a:ext cx="13898880" cy="1188720"/>
          </a:xfrm>
        </p:spPr>
        <p:txBody>
          <a:bodyPr rtlCol="0">
            <a:normAutofit fontScale="90000"/>
          </a:bodyPr>
          <a:lstStyle/>
          <a:p>
            <a:pPr>
              <a:defRPr/>
            </a:pPr>
            <a:r>
              <a:rPr lang="en-US" sz="5100" b="1" dirty="0">
                <a:latin typeface="Arial"/>
                <a:cs typeface="Arial"/>
              </a:rPr>
              <a:t>Students</a:t>
            </a:r>
            <a:r>
              <a:rPr lang="ja-JP" altLang="en-US" sz="5100" b="1" dirty="0">
                <a:latin typeface="Arial"/>
                <a:cs typeface="Arial"/>
              </a:rPr>
              <a:t>’</a:t>
            </a:r>
            <a:r>
              <a:rPr lang="en-US" sz="5100" b="1" dirty="0">
                <a:latin typeface="Arial"/>
                <a:cs typeface="Arial"/>
              </a:rPr>
              <a:t> willingness to eat </a:t>
            </a:r>
            <a:br>
              <a:rPr lang="en-US" sz="5100" b="1" dirty="0">
                <a:latin typeface="Arial"/>
                <a:cs typeface="Arial"/>
              </a:rPr>
            </a:br>
            <a:r>
              <a:rPr lang="en-US" sz="5100" b="1" dirty="0">
                <a:latin typeface="Arial"/>
                <a:cs typeface="Arial"/>
              </a:rPr>
              <a:t>vegetables as a snack *</a:t>
            </a:r>
            <a:endParaRPr lang="en-US" sz="4300" b="1" dirty="0">
              <a:latin typeface="Arial"/>
              <a:cs typeface="Arial"/>
            </a:endParaRPr>
          </a:p>
        </p:txBody>
      </p:sp>
      <p:sp>
        <p:nvSpPr>
          <p:cNvPr id="40962" name="Rectangle 3"/>
          <p:cNvSpPr>
            <a:spLocks noChangeArrowheads="1"/>
          </p:cNvSpPr>
          <p:nvPr/>
        </p:nvSpPr>
        <p:spPr bwMode="auto">
          <a:xfrm rot="-5400000">
            <a:off x="-44131" y="3368872"/>
            <a:ext cx="3933824" cy="682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9261" tIns="63497" rIns="129261" bIns="63497">
            <a:spAutoFit/>
          </a:bodyPr>
          <a:lstStyle/>
          <a:p>
            <a:pPr algn="ctr">
              <a:spcBef>
                <a:spcPct val="50000"/>
              </a:spcBef>
            </a:pPr>
            <a:r>
              <a:rPr lang="en-US" b="1"/>
              <a:t>Adjusted mean score (SE) (max. = 6)</a:t>
            </a:r>
          </a:p>
        </p:txBody>
      </p:sp>
      <p:sp>
        <p:nvSpPr>
          <p:cNvPr id="40963" name="Rectangle 4"/>
          <p:cNvSpPr>
            <a:spLocks noChangeArrowheads="1"/>
          </p:cNvSpPr>
          <p:nvPr/>
        </p:nvSpPr>
        <p:spPr bwMode="auto">
          <a:xfrm>
            <a:off x="2029462" y="7189471"/>
            <a:ext cx="11869419" cy="805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9261" tIns="63497" rIns="129261" bIns="63497">
            <a:spAutoFit/>
          </a:bodyPr>
          <a:lstStyle/>
          <a:p>
            <a:r>
              <a:rPr lang="en-US" sz="2300"/>
              <a:t>* </a:t>
            </a:r>
            <a:r>
              <a:rPr lang="en-US" sz="2100"/>
              <a:t>Means are adjusted for pre-test values.   Means with a superscript in common within each time point are not significantly different (p &lt; 0.01).</a:t>
            </a:r>
          </a:p>
        </p:txBody>
      </p:sp>
      <p:grpSp>
        <p:nvGrpSpPr>
          <p:cNvPr id="40964" name="Group 5"/>
          <p:cNvGrpSpPr>
            <a:grpSpLocks/>
          </p:cNvGrpSpPr>
          <p:nvPr/>
        </p:nvGrpSpPr>
        <p:grpSpPr bwMode="auto">
          <a:xfrm>
            <a:off x="3662681" y="5103496"/>
            <a:ext cx="1315720" cy="1440180"/>
            <a:chOff x="1442" y="2679"/>
            <a:chExt cx="518" cy="756"/>
          </a:xfrm>
          <a:pattFill prst="pct70">
            <a:fgClr>
              <a:schemeClr val="tx1"/>
            </a:fgClr>
            <a:bgClr>
              <a:schemeClr val="bg1"/>
            </a:bgClr>
          </a:pattFill>
        </p:grpSpPr>
        <p:sp>
          <p:nvSpPr>
            <p:cNvPr id="41036" name="Rectangle 6" descr="Divot"/>
            <p:cNvSpPr>
              <a:spLocks noChangeArrowheads="1"/>
            </p:cNvSpPr>
            <p:nvPr/>
          </p:nvSpPr>
          <p:spPr bwMode="auto">
            <a:xfrm>
              <a:off x="1442" y="2765"/>
              <a:ext cx="518" cy="670"/>
            </a:xfrm>
            <a:prstGeom prst="rect">
              <a:avLst/>
            </a:prstGeom>
            <a:grpFill/>
            <a:ln w="9525">
              <a:solidFill>
                <a:srgbClr val="000000"/>
              </a:solidFill>
              <a:miter lim="800000"/>
              <a:headEnd/>
              <a:tailEnd/>
            </a:ln>
          </p:spPr>
          <p:txBody>
            <a:bodyPr/>
            <a:lstStyle/>
            <a:p>
              <a:pPr>
                <a:defRPr/>
              </a:pPr>
              <a:endParaRPr lang="en-US"/>
            </a:p>
          </p:txBody>
        </p:sp>
        <p:sp>
          <p:nvSpPr>
            <p:cNvPr id="41037" name="Rectangle 7" descr="Divot"/>
            <p:cNvSpPr>
              <a:spLocks noChangeArrowheads="1"/>
            </p:cNvSpPr>
            <p:nvPr/>
          </p:nvSpPr>
          <p:spPr bwMode="auto">
            <a:xfrm>
              <a:off x="1442" y="2765"/>
              <a:ext cx="518" cy="659"/>
            </a:xfrm>
            <a:prstGeom prst="rect">
              <a:avLst/>
            </a:prstGeom>
            <a:grpFill/>
            <a:ln w="17463">
              <a:solidFill>
                <a:srgbClr val="000000"/>
              </a:solidFill>
              <a:miter lim="800000"/>
              <a:headEnd/>
              <a:tailEnd/>
            </a:ln>
          </p:spPr>
          <p:txBody>
            <a:bodyPr/>
            <a:lstStyle/>
            <a:p>
              <a:pPr>
                <a:defRPr/>
              </a:pPr>
              <a:endParaRPr lang="en-US"/>
            </a:p>
          </p:txBody>
        </p:sp>
        <p:sp>
          <p:nvSpPr>
            <p:cNvPr id="41038" name="Line 8" descr="Divot"/>
            <p:cNvSpPr>
              <a:spLocks noChangeShapeType="1"/>
            </p:cNvSpPr>
            <p:nvPr/>
          </p:nvSpPr>
          <p:spPr bwMode="auto">
            <a:xfrm flipV="1">
              <a:off x="1701" y="2679"/>
              <a:ext cx="1" cy="86"/>
            </a:xfrm>
            <a:prstGeom prst="line">
              <a:avLst/>
            </a:prstGeom>
            <a:grpFill/>
            <a:ln w="17463">
              <a:solidFill>
                <a:srgbClr val="000000"/>
              </a:solidFill>
              <a:round/>
              <a:headEnd/>
              <a:tailEnd/>
            </a:ln>
            <a:extLst/>
          </p:spPr>
          <p:txBody>
            <a:bodyPr/>
            <a:lstStyle/>
            <a:p>
              <a:pPr>
                <a:defRPr/>
              </a:pPr>
              <a:endParaRPr lang="en-US"/>
            </a:p>
          </p:txBody>
        </p:sp>
        <p:sp>
          <p:nvSpPr>
            <p:cNvPr id="41039" name="Line 9" descr="Divot"/>
            <p:cNvSpPr>
              <a:spLocks noChangeShapeType="1"/>
            </p:cNvSpPr>
            <p:nvPr/>
          </p:nvSpPr>
          <p:spPr bwMode="auto">
            <a:xfrm>
              <a:off x="1680" y="2679"/>
              <a:ext cx="43" cy="1"/>
            </a:xfrm>
            <a:prstGeom prst="line">
              <a:avLst/>
            </a:prstGeom>
            <a:grpFill/>
            <a:ln w="17463">
              <a:solidFill>
                <a:srgbClr val="000000"/>
              </a:solidFill>
              <a:round/>
              <a:headEnd/>
              <a:tailEnd/>
            </a:ln>
            <a:extLst/>
          </p:spPr>
          <p:txBody>
            <a:bodyPr/>
            <a:lstStyle/>
            <a:p>
              <a:pPr>
                <a:defRPr/>
              </a:pPr>
              <a:endParaRPr lang="en-US"/>
            </a:p>
          </p:txBody>
        </p:sp>
        <p:sp>
          <p:nvSpPr>
            <p:cNvPr id="41040" name="Line 10" descr="Divot"/>
            <p:cNvSpPr>
              <a:spLocks noChangeShapeType="1"/>
            </p:cNvSpPr>
            <p:nvPr/>
          </p:nvSpPr>
          <p:spPr bwMode="auto">
            <a:xfrm>
              <a:off x="1701" y="2765"/>
              <a:ext cx="1" cy="76"/>
            </a:xfrm>
            <a:prstGeom prst="line">
              <a:avLst/>
            </a:prstGeom>
            <a:grpFill/>
            <a:ln w="17463">
              <a:solidFill>
                <a:srgbClr val="000000"/>
              </a:solidFill>
              <a:round/>
              <a:headEnd/>
              <a:tailEnd/>
            </a:ln>
            <a:extLst/>
          </p:spPr>
          <p:txBody>
            <a:bodyPr/>
            <a:lstStyle/>
            <a:p>
              <a:pPr>
                <a:defRPr/>
              </a:pPr>
              <a:endParaRPr lang="en-US"/>
            </a:p>
          </p:txBody>
        </p:sp>
        <p:sp>
          <p:nvSpPr>
            <p:cNvPr id="41041" name="Line 11" descr="Divot"/>
            <p:cNvSpPr>
              <a:spLocks noChangeShapeType="1"/>
            </p:cNvSpPr>
            <p:nvPr/>
          </p:nvSpPr>
          <p:spPr bwMode="auto">
            <a:xfrm>
              <a:off x="1680" y="2841"/>
              <a:ext cx="43" cy="1"/>
            </a:xfrm>
            <a:prstGeom prst="line">
              <a:avLst/>
            </a:prstGeom>
            <a:grpFill/>
            <a:ln w="17463">
              <a:solidFill>
                <a:srgbClr val="000000"/>
              </a:solidFill>
              <a:round/>
              <a:headEnd/>
              <a:tailEnd/>
            </a:ln>
            <a:extLst/>
          </p:spPr>
          <p:txBody>
            <a:bodyPr/>
            <a:lstStyle/>
            <a:p>
              <a:pPr>
                <a:defRPr/>
              </a:pPr>
              <a:endParaRPr lang="en-US"/>
            </a:p>
          </p:txBody>
        </p:sp>
      </p:grpSp>
      <p:grpSp>
        <p:nvGrpSpPr>
          <p:cNvPr id="40965" name="Group 12"/>
          <p:cNvGrpSpPr>
            <a:grpSpLocks/>
          </p:cNvGrpSpPr>
          <p:nvPr/>
        </p:nvGrpSpPr>
        <p:grpSpPr bwMode="auto">
          <a:xfrm>
            <a:off x="4978401" y="4671060"/>
            <a:ext cx="1315720" cy="1872616"/>
            <a:chOff x="1960" y="2452"/>
            <a:chExt cx="518" cy="983"/>
          </a:xfrm>
          <a:solidFill>
            <a:srgbClr val="FF0000"/>
          </a:solidFill>
        </p:grpSpPr>
        <p:sp>
          <p:nvSpPr>
            <p:cNvPr id="41030" name="Rectangle 13" descr="Light upward diagonal"/>
            <p:cNvSpPr>
              <a:spLocks noChangeArrowheads="1"/>
            </p:cNvSpPr>
            <p:nvPr/>
          </p:nvSpPr>
          <p:spPr bwMode="auto">
            <a:xfrm>
              <a:off x="1960" y="2528"/>
              <a:ext cx="518" cy="907"/>
            </a:xfrm>
            <a:prstGeom prst="rect">
              <a:avLst/>
            </a:prstGeom>
            <a:grpFill/>
            <a:ln w="9525">
              <a:solidFill>
                <a:srgbClr val="000000"/>
              </a:solidFill>
              <a:miter lim="800000"/>
              <a:headEnd/>
              <a:tailEnd/>
            </a:ln>
          </p:spPr>
          <p:txBody>
            <a:bodyPr/>
            <a:lstStyle/>
            <a:p>
              <a:pPr>
                <a:defRPr/>
              </a:pPr>
              <a:endParaRPr lang="en-US"/>
            </a:p>
          </p:txBody>
        </p:sp>
        <p:sp>
          <p:nvSpPr>
            <p:cNvPr id="41031" name="Rectangle 14" descr="Light upward diagonal"/>
            <p:cNvSpPr>
              <a:spLocks noChangeArrowheads="1"/>
            </p:cNvSpPr>
            <p:nvPr/>
          </p:nvSpPr>
          <p:spPr bwMode="auto">
            <a:xfrm>
              <a:off x="1960" y="2528"/>
              <a:ext cx="518" cy="896"/>
            </a:xfrm>
            <a:prstGeom prst="rect">
              <a:avLst/>
            </a:prstGeom>
            <a:grpFill/>
            <a:ln w="17463">
              <a:solidFill>
                <a:srgbClr val="000000"/>
              </a:solidFill>
              <a:miter lim="800000"/>
              <a:headEnd/>
              <a:tailEnd/>
            </a:ln>
          </p:spPr>
          <p:txBody>
            <a:bodyPr/>
            <a:lstStyle/>
            <a:p>
              <a:pPr>
                <a:defRPr/>
              </a:pPr>
              <a:endParaRPr lang="en-US"/>
            </a:p>
          </p:txBody>
        </p:sp>
        <p:sp>
          <p:nvSpPr>
            <p:cNvPr id="41032" name="Line 15" descr="Light upward diagonal"/>
            <p:cNvSpPr>
              <a:spLocks noChangeShapeType="1"/>
            </p:cNvSpPr>
            <p:nvPr/>
          </p:nvSpPr>
          <p:spPr bwMode="auto">
            <a:xfrm flipV="1">
              <a:off x="2219" y="2452"/>
              <a:ext cx="1" cy="76"/>
            </a:xfrm>
            <a:prstGeom prst="line">
              <a:avLst/>
            </a:prstGeom>
            <a:grpFill/>
            <a:ln w="17463">
              <a:solidFill>
                <a:srgbClr val="000000"/>
              </a:solidFill>
              <a:round/>
              <a:headEnd/>
              <a:tailEnd/>
            </a:ln>
            <a:extLst/>
          </p:spPr>
          <p:txBody>
            <a:bodyPr/>
            <a:lstStyle/>
            <a:p>
              <a:pPr>
                <a:defRPr/>
              </a:pPr>
              <a:endParaRPr lang="en-US"/>
            </a:p>
          </p:txBody>
        </p:sp>
        <p:sp>
          <p:nvSpPr>
            <p:cNvPr id="41033" name="Line 16" descr="Light upward diagonal"/>
            <p:cNvSpPr>
              <a:spLocks noChangeShapeType="1"/>
            </p:cNvSpPr>
            <p:nvPr/>
          </p:nvSpPr>
          <p:spPr bwMode="auto">
            <a:xfrm>
              <a:off x="2198" y="2452"/>
              <a:ext cx="43" cy="1"/>
            </a:xfrm>
            <a:prstGeom prst="line">
              <a:avLst/>
            </a:prstGeom>
            <a:grpFill/>
            <a:ln w="17463">
              <a:solidFill>
                <a:srgbClr val="000000"/>
              </a:solidFill>
              <a:round/>
              <a:headEnd/>
              <a:tailEnd/>
            </a:ln>
            <a:extLst/>
          </p:spPr>
          <p:txBody>
            <a:bodyPr/>
            <a:lstStyle/>
            <a:p>
              <a:pPr>
                <a:defRPr/>
              </a:pPr>
              <a:endParaRPr lang="en-US"/>
            </a:p>
          </p:txBody>
        </p:sp>
        <p:sp>
          <p:nvSpPr>
            <p:cNvPr id="41034" name="Line 17" descr="Light upward diagonal"/>
            <p:cNvSpPr>
              <a:spLocks noChangeShapeType="1"/>
            </p:cNvSpPr>
            <p:nvPr/>
          </p:nvSpPr>
          <p:spPr bwMode="auto">
            <a:xfrm>
              <a:off x="2219" y="2528"/>
              <a:ext cx="1" cy="75"/>
            </a:xfrm>
            <a:prstGeom prst="line">
              <a:avLst/>
            </a:prstGeom>
            <a:grpFill/>
            <a:ln w="17463">
              <a:solidFill>
                <a:srgbClr val="000000"/>
              </a:solidFill>
              <a:round/>
              <a:headEnd/>
              <a:tailEnd/>
            </a:ln>
            <a:extLst/>
          </p:spPr>
          <p:txBody>
            <a:bodyPr/>
            <a:lstStyle/>
            <a:p>
              <a:pPr>
                <a:defRPr/>
              </a:pPr>
              <a:endParaRPr lang="en-US"/>
            </a:p>
          </p:txBody>
        </p:sp>
        <p:sp>
          <p:nvSpPr>
            <p:cNvPr id="41035" name="Line 18" descr="Light upward diagonal"/>
            <p:cNvSpPr>
              <a:spLocks noChangeShapeType="1"/>
            </p:cNvSpPr>
            <p:nvPr/>
          </p:nvSpPr>
          <p:spPr bwMode="auto">
            <a:xfrm>
              <a:off x="2198" y="2603"/>
              <a:ext cx="43" cy="1"/>
            </a:xfrm>
            <a:prstGeom prst="line">
              <a:avLst/>
            </a:prstGeom>
            <a:grpFill/>
            <a:ln w="17463">
              <a:solidFill>
                <a:srgbClr val="000000"/>
              </a:solidFill>
              <a:round/>
              <a:headEnd/>
              <a:tailEnd/>
            </a:ln>
            <a:extLst/>
          </p:spPr>
          <p:txBody>
            <a:bodyPr/>
            <a:lstStyle/>
            <a:p>
              <a:pPr>
                <a:defRPr/>
              </a:pPr>
              <a:endParaRPr lang="en-US"/>
            </a:p>
          </p:txBody>
        </p:sp>
      </p:grpSp>
      <p:grpSp>
        <p:nvGrpSpPr>
          <p:cNvPr id="40966" name="Group 19"/>
          <p:cNvGrpSpPr>
            <a:grpSpLocks/>
          </p:cNvGrpSpPr>
          <p:nvPr/>
        </p:nvGrpSpPr>
        <p:grpSpPr bwMode="auto">
          <a:xfrm>
            <a:off x="6322062" y="4507230"/>
            <a:ext cx="1315720" cy="2036446"/>
            <a:chOff x="2489" y="2366"/>
            <a:chExt cx="518" cy="1069"/>
          </a:xfrm>
        </p:grpSpPr>
        <p:sp>
          <p:nvSpPr>
            <p:cNvPr id="2" name="Rectangle 20"/>
            <p:cNvSpPr>
              <a:spLocks noChangeArrowheads="1"/>
            </p:cNvSpPr>
            <p:nvPr/>
          </p:nvSpPr>
          <p:spPr bwMode="auto">
            <a:xfrm>
              <a:off x="2489" y="2431"/>
              <a:ext cx="518" cy="1004"/>
            </a:xfrm>
            <a:prstGeom prst="rect">
              <a:avLst/>
            </a:prstGeom>
            <a:solidFill>
              <a:srgbClr val="0099FF"/>
            </a:solidFill>
            <a:ln w="9525">
              <a:solidFill>
                <a:srgbClr val="000000"/>
              </a:solidFill>
              <a:miter lim="800000"/>
              <a:headEnd/>
              <a:tailEnd/>
            </a:ln>
          </p:spPr>
          <p:txBody>
            <a:bodyPr/>
            <a:lstStyle/>
            <a:p>
              <a:endParaRPr lang="en-US"/>
            </a:p>
          </p:txBody>
        </p:sp>
        <p:sp>
          <p:nvSpPr>
            <p:cNvPr id="3" name="Rectangle 21"/>
            <p:cNvSpPr>
              <a:spLocks noChangeArrowheads="1"/>
            </p:cNvSpPr>
            <p:nvPr/>
          </p:nvSpPr>
          <p:spPr bwMode="auto">
            <a:xfrm>
              <a:off x="2489" y="2431"/>
              <a:ext cx="518" cy="993"/>
            </a:xfrm>
            <a:prstGeom prst="rect">
              <a:avLst/>
            </a:prstGeom>
            <a:solidFill>
              <a:srgbClr val="0099FF"/>
            </a:solidFill>
            <a:ln w="17463">
              <a:solidFill>
                <a:srgbClr val="000000"/>
              </a:solidFill>
              <a:miter lim="800000"/>
              <a:headEnd/>
              <a:tailEnd/>
            </a:ln>
          </p:spPr>
          <p:txBody>
            <a:bodyPr/>
            <a:lstStyle/>
            <a:p>
              <a:endParaRPr lang="en-US"/>
            </a:p>
          </p:txBody>
        </p:sp>
        <p:sp>
          <p:nvSpPr>
            <p:cNvPr id="4" name="Line 22"/>
            <p:cNvSpPr>
              <a:spLocks noChangeShapeType="1"/>
            </p:cNvSpPr>
            <p:nvPr/>
          </p:nvSpPr>
          <p:spPr bwMode="auto">
            <a:xfrm flipV="1">
              <a:off x="2748" y="2366"/>
              <a:ext cx="1" cy="6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 name="Line 23"/>
            <p:cNvSpPr>
              <a:spLocks noChangeShapeType="1"/>
            </p:cNvSpPr>
            <p:nvPr/>
          </p:nvSpPr>
          <p:spPr bwMode="auto">
            <a:xfrm>
              <a:off x="2727" y="2366"/>
              <a:ext cx="43"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24"/>
            <p:cNvSpPr>
              <a:spLocks noChangeShapeType="1"/>
            </p:cNvSpPr>
            <p:nvPr/>
          </p:nvSpPr>
          <p:spPr bwMode="auto">
            <a:xfrm>
              <a:off x="2748" y="2431"/>
              <a:ext cx="1" cy="64"/>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Line 25"/>
            <p:cNvSpPr>
              <a:spLocks noChangeShapeType="1"/>
            </p:cNvSpPr>
            <p:nvPr/>
          </p:nvSpPr>
          <p:spPr bwMode="auto">
            <a:xfrm>
              <a:off x="2727" y="2495"/>
              <a:ext cx="43"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0967" name="Group 26"/>
          <p:cNvGrpSpPr>
            <a:grpSpLocks/>
          </p:cNvGrpSpPr>
          <p:nvPr/>
        </p:nvGrpSpPr>
        <p:grpSpPr bwMode="auto">
          <a:xfrm>
            <a:off x="8625841" y="5206366"/>
            <a:ext cx="1315720" cy="1337310"/>
            <a:chOff x="3396" y="2733"/>
            <a:chExt cx="518" cy="702"/>
          </a:xfrm>
          <a:pattFill prst="pct70">
            <a:fgClr>
              <a:schemeClr val="tx1"/>
            </a:fgClr>
            <a:bgClr>
              <a:schemeClr val="bg1"/>
            </a:bgClr>
          </a:pattFill>
        </p:grpSpPr>
        <p:sp>
          <p:nvSpPr>
            <p:cNvPr id="41018" name="Rectangle 27" descr="Divot"/>
            <p:cNvSpPr>
              <a:spLocks noChangeArrowheads="1"/>
            </p:cNvSpPr>
            <p:nvPr/>
          </p:nvSpPr>
          <p:spPr bwMode="auto">
            <a:xfrm>
              <a:off x="3396" y="2808"/>
              <a:ext cx="518" cy="627"/>
            </a:xfrm>
            <a:prstGeom prst="rect">
              <a:avLst/>
            </a:prstGeom>
            <a:grpFill/>
            <a:ln w="9525">
              <a:solidFill>
                <a:srgbClr val="000000"/>
              </a:solidFill>
              <a:miter lim="800000"/>
              <a:headEnd/>
              <a:tailEnd/>
            </a:ln>
          </p:spPr>
          <p:txBody>
            <a:bodyPr/>
            <a:lstStyle/>
            <a:p>
              <a:pPr>
                <a:defRPr/>
              </a:pPr>
              <a:endParaRPr lang="en-US"/>
            </a:p>
          </p:txBody>
        </p:sp>
        <p:sp>
          <p:nvSpPr>
            <p:cNvPr id="41019" name="Rectangle 28" descr="Divot"/>
            <p:cNvSpPr>
              <a:spLocks noChangeArrowheads="1"/>
            </p:cNvSpPr>
            <p:nvPr/>
          </p:nvSpPr>
          <p:spPr bwMode="auto">
            <a:xfrm>
              <a:off x="3396" y="2808"/>
              <a:ext cx="518" cy="616"/>
            </a:xfrm>
            <a:prstGeom prst="rect">
              <a:avLst/>
            </a:prstGeom>
            <a:grpFill/>
            <a:ln w="17463">
              <a:solidFill>
                <a:srgbClr val="000000"/>
              </a:solidFill>
              <a:miter lim="800000"/>
              <a:headEnd/>
              <a:tailEnd/>
            </a:ln>
          </p:spPr>
          <p:txBody>
            <a:bodyPr/>
            <a:lstStyle/>
            <a:p>
              <a:pPr>
                <a:defRPr/>
              </a:pPr>
              <a:endParaRPr lang="en-US"/>
            </a:p>
          </p:txBody>
        </p:sp>
        <p:sp>
          <p:nvSpPr>
            <p:cNvPr id="41020" name="Line 29" descr="Divot"/>
            <p:cNvSpPr>
              <a:spLocks noChangeShapeType="1"/>
            </p:cNvSpPr>
            <p:nvPr/>
          </p:nvSpPr>
          <p:spPr bwMode="auto">
            <a:xfrm flipV="1">
              <a:off x="3655" y="2733"/>
              <a:ext cx="1" cy="75"/>
            </a:xfrm>
            <a:prstGeom prst="line">
              <a:avLst/>
            </a:prstGeom>
            <a:grpFill/>
            <a:ln w="17463">
              <a:solidFill>
                <a:srgbClr val="000000"/>
              </a:solidFill>
              <a:round/>
              <a:headEnd/>
              <a:tailEnd/>
            </a:ln>
            <a:extLst/>
          </p:spPr>
          <p:txBody>
            <a:bodyPr/>
            <a:lstStyle/>
            <a:p>
              <a:pPr>
                <a:defRPr/>
              </a:pPr>
              <a:endParaRPr lang="en-US"/>
            </a:p>
          </p:txBody>
        </p:sp>
        <p:sp>
          <p:nvSpPr>
            <p:cNvPr id="41021" name="Line 30" descr="Divot"/>
            <p:cNvSpPr>
              <a:spLocks noChangeShapeType="1"/>
            </p:cNvSpPr>
            <p:nvPr/>
          </p:nvSpPr>
          <p:spPr bwMode="auto">
            <a:xfrm>
              <a:off x="3633" y="2733"/>
              <a:ext cx="43" cy="1"/>
            </a:xfrm>
            <a:prstGeom prst="line">
              <a:avLst/>
            </a:prstGeom>
            <a:grpFill/>
            <a:ln w="17463">
              <a:solidFill>
                <a:srgbClr val="000000"/>
              </a:solidFill>
              <a:round/>
              <a:headEnd/>
              <a:tailEnd/>
            </a:ln>
            <a:extLst/>
          </p:spPr>
          <p:txBody>
            <a:bodyPr/>
            <a:lstStyle/>
            <a:p>
              <a:pPr>
                <a:defRPr/>
              </a:pPr>
              <a:endParaRPr lang="en-US"/>
            </a:p>
          </p:txBody>
        </p:sp>
        <p:sp>
          <p:nvSpPr>
            <p:cNvPr id="41022" name="Line 31" descr="Divot"/>
            <p:cNvSpPr>
              <a:spLocks noChangeShapeType="1"/>
            </p:cNvSpPr>
            <p:nvPr/>
          </p:nvSpPr>
          <p:spPr bwMode="auto">
            <a:xfrm>
              <a:off x="3655" y="2808"/>
              <a:ext cx="1" cy="76"/>
            </a:xfrm>
            <a:prstGeom prst="line">
              <a:avLst/>
            </a:prstGeom>
            <a:grpFill/>
            <a:ln w="17463">
              <a:solidFill>
                <a:srgbClr val="000000"/>
              </a:solidFill>
              <a:round/>
              <a:headEnd/>
              <a:tailEnd/>
            </a:ln>
            <a:extLst/>
          </p:spPr>
          <p:txBody>
            <a:bodyPr/>
            <a:lstStyle/>
            <a:p>
              <a:pPr>
                <a:defRPr/>
              </a:pPr>
              <a:endParaRPr lang="en-US"/>
            </a:p>
          </p:txBody>
        </p:sp>
        <p:sp>
          <p:nvSpPr>
            <p:cNvPr id="41023" name="Line 32" descr="Divot"/>
            <p:cNvSpPr>
              <a:spLocks noChangeShapeType="1"/>
            </p:cNvSpPr>
            <p:nvPr/>
          </p:nvSpPr>
          <p:spPr bwMode="auto">
            <a:xfrm>
              <a:off x="3633" y="2884"/>
              <a:ext cx="43" cy="1"/>
            </a:xfrm>
            <a:prstGeom prst="line">
              <a:avLst/>
            </a:prstGeom>
            <a:grpFill/>
            <a:ln w="17463">
              <a:solidFill>
                <a:srgbClr val="000000"/>
              </a:solidFill>
              <a:round/>
              <a:headEnd/>
              <a:tailEnd/>
            </a:ln>
            <a:extLst/>
          </p:spPr>
          <p:txBody>
            <a:bodyPr/>
            <a:lstStyle/>
            <a:p>
              <a:pPr>
                <a:defRPr/>
              </a:pPr>
              <a:endParaRPr lang="en-US"/>
            </a:p>
          </p:txBody>
        </p:sp>
      </p:grpSp>
      <p:grpSp>
        <p:nvGrpSpPr>
          <p:cNvPr id="40968" name="Group 33"/>
          <p:cNvGrpSpPr>
            <a:grpSpLocks/>
          </p:cNvGrpSpPr>
          <p:nvPr/>
        </p:nvGrpSpPr>
        <p:grpSpPr bwMode="auto">
          <a:xfrm>
            <a:off x="9941561" y="4897756"/>
            <a:ext cx="1315720" cy="1645920"/>
            <a:chOff x="3914" y="2571"/>
            <a:chExt cx="518" cy="864"/>
          </a:xfrm>
          <a:solidFill>
            <a:srgbClr val="FF0000"/>
          </a:solidFill>
        </p:grpSpPr>
        <p:sp>
          <p:nvSpPr>
            <p:cNvPr id="41012" name="Rectangle 34" descr="Light upward diagonal"/>
            <p:cNvSpPr>
              <a:spLocks noChangeArrowheads="1"/>
            </p:cNvSpPr>
            <p:nvPr/>
          </p:nvSpPr>
          <p:spPr bwMode="auto">
            <a:xfrm>
              <a:off x="3914" y="2647"/>
              <a:ext cx="518" cy="788"/>
            </a:xfrm>
            <a:prstGeom prst="rect">
              <a:avLst/>
            </a:prstGeom>
            <a:grpFill/>
            <a:ln w="9525">
              <a:solidFill>
                <a:srgbClr val="000000"/>
              </a:solidFill>
              <a:miter lim="800000"/>
              <a:headEnd/>
              <a:tailEnd/>
            </a:ln>
          </p:spPr>
          <p:txBody>
            <a:bodyPr/>
            <a:lstStyle/>
            <a:p>
              <a:pPr>
                <a:defRPr/>
              </a:pPr>
              <a:endParaRPr lang="en-US"/>
            </a:p>
          </p:txBody>
        </p:sp>
        <p:sp>
          <p:nvSpPr>
            <p:cNvPr id="41013" name="Rectangle 35" descr="Light upward diagonal"/>
            <p:cNvSpPr>
              <a:spLocks noChangeArrowheads="1"/>
            </p:cNvSpPr>
            <p:nvPr/>
          </p:nvSpPr>
          <p:spPr bwMode="auto">
            <a:xfrm>
              <a:off x="3914" y="2647"/>
              <a:ext cx="518" cy="777"/>
            </a:xfrm>
            <a:prstGeom prst="rect">
              <a:avLst/>
            </a:prstGeom>
            <a:grpFill/>
            <a:ln w="17463">
              <a:solidFill>
                <a:srgbClr val="000000"/>
              </a:solidFill>
              <a:miter lim="800000"/>
              <a:headEnd/>
              <a:tailEnd/>
            </a:ln>
          </p:spPr>
          <p:txBody>
            <a:bodyPr/>
            <a:lstStyle/>
            <a:p>
              <a:pPr>
                <a:defRPr/>
              </a:pPr>
              <a:endParaRPr lang="en-US"/>
            </a:p>
          </p:txBody>
        </p:sp>
        <p:sp>
          <p:nvSpPr>
            <p:cNvPr id="41014" name="Line 36" descr="Light upward diagonal"/>
            <p:cNvSpPr>
              <a:spLocks noChangeShapeType="1"/>
            </p:cNvSpPr>
            <p:nvPr/>
          </p:nvSpPr>
          <p:spPr bwMode="auto">
            <a:xfrm flipV="1">
              <a:off x="4173" y="2571"/>
              <a:ext cx="1" cy="76"/>
            </a:xfrm>
            <a:prstGeom prst="line">
              <a:avLst/>
            </a:prstGeom>
            <a:grpFill/>
            <a:ln w="17463">
              <a:solidFill>
                <a:srgbClr val="000000"/>
              </a:solidFill>
              <a:round/>
              <a:headEnd/>
              <a:tailEnd/>
            </a:ln>
            <a:extLst/>
          </p:spPr>
          <p:txBody>
            <a:bodyPr/>
            <a:lstStyle/>
            <a:p>
              <a:pPr>
                <a:defRPr/>
              </a:pPr>
              <a:endParaRPr lang="en-US"/>
            </a:p>
          </p:txBody>
        </p:sp>
        <p:sp>
          <p:nvSpPr>
            <p:cNvPr id="41015" name="Line 37" descr="Light upward diagonal"/>
            <p:cNvSpPr>
              <a:spLocks noChangeShapeType="1"/>
            </p:cNvSpPr>
            <p:nvPr/>
          </p:nvSpPr>
          <p:spPr bwMode="auto">
            <a:xfrm>
              <a:off x="4151" y="2571"/>
              <a:ext cx="44" cy="1"/>
            </a:xfrm>
            <a:prstGeom prst="line">
              <a:avLst/>
            </a:prstGeom>
            <a:grpFill/>
            <a:ln w="17463">
              <a:solidFill>
                <a:srgbClr val="000000"/>
              </a:solidFill>
              <a:round/>
              <a:headEnd/>
              <a:tailEnd/>
            </a:ln>
            <a:extLst/>
          </p:spPr>
          <p:txBody>
            <a:bodyPr/>
            <a:lstStyle/>
            <a:p>
              <a:pPr>
                <a:defRPr/>
              </a:pPr>
              <a:endParaRPr lang="en-US"/>
            </a:p>
          </p:txBody>
        </p:sp>
        <p:sp>
          <p:nvSpPr>
            <p:cNvPr id="41016" name="Line 38" descr="Light upward diagonal"/>
            <p:cNvSpPr>
              <a:spLocks noChangeShapeType="1"/>
            </p:cNvSpPr>
            <p:nvPr/>
          </p:nvSpPr>
          <p:spPr bwMode="auto">
            <a:xfrm>
              <a:off x="4173" y="2647"/>
              <a:ext cx="1" cy="64"/>
            </a:xfrm>
            <a:prstGeom prst="line">
              <a:avLst/>
            </a:prstGeom>
            <a:grpFill/>
            <a:ln w="17463">
              <a:solidFill>
                <a:srgbClr val="000000"/>
              </a:solidFill>
              <a:round/>
              <a:headEnd/>
              <a:tailEnd/>
            </a:ln>
            <a:extLst/>
          </p:spPr>
          <p:txBody>
            <a:bodyPr/>
            <a:lstStyle/>
            <a:p>
              <a:pPr>
                <a:defRPr/>
              </a:pPr>
              <a:endParaRPr lang="en-US"/>
            </a:p>
          </p:txBody>
        </p:sp>
        <p:sp>
          <p:nvSpPr>
            <p:cNvPr id="41017" name="Line 39" descr="Light upward diagonal"/>
            <p:cNvSpPr>
              <a:spLocks noChangeShapeType="1"/>
            </p:cNvSpPr>
            <p:nvPr/>
          </p:nvSpPr>
          <p:spPr bwMode="auto">
            <a:xfrm>
              <a:off x="4151" y="2711"/>
              <a:ext cx="44" cy="1"/>
            </a:xfrm>
            <a:prstGeom prst="line">
              <a:avLst/>
            </a:prstGeom>
            <a:grpFill/>
            <a:ln w="17463">
              <a:solidFill>
                <a:srgbClr val="000000"/>
              </a:solidFill>
              <a:round/>
              <a:headEnd/>
              <a:tailEnd/>
            </a:ln>
            <a:extLst/>
          </p:spPr>
          <p:txBody>
            <a:bodyPr/>
            <a:lstStyle/>
            <a:p>
              <a:pPr>
                <a:defRPr/>
              </a:pPr>
              <a:endParaRPr lang="en-US"/>
            </a:p>
          </p:txBody>
        </p:sp>
      </p:grpSp>
      <p:grpSp>
        <p:nvGrpSpPr>
          <p:cNvPr id="40969" name="Group 40"/>
          <p:cNvGrpSpPr>
            <a:grpSpLocks/>
          </p:cNvGrpSpPr>
          <p:nvPr/>
        </p:nvGrpSpPr>
        <p:grpSpPr bwMode="auto">
          <a:xfrm>
            <a:off x="11285222" y="4568190"/>
            <a:ext cx="1315720" cy="1975486"/>
            <a:chOff x="4443" y="2398"/>
            <a:chExt cx="518" cy="1037"/>
          </a:xfrm>
        </p:grpSpPr>
        <p:sp>
          <p:nvSpPr>
            <p:cNvPr id="41006" name="Rectangle 41"/>
            <p:cNvSpPr>
              <a:spLocks noChangeArrowheads="1"/>
            </p:cNvSpPr>
            <p:nvPr/>
          </p:nvSpPr>
          <p:spPr bwMode="auto">
            <a:xfrm>
              <a:off x="4443" y="2463"/>
              <a:ext cx="518" cy="972"/>
            </a:xfrm>
            <a:prstGeom prst="rect">
              <a:avLst/>
            </a:prstGeom>
            <a:solidFill>
              <a:srgbClr val="0099FF"/>
            </a:solidFill>
            <a:ln w="9525">
              <a:solidFill>
                <a:srgbClr val="000000"/>
              </a:solidFill>
              <a:miter lim="800000"/>
              <a:headEnd/>
              <a:tailEnd/>
            </a:ln>
          </p:spPr>
          <p:txBody>
            <a:bodyPr/>
            <a:lstStyle/>
            <a:p>
              <a:endParaRPr lang="en-US"/>
            </a:p>
          </p:txBody>
        </p:sp>
        <p:sp>
          <p:nvSpPr>
            <p:cNvPr id="41007" name="Rectangle 42"/>
            <p:cNvSpPr>
              <a:spLocks noChangeArrowheads="1"/>
            </p:cNvSpPr>
            <p:nvPr/>
          </p:nvSpPr>
          <p:spPr bwMode="auto">
            <a:xfrm>
              <a:off x="4443" y="2463"/>
              <a:ext cx="518" cy="961"/>
            </a:xfrm>
            <a:prstGeom prst="rect">
              <a:avLst/>
            </a:prstGeom>
            <a:solidFill>
              <a:srgbClr val="0099FF"/>
            </a:solidFill>
            <a:ln w="17463">
              <a:solidFill>
                <a:srgbClr val="000000"/>
              </a:solidFill>
              <a:miter lim="800000"/>
              <a:headEnd/>
              <a:tailEnd/>
            </a:ln>
          </p:spPr>
          <p:txBody>
            <a:bodyPr/>
            <a:lstStyle/>
            <a:p>
              <a:endParaRPr lang="en-US"/>
            </a:p>
          </p:txBody>
        </p:sp>
        <p:sp>
          <p:nvSpPr>
            <p:cNvPr id="41008" name="Line 43"/>
            <p:cNvSpPr>
              <a:spLocks noChangeShapeType="1"/>
            </p:cNvSpPr>
            <p:nvPr/>
          </p:nvSpPr>
          <p:spPr bwMode="auto">
            <a:xfrm flipV="1">
              <a:off x="4702" y="2398"/>
              <a:ext cx="1" cy="6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09" name="Line 44"/>
            <p:cNvSpPr>
              <a:spLocks noChangeShapeType="1"/>
            </p:cNvSpPr>
            <p:nvPr/>
          </p:nvSpPr>
          <p:spPr bwMode="auto">
            <a:xfrm>
              <a:off x="4680" y="2398"/>
              <a:ext cx="44"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10" name="Line 45"/>
            <p:cNvSpPr>
              <a:spLocks noChangeShapeType="1"/>
            </p:cNvSpPr>
            <p:nvPr/>
          </p:nvSpPr>
          <p:spPr bwMode="auto">
            <a:xfrm>
              <a:off x="4702" y="2463"/>
              <a:ext cx="1" cy="6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11" name="Line 46"/>
            <p:cNvSpPr>
              <a:spLocks noChangeShapeType="1"/>
            </p:cNvSpPr>
            <p:nvPr/>
          </p:nvSpPr>
          <p:spPr bwMode="auto">
            <a:xfrm>
              <a:off x="4680" y="2528"/>
              <a:ext cx="44"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0970" name="Group 47"/>
          <p:cNvGrpSpPr>
            <a:grpSpLocks/>
          </p:cNvGrpSpPr>
          <p:nvPr/>
        </p:nvGrpSpPr>
        <p:grpSpPr bwMode="auto">
          <a:xfrm>
            <a:off x="3169920" y="1832611"/>
            <a:ext cx="165101" cy="4712970"/>
            <a:chOff x="1248" y="962"/>
            <a:chExt cx="65" cy="2474"/>
          </a:xfrm>
        </p:grpSpPr>
        <p:sp>
          <p:nvSpPr>
            <p:cNvPr id="40999" name="Line 48"/>
            <p:cNvSpPr>
              <a:spLocks noChangeShapeType="1"/>
            </p:cNvSpPr>
            <p:nvPr/>
          </p:nvSpPr>
          <p:spPr bwMode="auto">
            <a:xfrm>
              <a:off x="1248" y="3435"/>
              <a:ext cx="65" cy="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00" name="Line 49"/>
            <p:cNvSpPr>
              <a:spLocks noChangeShapeType="1"/>
            </p:cNvSpPr>
            <p:nvPr/>
          </p:nvSpPr>
          <p:spPr bwMode="auto">
            <a:xfrm>
              <a:off x="1248" y="3024"/>
              <a:ext cx="65" cy="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01" name="Line 50"/>
            <p:cNvSpPr>
              <a:spLocks noChangeShapeType="1"/>
            </p:cNvSpPr>
            <p:nvPr/>
          </p:nvSpPr>
          <p:spPr bwMode="auto">
            <a:xfrm>
              <a:off x="1248" y="2614"/>
              <a:ext cx="65" cy="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02" name="Line 51"/>
            <p:cNvSpPr>
              <a:spLocks noChangeShapeType="1"/>
            </p:cNvSpPr>
            <p:nvPr/>
          </p:nvSpPr>
          <p:spPr bwMode="auto">
            <a:xfrm>
              <a:off x="1248" y="2204"/>
              <a:ext cx="65" cy="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03" name="Line 52"/>
            <p:cNvSpPr>
              <a:spLocks noChangeShapeType="1"/>
            </p:cNvSpPr>
            <p:nvPr/>
          </p:nvSpPr>
          <p:spPr bwMode="auto">
            <a:xfrm>
              <a:off x="1248" y="1783"/>
              <a:ext cx="65" cy="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04" name="Line 53"/>
            <p:cNvSpPr>
              <a:spLocks noChangeShapeType="1"/>
            </p:cNvSpPr>
            <p:nvPr/>
          </p:nvSpPr>
          <p:spPr bwMode="auto">
            <a:xfrm>
              <a:off x="1248" y="1373"/>
              <a:ext cx="65" cy="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05" name="Line 54"/>
            <p:cNvSpPr>
              <a:spLocks noChangeShapeType="1"/>
            </p:cNvSpPr>
            <p:nvPr/>
          </p:nvSpPr>
          <p:spPr bwMode="auto">
            <a:xfrm>
              <a:off x="1248" y="962"/>
              <a:ext cx="65" cy="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0971" name="Line 55"/>
          <p:cNvSpPr>
            <a:spLocks noChangeShapeType="1"/>
          </p:cNvSpPr>
          <p:nvPr/>
        </p:nvSpPr>
        <p:spPr bwMode="auto">
          <a:xfrm flipV="1">
            <a:off x="3169920" y="1832610"/>
            <a:ext cx="2541" cy="4711066"/>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lIns="130622" tIns="65311" rIns="130622" bIns="65311"/>
          <a:lstStyle/>
          <a:p>
            <a:endParaRPr lang="en-US"/>
          </a:p>
        </p:txBody>
      </p:sp>
      <p:sp>
        <p:nvSpPr>
          <p:cNvPr id="40972" name="Line 56"/>
          <p:cNvSpPr>
            <a:spLocks noChangeShapeType="1"/>
          </p:cNvSpPr>
          <p:nvPr/>
        </p:nvSpPr>
        <p:spPr bwMode="auto">
          <a:xfrm flipV="1">
            <a:off x="13093702" y="1832610"/>
            <a:ext cx="2539" cy="4711066"/>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lIns="130622" tIns="65311" rIns="130622" bIns="65311"/>
          <a:lstStyle/>
          <a:p>
            <a:endParaRPr lang="en-US"/>
          </a:p>
        </p:txBody>
      </p:sp>
      <p:sp>
        <p:nvSpPr>
          <p:cNvPr id="40973" name="Line 57"/>
          <p:cNvSpPr>
            <a:spLocks noChangeShapeType="1"/>
          </p:cNvSpPr>
          <p:nvPr/>
        </p:nvSpPr>
        <p:spPr bwMode="auto">
          <a:xfrm>
            <a:off x="3169921" y="6543676"/>
            <a:ext cx="9923781" cy="1904"/>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lIns="130622" tIns="65311" rIns="130622" bIns="65311"/>
          <a:lstStyle/>
          <a:p>
            <a:endParaRPr lang="en-US"/>
          </a:p>
        </p:txBody>
      </p:sp>
      <p:sp>
        <p:nvSpPr>
          <p:cNvPr id="40974" name="Line 58"/>
          <p:cNvSpPr>
            <a:spLocks noChangeShapeType="1"/>
          </p:cNvSpPr>
          <p:nvPr/>
        </p:nvSpPr>
        <p:spPr bwMode="auto">
          <a:xfrm>
            <a:off x="3169921" y="1832610"/>
            <a:ext cx="9923781" cy="1906"/>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lIns="130622" tIns="65311" rIns="130622" bIns="65311"/>
          <a:lstStyle/>
          <a:p>
            <a:endParaRPr lang="en-US"/>
          </a:p>
        </p:txBody>
      </p:sp>
      <p:grpSp>
        <p:nvGrpSpPr>
          <p:cNvPr id="40975" name="Group 59"/>
          <p:cNvGrpSpPr>
            <a:grpSpLocks/>
          </p:cNvGrpSpPr>
          <p:nvPr/>
        </p:nvGrpSpPr>
        <p:grpSpPr bwMode="auto">
          <a:xfrm>
            <a:off x="2794000" y="1575436"/>
            <a:ext cx="251460" cy="5263515"/>
            <a:chOff x="1100" y="827"/>
            <a:chExt cx="99" cy="2763"/>
          </a:xfrm>
        </p:grpSpPr>
        <p:sp>
          <p:nvSpPr>
            <p:cNvPr id="40992" name="Rectangle 60"/>
            <p:cNvSpPr>
              <a:spLocks noChangeArrowheads="1"/>
            </p:cNvSpPr>
            <p:nvPr/>
          </p:nvSpPr>
          <p:spPr bwMode="auto">
            <a:xfrm>
              <a:off x="1100" y="3299"/>
              <a:ext cx="9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600">
                  <a:solidFill>
                    <a:srgbClr val="FFFFFF"/>
                  </a:solidFill>
                </a:rPr>
                <a:t>0</a:t>
              </a:r>
              <a:endParaRPr lang="en-US"/>
            </a:p>
          </p:txBody>
        </p:sp>
        <p:sp>
          <p:nvSpPr>
            <p:cNvPr id="40993" name="Rectangle 61"/>
            <p:cNvSpPr>
              <a:spLocks noChangeArrowheads="1"/>
            </p:cNvSpPr>
            <p:nvPr/>
          </p:nvSpPr>
          <p:spPr bwMode="auto">
            <a:xfrm>
              <a:off x="1100" y="2889"/>
              <a:ext cx="9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600">
                  <a:solidFill>
                    <a:srgbClr val="FFFFFF"/>
                  </a:solidFill>
                </a:rPr>
                <a:t>1</a:t>
              </a:r>
              <a:endParaRPr lang="en-US"/>
            </a:p>
          </p:txBody>
        </p:sp>
        <p:sp>
          <p:nvSpPr>
            <p:cNvPr id="40994" name="Rectangle 62"/>
            <p:cNvSpPr>
              <a:spLocks noChangeArrowheads="1"/>
            </p:cNvSpPr>
            <p:nvPr/>
          </p:nvSpPr>
          <p:spPr bwMode="auto">
            <a:xfrm>
              <a:off x="1100" y="2478"/>
              <a:ext cx="9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600">
                  <a:solidFill>
                    <a:srgbClr val="FFFFFF"/>
                  </a:solidFill>
                </a:rPr>
                <a:t>2</a:t>
              </a:r>
              <a:endParaRPr lang="en-US"/>
            </a:p>
          </p:txBody>
        </p:sp>
        <p:sp>
          <p:nvSpPr>
            <p:cNvPr id="40995" name="Rectangle 63"/>
            <p:cNvSpPr>
              <a:spLocks noChangeArrowheads="1"/>
            </p:cNvSpPr>
            <p:nvPr/>
          </p:nvSpPr>
          <p:spPr bwMode="auto">
            <a:xfrm>
              <a:off x="1100" y="2068"/>
              <a:ext cx="9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600">
                  <a:solidFill>
                    <a:srgbClr val="FFFFFF"/>
                  </a:solidFill>
                </a:rPr>
                <a:t>3</a:t>
              </a:r>
              <a:endParaRPr lang="en-US"/>
            </a:p>
          </p:txBody>
        </p:sp>
        <p:sp>
          <p:nvSpPr>
            <p:cNvPr id="40996" name="Rectangle 64"/>
            <p:cNvSpPr>
              <a:spLocks noChangeArrowheads="1"/>
            </p:cNvSpPr>
            <p:nvPr/>
          </p:nvSpPr>
          <p:spPr bwMode="auto">
            <a:xfrm>
              <a:off x="1100" y="1647"/>
              <a:ext cx="9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600">
                  <a:solidFill>
                    <a:srgbClr val="FFFFFF"/>
                  </a:solidFill>
                </a:rPr>
                <a:t>4</a:t>
              </a:r>
              <a:endParaRPr lang="en-US"/>
            </a:p>
          </p:txBody>
        </p:sp>
        <p:sp>
          <p:nvSpPr>
            <p:cNvPr id="40997" name="Rectangle 65"/>
            <p:cNvSpPr>
              <a:spLocks noChangeArrowheads="1"/>
            </p:cNvSpPr>
            <p:nvPr/>
          </p:nvSpPr>
          <p:spPr bwMode="auto">
            <a:xfrm>
              <a:off x="1100" y="1237"/>
              <a:ext cx="9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600">
                  <a:solidFill>
                    <a:srgbClr val="FFFFFF"/>
                  </a:solidFill>
                </a:rPr>
                <a:t>5</a:t>
              </a:r>
              <a:endParaRPr lang="en-US"/>
            </a:p>
          </p:txBody>
        </p:sp>
        <p:sp>
          <p:nvSpPr>
            <p:cNvPr id="40998" name="Rectangle 66"/>
            <p:cNvSpPr>
              <a:spLocks noChangeArrowheads="1"/>
            </p:cNvSpPr>
            <p:nvPr/>
          </p:nvSpPr>
          <p:spPr bwMode="auto">
            <a:xfrm>
              <a:off x="1100" y="827"/>
              <a:ext cx="9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600">
                  <a:solidFill>
                    <a:srgbClr val="FFFFFF"/>
                  </a:solidFill>
                </a:rPr>
                <a:t>6</a:t>
              </a:r>
              <a:endParaRPr lang="en-US"/>
            </a:p>
          </p:txBody>
        </p:sp>
      </p:grpSp>
      <p:grpSp>
        <p:nvGrpSpPr>
          <p:cNvPr id="40976" name="Group 67"/>
          <p:cNvGrpSpPr>
            <a:grpSpLocks/>
          </p:cNvGrpSpPr>
          <p:nvPr/>
        </p:nvGrpSpPr>
        <p:grpSpPr bwMode="auto">
          <a:xfrm>
            <a:off x="4826000" y="6572251"/>
            <a:ext cx="6812280" cy="554355"/>
            <a:chOff x="1900" y="3450"/>
            <a:chExt cx="2682" cy="291"/>
          </a:xfrm>
        </p:grpSpPr>
        <p:sp>
          <p:nvSpPr>
            <p:cNvPr id="40990" name="Rectangle 68"/>
            <p:cNvSpPr>
              <a:spLocks noChangeArrowheads="1"/>
            </p:cNvSpPr>
            <p:nvPr/>
          </p:nvSpPr>
          <p:spPr bwMode="auto">
            <a:xfrm>
              <a:off x="1900" y="3450"/>
              <a:ext cx="71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600">
                  <a:solidFill>
                    <a:srgbClr val="000000"/>
                  </a:solidFill>
                </a:rPr>
                <a:t>Post-Test</a:t>
              </a:r>
              <a:endParaRPr lang="en-US">
                <a:solidFill>
                  <a:srgbClr val="000000"/>
                </a:solidFill>
              </a:endParaRPr>
            </a:p>
          </p:txBody>
        </p:sp>
        <p:sp>
          <p:nvSpPr>
            <p:cNvPr id="40991" name="Rectangle 69"/>
            <p:cNvSpPr>
              <a:spLocks noChangeArrowheads="1"/>
            </p:cNvSpPr>
            <p:nvPr/>
          </p:nvSpPr>
          <p:spPr bwMode="auto">
            <a:xfrm>
              <a:off x="3809" y="3450"/>
              <a:ext cx="77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600">
                  <a:solidFill>
                    <a:srgbClr val="000000"/>
                  </a:solidFill>
                </a:rPr>
                <a:t>Follow-up</a:t>
              </a:r>
              <a:endParaRPr lang="en-US">
                <a:solidFill>
                  <a:srgbClr val="000000"/>
                </a:solidFill>
              </a:endParaRPr>
            </a:p>
          </p:txBody>
        </p:sp>
      </p:grpSp>
      <p:sp>
        <p:nvSpPr>
          <p:cNvPr id="40977" name="Rectangle 70"/>
          <p:cNvSpPr>
            <a:spLocks noChangeArrowheads="1"/>
          </p:cNvSpPr>
          <p:nvPr/>
        </p:nvSpPr>
        <p:spPr bwMode="auto">
          <a:xfrm>
            <a:off x="5882640" y="1935480"/>
            <a:ext cx="7101840" cy="556260"/>
          </a:xfrm>
          <a:prstGeom prst="rect">
            <a:avLst/>
          </a:prstGeom>
          <a:noFill/>
          <a:ln w="174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30622" tIns="65311" rIns="130622" bIns="65311"/>
          <a:lstStyle/>
          <a:p>
            <a:endParaRPr lang="en-US">
              <a:solidFill>
                <a:srgbClr val="000000"/>
              </a:solidFill>
            </a:endParaRPr>
          </a:p>
        </p:txBody>
      </p:sp>
      <p:sp>
        <p:nvSpPr>
          <p:cNvPr id="40978" name="Rectangle 71" descr="Divot"/>
          <p:cNvSpPr>
            <a:spLocks noChangeArrowheads="1"/>
          </p:cNvSpPr>
          <p:nvPr/>
        </p:nvSpPr>
        <p:spPr bwMode="auto">
          <a:xfrm>
            <a:off x="6431281" y="2101216"/>
            <a:ext cx="330200" cy="245744"/>
          </a:xfrm>
          <a:prstGeom prst="rect">
            <a:avLst/>
          </a:prstGeom>
          <a:pattFill prst="pct70">
            <a:fgClr>
              <a:schemeClr val="tx1"/>
            </a:fgClr>
            <a:bgClr>
              <a:schemeClr val="bg1"/>
            </a:bgClr>
          </a:pattFill>
          <a:ln w="17463">
            <a:solidFill>
              <a:srgbClr val="000000"/>
            </a:solidFill>
            <a:miter lim="800000"/>
            <a:headEnd/>
            <a:tailEnd/>
          </a:ln>
        </p:spPr>
        <p:txBody>
          <a:bodyPr lIns="130622" tIns="65311" rIns="130622" bIns="65311"/>
          <a:lstStyle/>
          <a:p>
            <a:endParaRPr lang="en-US"/>
          </a:p>
        </p:txBody>
      </p:sp>
      <p:sp>
        <p:nvSpPr>
          <p:cNvPr id="40979" name="Rectangle 72"/>
          <p:cNvSpPr>
            <a:spLocks noChangeArrowheads="1"/>
          </p:cNvSpPr>
          <p:nvPr/>
        </p:nvSpPr>
        <p:spPr bwMode="auto">
          <a:xfrm>
            <a:off x="7274560" y="2068830"/>
            <a:ext cx="88646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700">
                <a:solidFill>
                  <a:srgbClr val="000000"/>
                </a:solidFill>
              </a:rPr>
              <a:t>CONT</a:t>
            </a:r>
            <a:endParaRPr lang="en-US">
              <a:solidFill>
                <a:srgbClr val="000000"/>
              </a:solidFill>
            </a:endParaRPr>
          </a:p>
        </p:txBody>
      </p:sp>
      <p:sp>
        <p:nvSpPr>
          <p:cNvPr id="40980" name="Rectangle 73" descr="Light upward diagonal"/>
          <p:cNvSpPr>
            <a:spLocks noChangeArrowheads="1"/>
          </p:cNvSpPr>
          <p:nvPr/>
        </p:nvSpPr>
        <p:spPr bwMode="auto">
          <a:xfrm>
            <a:off x="8763000" y="2101216"/>
            <a:ext cx="327661" cy="245744"/>
          </a:xfrm>
          <a:prstGeom prst="rect">
            <a:avLst/>
          </a:prstGeom>
          <a:solidFill>
            <a:srgbClr val="FF0000"/>
          </a:solidFill>
          <a:ln w="17463">
            <a:solidFill>
              <a:srgbClr val="000000"/>
            </a:solidFill>
            <a:miter lim="800000"/>
            <a:headEnd/>
            <a:tailEnd/>
          </a:ln>
        </p:spPr>
        <p:txBody>
          <a:bodyPr lIns="130622" tIns="65311" rIns="130622" bIns="65311"/>
          <a:lstStyle/>
          <a:p>
            <a:endParaRPr lang="en-US"/>
          </a:p>
        </p:txBody>
      </p:sp>
      <p:sp>
        <p:nvSpPr>
          <p:cNvPr id="40981" name="Rectangle 74"/>
          <p:cNvSpPr>
            <a:spLocks noChangeArrowheads="1"/>
          </p:cNvSpPr>
          <p:nvPr/>
        </p:nvSpPr>
        <p:spPr bwMode="auto">
          <a:xfrm>
            <a:off x="9588501" y="2068830"/>
            <a:ext cx="83676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700">
                <a:solidFill>
                  <a:srgbClr val="000000"/>
                </a:solidFill>
              </a:rPr>
              <a:t>CBNE</a:t>
            </a:r>
            <a:endParaRPr lang="en-US">
              <a:solidFill>
                <a:srgbClr val="000000"/>
              </a:solidFill>
            </a:endParaRPr>
          </a:p>
        </p:txBody>
      </p:sp>
      <p:sp>
        <p:nvSpPr>
          <p:cNvPr id="40982" name="Rectangle 75"/>
          <p:cNvSpPr>
            <a:spLocks noChangeArrowheads="1"/>
          </p:cNvSpPr>
          <p:nvPr/>
        </p:nvSpPr>
        <p:spPr bwMode="auto">
          <a:xfrm>
            <a:off x="11038840" y="2101216"/>
            <a:ext cx="327661" cy="245744"/>
          </a:xfrm>
          <a:prstGeom prst="rect">
            <a:avLst/>
          </a:prstGeom>
          <a:solidFill>
            <a:srgbClr val="0099FF"/>
          </a:solidFill>
          <a:ln w="17463">
            <a:solidFill>
              <a:srgbClr val="000000"/>
            </a:solidFill>
            <a:miter lim="800000"/>
            <a:headEnd/>
            <a:tailEnd/>
          </a:ln>
        </p:spPr>
        <p:txBody>
          <a:bodyPr lIns="130622" tIns="65311" rIns="130622" bIns="65311"/>
          <a:lstStyle/>
          <a:p>
            <a:endParaRPr lang="en-US"/>
          </a:p>
        </p:txBody>
      </p:sp>
      <p:sp>
        <p:nvSpPr>
          <p:cNvPr id="40983" name="Rectangle 76"/>
          <p:cNvSpPr>
            <a:spLocks noChangeArrowheads="1"/>
          </p:cNvSpPr>
          <p:nvPr/>
        </p:nvSpPr>
        <p:spPr bwMode="auto">
          <a:xfrm>
            <a:off x="11866880" y="2068830"/>
            <a:ext cx="85921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700">
                <a:solidFill>
                  <a:srgbClr val="000000"/>
                </a:solidFill>
              </a:rPr>
              <a:t>GBNE</a:t>
            </a:r>
            <a:endParaRPr lang="en-US">
              <a:solidFill>
                <a:srgbClr val="000000"/>
              </a:solidFill>
            </a:endParaRPr>
          </a:p>
        </p:txBody>
      </p:sp>
      <p:sp>
        <p:nvSpPr>
          <p:cNvPr id="40984" name="Text Box 77"/>
          <p:cNvSpPr txBox="1">
            <a:spLocks noChangeArrowheads="1"/>
          </p:cNvSpPr>
          <p:nvPr/>
        </p:nvSpPr>
        <p:spPr bwMode="auto">
          <a:xfrm>
            <a:off x="6583680" y="4150996"/>
            <a:ext cx="853440" cy="393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en-US" sz="1700"/>
              <a:t>b</a:t>
            </a:r>
          </a:p>
        </p:txBody>
      </p:sp>
      <p:sp>
        <p:nvSpPr>
          <p:cNvPr id="40985" name="Text Box 78"/>
          <p:cNvSpPr txBox="1">
            <a:spLocks noChangeArrowheads="1"/>
          </p:cNvSpPr>
          <p:nvPr/>
        </p:nvSpPr>
        <p:spPr bwMode="auto">
          <a:xfrm>
            <a:off x="5242560" y="4333876"/>
            <a:ext cx="731520" cy="393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en-US" sz="1700"/>
              <a:t>ab</a:t>
            </a:r>
          </a:p>
        </p:txBody>
      </p:sp>
      <p:sp>
        <p:nvSpPr>
          <p:cNvPr id="40986" name="Text Box 79"/>
          <p:cNvSpPr txBox="1">
            <a:spLocks noChangeArrowheads="1"/>
          </p:cNvSpPr>
          <p:nvPr/>
        </p:nvSpPr>
        <p:spPr bwMode="auto">
          <a:xfrm>
            <a:off x="3901440" y="4754880"/>
            <a:ext cx="853440" cy="393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en-US" sz="1700"/>
              <a:t>a</a:t>
            </a:r>
          </a:p>
        </p:txBody>
      </p:sp>
      <p:sp>
        <p:nvSpPr>
          <p:cNvPr id="40987" name="Text Box 80"/>
          <p:cNvSpPr txBox="1">
            <a:spLocks noChangeArrowheads="1"/>
          </p:cNvSpPr>
          <p:nvPr/>
        </p:nvSpPr>
        <p:spPr bwMode="auto">
          <a:xfrm>
            <a:off x="11582400" y="4242436"/>
            <a:ext cx="731520" cy="393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en-US" sz="1700"/>
              <a:t>b</a:t>
            </a:r>
          </a:p>
        </p:txBody>
      </p:sp>
      <p:sp>
        <p:nvSpPr>
          <p:cNvPr id="40988" name="Text Box 81"/>
          <p:cNvSpPr txBox="1">
            <a:spLocks noChangeArrowheads="1"/>
          </p:cNvSpPr>
          <p:nvPr/>
        </p:nvSpPr>
        <p:spPr bwMode="auto">
          <a:xfrm>
            <a:off x="10241280" y="4516756"/>
            <a:ext cx="731520" cy="393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en-US" sz="1700"/>
              <a:t>ab</a:t>
            </a:r>
          </a:p>
        </p:txBody>
      </p:sp>
      <p:sp>
        <p:nvSpPr>
          <p:cNvPr id="40989" name="Text Box 82"/>
          <p:cNvSpPr txBox="1">
            <a:spLocks noChangeArrowheads="1"/>
          </p:cNvSpPr>
          <p:nvPr/>
        </p:nvSpPr>
        <p:spPr bwMode="auto">
          <a:xfrm>
            <a:off x="8900160" y="4846320"/>
            <a:ext cx="731520" cy="393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en-US" sz="1700"/>
              <a:t>a</a:t>
            </a:r>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1097280" y="457200"/>
            <a:ext cx="12435840" cy="1371600"/>
          </a:xfrm>
        </p:spPr>
        <p:txBody>
          <a:bodyPr/>
          <a:lstStyle/>
          <a:p>
            <a:pPr eaLnBrk="1" hangingPunct="1"/>
            <a:r>
              <a:rPr lang="en-US" b="1">
                <a:latin typeface="Arial" charset="0"/>
                <a:cs typeface="Arial" charset="0"/>
              </a:rPr>
              <a:t>NTGO: Conclusions</a:t>
            </a:r>
            <a:endParaRPr lang="en-US" sz="5700" b="1">
              <a:latin typeface="Arial" charset="0"/>
              <a:cs typeface="Arial" charset="0"/>
            </a:endParaRPr>
          </a:p>
        </p:txBody>
      </p:sp>
      <p:sp>
        <p:nvSpPr>
          <p:cNvPr id="43010" name="Rectangle 3"/>
          <p:cNvSpPr>
            <a:spLocks noGrp="1" noChangeArrowheads="1"/>
          </p:cNvSpPr>
          <p:nvPr>
            <p:ph idx="1"/>
          </p:nvPr>
        </p:nvSpPr>
        <p:spPr>
          <a:xfrm>
            <a:off x="1097280" y="2560320"/>
            <a:ext cx="12923520" cy="5303520"/>
          </a:xfrm>
        </p:spPr>
        <p:txBody>
          <a:bodyPr/>
          <a:lstStyle/>
          <a:p>
            <a:pPr eaLnBrk="1" hangingPunct="1">
              <a:spcAft>
                <a:spcPct val="10000"/>
              </a:spcAft>
              <a:buFontTx/>
              <a:buNone/>
            </a:pPr>
            <a:r>
              <a:rPr lang="en-US" sz="4000">
                <a:latin typeface="Arial" charset="0"/>
                <a:cs typeface="Arial" charset="0"/>
              </a:rPr>
              <a:t>This garden-enhanced nutrition education program is effective at improving fourth graders</a:t>
            </a:r>
            <a:r>
              <a:rPr lang="ja-JP" altLang="en-US" sz="4000">
                <a:latin typeface="Arial" charset="0"/>
                <a:cs typeface="Arial" charset="0"/>
              </a:rPr>
              <a:t>’</a:t>
            </a:r>
            <a:r>
              <a:rPr lang="en-US" altLang="ja-JP" sz="4000">
                <a:latin typeface="Arial" charset="0"/>
                <a:cs typeface="Arial" charset="0"/>
              </a:rPr>
              <a:t>: </a:t>
            </a:r>
          </a:p>
          <a:p>
            <a:pPr lvl="1" eaLnBrk="1" hangingPunct="1">
              <a:spcAft>
                <a:spcPct val="10000"/>
              </a:spcAft>
              <a:buFont typeface="Times New Roman" charset="0"/>
              <a:buChar char="•"/>
            </a:pPr>
            <a:r>
              <a:rPr lang="en-US">
                <a:solidFill>
                  <a:schemeClr val="tx2"/>
                </a:solidFill>
                <a:latin typeface="Arial" charset="0"/>
                <a:cs typeface="Arial" charset="0"/>
              </a:rPr>
              <a:t>Nutrition knowledge</a:t>
            </a:r>
          </a:p>
          <a:p>
            <a:pPr lvl="1" eaLnBrk="1" hangingPunct="1">
              <a:spcAft>
                <a:spcPct val="10000"/>
              </a:spcAft>
              <a:buFont typeface="Times New Roman" charset="0"/>
              <a:buChar char="•"/>
            </a:pPr>
            <a:r>
              <a:rPr lang="en-US">
                <a:solidFill>
                  <a:schemeClr val="tx2"/>
                </a:solidFill>
                <a:latin typeface="Arial" charset="0"/>
                <a:cs typeface="Arial" charset="0"/>
              </a:rPr>
              <a:t>Preferences for vegetables</a:t>
            </a:r>
          </a:p>
          <a:p>
            <a:pPr lvl="1" eaLnBrk="1" hangingPunct="1">
              <a:spcAft>
                <a:spcPct val="10000"/>
              </a:spcAft>
              <a:buFont typeface="Times New Roman" charset="0"/>
              <a:buChar char="•"/>
            </a:pPr>
            <a:r>
              <a:rPr lang="en-US">
                <a:solidFill>
                  <a:schemeClr val="tx2"/>
                </a:solidFill>
                <a:latin typeface="Arial" charset="0"/>
                <a:cs typeface="Arial" charset="0"/>
              </a:rPr>
              <a:t>Willingness to ask family to buy vegetables</a:t>
            </a:r>
          </a:p>
          <a:p>
            <a:pPr lvl="1" eaLnBrk="1" hangingPunct="1">
              <a:spcAft>
                <a:spcPct val="10000"/>
              </a:spcAft>
              <a:buFont typeface="Times New Roman" charset="0"/>
              <a:buChar char="•"/>
            </a:pPr>
            <a:r>
              <a:rPr lang="en-US">
                <a:solidFill>
                  <a:schemeClr val="tx2"/>
                </a:solidFill>
                <a:latin typeface="Arial" charset="0"/>
                <a:cs typeface="Arial" charset="0"/>
              </a:rPr>
              <a:t>Willingness to eat vegetables as a snack</a:t>
            </a: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Box 1"/>
          <p:cNvSpPr txBox="1">
            <a:spLocks noChangeArrowheads="1"/>
          </p:cNvSpPr>
          <p:nvPr/>
        </p:nvSpPr>
        <p:spPr bwMode="auto">
          <a:xfrm>
            <a:off x="4784787" y="731520"/>
            <a:ext cx="3046608" cy="1101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sz="6300" b="1" dirty="0">
                <a:latin typeface="Arial" charset="0"/>
              </a:rPr>
              <a:t>Outline</a:t>
            </a:r>
          </a:p>
        </p:txBody>
      </p:sp>
      <p:sp>
        <p:nvSpPr>
          <p:cNvPr id="15362" name="TextBox 2"/>
          <p:cNvSpPr txBox="1">
            <a:spLocks noChangeArrowheads="1"/>
          </p:cNvSpPr>
          <p:nvPr/>
        </p:nvSpPr>
        <p:spPr bwMode="auto">
          <a:xfrm>
            <a:off x="1463040" y="1920241"/>
            <a:ext cx="12313920" cy="4748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marL="400050" indent="-400050"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lnSpc>
                <a:spcPct val="150000"/>
              </a:lnSpc>
              <a:buFontTx/>
              <a:buAutoNum type="romanUcPeriod"/>
            </a:pPr>
            <a:r>
              <a:rPr lang="en-US" sz="4000" dirty="0">
                <a:latin typeface="Arial" charset="0"/>
              </a:rPr>
              <a:t> Current </a:t>
            </a:r>
            <a:r>
              <a:rPr lang="en-US" sz="4000" dirty="0">
                <a:latin typeface="Arial" charset="0"/>
              </a:rPr>
              <a:t>Health Trends of Children</a:t>
            </a:r>
          </a:p>
          <a:p>
            <a:pPr eaLnBrk="1" hangingPunct="1">
              <a:lnSpc>
                <a:spcPct val="150000"/>
              </a:lnSpc>
              <a:buFontTx/>
              <a:buAutoNum type="romanUcPeriod"/>
            </a:pPr>
            <a:r>
              <a:rPr lang="en-US" sz="4000" dirty="0">
                <a:latin typeface="Arial" charset="0"/>
              </a:rPr>
              <a:t> Garden</a:t>
            </a:r>
            <a:r>
              <a:rPr lang="en-US" sz="4000" dirty="0">
                <a:latin typeface="Arial" charset="0"/>
              </a:rPr>
              <a:t>-based Nutrition </a:t>
            </a:r>
            <a:r>
              <a:rPr lang="en-US" sz="4000" dirty="0">
                <a:latin typeface="Arial" charset="0"/>
              </a:rPr>
              <a:t>Education</a:t>
            </a:r>
          </a:p>
          <a:p>
            <a:pPr eaLnBrk="1" hangingPunct="1">
              <a:lnSpc>
                <a:spcPct val="150000"/>
              </a:lnSpc>
              <a:buFontTx/>
              <a:buAutoNum type="romanUcPeriod"/>
            </a:pPr>
            <a:r>
              <a:rPr lang="en-US" sz="4000" dirty="0">
                <a:latin typeface="Arial" charset="0"/>
              </a:rPr>
              <a:t> Farm to School Programs</a:t>
            </a:r>
            <a:endParaRPr lang="en-US" sz="4000" dirty="0">
              <a:latin typeface="Arial" charset="0"/>
            </a:endParaRPr>
          </a:p>
          <a:p>
            <a:pPr eaLnBrk="1" hangingPunct="1">
              <a:lnSpc>
                <a:spcPct val="150000"/>
              </a:lnSpc>
              <a:buFontTx/>
              <a:buAutoNum type="romanUcPeriod"/>
            </a:pPr>
            <a:r>
              <a:rPr lang="en-US" sz="4000" dirty="0">
                <a:latin typeface="Arial" charset="0"/>
              </a:rPr>
              <a:t> Multicomponent </a:t>
            </a:r>
            <a:r>
              <a:rPr lang="en-US" sz="4000" dirty="0">
                <a:latin typeface="Arial" charset="0"/>
              </a:rPr>
              <a:t>School-Based Nutrition and 	Agriculture Programs</a:t>
            </a: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Box 2"/>
          <p:cNvSpPr txBox="1">
            <a:spLocks noChangeArrowheads="1"/>
          </p:cNvSpPr>
          <p:nvPr/>
        </p:nvSpPr>
        <p:spPr bwMode="auto">
          <a:xfrm>
            <a:off x="9387840" y="731520"/>
            <a:ext cx="4511040" cy="5748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30622" tIns="65311" rIns="130622" bIns="65311">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en-US" sz="4600" dirty="0">
                <a:solidFill>
                  <a:srgbClr val="000000"/>
                </a:solidFill>
              </a:rPr>
              <a:t>Nutrition To Grow On:</a:t>
            </a:r>
          </a:p>
          <a:p>
            <a:pPr eaLnBrk="1" hangingPunct="1">
              <a:spcBef>
                <a:spcPct val="50000"/>
              </a:spcBef>
            </a:pPr>
            <a:r>
              <a:rPr lang="en-US" sz="2600" dirty="0"/>
              <a:t>A Garden Enhanced Nutrition Education Curriculum for Upper-Elementary Schoolchildren</a:t>
            </a:r>
          </a:p>
          <a:p>
            <a:pPr eaLnBrk="1" hangingPunct="1">
              <a:spcBef>
                <a:spcPct val="50000"/>
              </a:spcBef>
            </a:pPr>
            <a:endParaRPr lang="en-US" sz="2600" dirty="0"/>
          </a:p>
          <a:p>
            <a:pPr eaLnBrk="1" hangingPunct="1">
              <a:spcBef>
                <a:spcPct val="50000"/>
              </a:spcBef>
            </a:pPr>
            <a:r>
              <a:rPr lang="en-US" sz="2600" dirty="0"/>
              <a:t>(CDE Press, </a:t>
            </a:r>
            <a:r>
              <a:rPr lang="en-US" sz="2600" dirty="0"/>
              <a:t>2001, 2012)</a:t>
            </a:r>
            <a:endParaRPr lang="en-US" sz="2600" dirty="0"/>
          </a:p>
          <a:p>
            <a:pPr eaLnBrk="1" hangingPunct="1">
              <a:spcBef>
                <a:spcPct val="50000"/>
              </a:spcBef>
            </a:pPr>
            <a:r>
              <a:rPr lang="en-US" sz="2600" dirty="0">
                <a:solidFill>
                  <a:srgbClr val="3E3E5C"/>
                </a:solidFill>
                <a:hlinkClick r:id="rId3"/>
              </a:rPr>
              <a:t>http://cns.ucdavis.edu</a:t>
            </a:r>
            <a:endParaRPr lang="en-US" sz="2600" dirty="0">
              <a:solidFill>
                <a:srgbClr val="3E3E5C"/>
              </a:solidFill>
            </a:endParaRPr>
          </a:p>
          <a:p>
            <a:pPr eaLnBrk="1" hangingPunct="1">
              <a:spcBef>
                <a:spcPct val="50000"/>
              </a:spcBef>
            </a:pPr>
            <a:endParaRPr lang="en-US" sz="2600" dirty="0"/>
          </a:p>
        </p:txBody>
      </p:sp>
      <p:pic>
        <p:nvPicPr>
          <p:cNvPr id="45058" name="Picture 3" descr="NTGO 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520" y="0"/>
            <a:ext cx="8300720" cy="822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idx="4294967295"/>
          </p:nvPr>
        </p:nvSpPr>
        <p:spPr>
          <a:xfrm>
            <a:off x="2438400" y="182880"/>
            <a:ext cx="8778240" cy="1371600"/>
          </a:xfrm>
        </p:spPr>
        <p:txBody>
          <a:bodyPr>
            <a:normAutofit fontScale="90000"/>
          </a:bodyPr>
          <a:lstStyle/>
          <a:p>
            <a:r>
              <a:rPr lang="en-US" b="1" dirty="0">
                <a:latin typeface="Arial"/>
                <a:cs typeface="Arial"/>
              </a:rPr>
              <a:t>Research to Build On</a:t>
            </a:r>
            <a:br>
              <a:rPr lang="en-US" b="1" dirty="0">
                <a:latin typeface="Arial"/>
                <a:cs typeface="Arial"/>
              </a:rPr>
            </a:br>
            <a:endParaRPr lang="en-US" b="1" dirty="0">
              <a:solidFill>
                <a:srgbClr val="3E3E5C"/>
              </a:solidFill>
              <a:latin typeface="Arial"/>
              <a:ea typeface="Osaka" charset="0"/>
              <a:cs typeface="Arial"/>
            </a:endParaRPr>
          </a:p>
        </p:txBody>
      </p:sp>
      <p:sp>
        <p:nvSpPr>
          <p:cNvPr id="50179" name="Rectangle 4"/>
          <p:cNvSpPr>
            <a:spLocks noChangeArrowheads="1"/>
          </p:cNvSpPr>
          <p:nvPr/>
        </p:nvSpPr>
        <p:spPr bwMode="auto">
          <a:xfrm>
            <a:off x="853440" y="1918336"/>
            <a:ext cx="13411200" cy="747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p>
            <a:endParaRPr lang="en-US" sz="4000" dirty="0">
              <a:solidFill>
                <a:srgbClr val="3E3E5C"/>
              </a:solidFill>
              <a:latin typeface="Arial" charset="0"/>
              <a:cs typeface="Arial" charset="0"/>
            </a:endParaRPr>
          </a:p>
        </p:txBody>
      </p:sp>
      <p:sp>
        <p:nvSpPr>
          <p:cNvPr id="5" name="Content Placeholder 2"/>
          <p:cNvSpPr txBox="1">
            <a:spLocks/>
          </p:cNvSpPr>
          <p:nvPr/>
        </p:nvSpPr>
        <p:spPr bwMode="auto">
          <a:xfrm>
            <a:off x="731520" y="822960"/>
            <a:ext cx="13411200" cy="7406640"/>
          </a:xfrm>
          <a:prstGeom prst="rect">
            <a:avLst/>
          </a:prstGeom>
          <a:noFill/>
          <a:ln w="9525">
            <a:noFill/>
            <a:miter lim="800000"/>
            <a:headEnd/>
            <a:tailEnd/>
          </a:ln>
        </p:spPr>
        <p:txBody>
          <a:bodyPr lIns="130622" tIns="65311" rIns="130622" bIns="65311"/>
          <a:lstStyle/>
          <a:p>
            <a:pPr>
              <a:spcAft>
                <a:spcPct val="10000"/>
              </a:spcAft>
            </a:pPr>
            <a:r>
              <a:rPr lang="en-US" sz="4000" dirty="0">
                <a:latin typeface="Arial"/>
                <a:cs typeface="Arial"/>
              </a:rPr>
              <a:t>Select garden-enhanced education programs are effective at improving students’: </a:t>
            </a:r>
          </a:p>
          <a:p>
            <a:pPr marL="1061304" lvl="1" indent="-408194">
              <a:spcAft>
                <a:spcPct val="10000"/>
              </a:spcAft>
              <a:buFont typeface="Times New Roman" pitchFamily="18" charset="0"/>
              <a:buChar char="•"/>
            </a:pPr>
            <a:r>
              <a:rPr lang="en-US" sz="3400" dirty="0">
                <a:latin typeface="Arial"/>
                <a:cs typeface="Arial"/>
              </a:rPr>
              <a:t>Nutrition </a:t>
            </a:r>
            <a:r>
              <a:rPr lang="en-US" sz="3400" dirty="0">
                <a:latin typeface="Arial"/>
                <a:cs typeface="Arial"/>
              </a:rPr>
              <a:t>knowledge</a:t>
            </a:r>
            <a:r>
              <a:rPr lang="en-US" sz="3400" baseline="30000" dirty="0">
                <a:latin typeface="Arial"/>
                <a:cs typeface="Arial"/>
              </a:rPr>
              <a:t>1</a:t>
            </a:r>
            <a:endParaRPr lang="en-US" sz="3400" dirty="0">
              <a:latin typeface="Arial"/>
              <a:cs typeface="Arial"/>
            </a:endParaRPr>
          </a:p>
          <a:p>
            <a:pPr marL="1061304" lvl="1" indent="-408194">
              <a:spcAft>
                <a:spcPct val="10000"/>
              </a:spcAft>
              <a:buFont typeface="Times New Roman" pitchFamily="18" charset="0"/>
              <a:buChar char="•"/>
            </a:pPr>
            <a:r>
              <a:rPr lang="en-US" sz="3400" dirty="0">
                <a:latin typeface="Arial"/>
                <a:cs typeface="Arial"/>
              </a:rPr>
              <a:t>Consumption of vegetables </a:t>
            </a:r>
            <a:r>
              <a:rPr lang="en-US" sz="3400" baseline="30000" dirty="0">
                <a:latin typeface="Arial"/>
                <a:cs typeface="Arial"/>
              </a:rPr>
              <a:t>3, 4</a:t>
            </a:r>
            <a:endParaRPr lang="en-US" sz="3400" baseline="30000" dirty="0">
              <a:latin typeface="Arial"/>
              <a:cs typeface="Arial"/>
            </a:endParaRPr>
          </a:p>
          <a:p>
            <a:pPr marL="1061304" lvl="1" indent="-408194">
              <a:spcAft>
                <a:spcPct val="10000"/>
              </a:spcAft>
              <a:buFont typeface="Times New Roman" pitchFamily="18" charset="0"/>
              <a:buChar char="•"/>
            </a:pPr>
            <a:r>
              <a:rPr lang="en-US" sz="3400" dirty="0">
                <a:latin typeface="Arial"/>
                <a:cs typeface="Arial"/>
              </a:rPr>
              <a:t>Preferences for vegetables </a:t>
            </a:r>
            <a:r>
              <a:rPr lang="en-US" sz="3400" baseline="30000" dirty="0">
                <a:latin typeface="Arial"/>
                <a:cs typeface="Arial"/>
              </a:rPr>
              <a:t>1 </a:t>
            </a:r>
          </a:p>
          <a:p>
            <a:pPr marL="1061304" lvl="1" indent="-408194">
              <a:spcAft>
                <a:spcPct val="10000"/>
              </a:spcAft>
              <a:buFont typeface="Times New Roman" pitchFamily="18" charset="0"/>
              <a:buChar char="•"/>
            </a:pPr>
            <a:r>
              <a:rPr lang="en-US" sz="3400" dirty="0">
                <a:latin typeface="Arial"/>
                <a:cs typeface="Arial"/>
              </a:rPr>
              <a:t>Willingness </a:t>
            </a:r>
            <a:r>
              <a:rPr lang="en-US" sz="3400" dirty="0">
                <a:latin typeface="Arial"/>
                <a:cs typeface="Arial"/>
              </a:rPr>
              <a:t>to ask family to buy vegetables </a:t>
            </a:r>
            <a:r>
              <a:rPr lang="en-US" kern="1200" baseline="30000" dirty="0">
                <a:latin typeface="Arial"/>
                <a:cs typeface="Arial"/>
              </a:rPr>
              <a:t>1</a:t>
            </a:r>
          </a:p>
          <a:p>
            <a:pPr marL="1061304" lvl="1" indent="-408194">
              <a:spcAft>
                <a:spcPct val="10000"/>
              </a:spcAft>
              <a:buFont typeface="Times New Roman" pitchFamily="18" charset="0"/>
              <a:buChar char="•"/>
            </a:pPr>
            <a:r>
              <a:rPr lang="en-US" sz="3400" dirty="0">
                <a:latin typeface="Arial"/>
                <a:cs typeface="Arial"/>
              </a:rPr>
              <a:t>Willingness to eat vegetables as a snack </a:t>
            </a:r>
            <a:r>
              <a:rPr lang="en-US" kern="1200" baseline="30000" dirty="0" smtClean="0">
                <a:latin typeface="Arial"/>
                <a:cs typeface="Arial"/>
              </a:rPr>
              <a:t>1</a:t>
            </a:r>
          </a:p>
          <a:p>
            <a:pPr lvl="1">
              <a:spcAft>
                <a:spcPct val="10000"/>
              </a:spcAft>
            </a:pPr>
            <a:endParaRPr lang="en-US" kern="1200" baseline="30000" dirty="0">
              <a:latin typeface="Arial"/>
              <a:cs typeface="Arial"/>
            </a:endParaRPr>
          </a:p>
          <a:p>
            <a:pPr marL="489833" indent="-489833">
              <a:buFontTx/>
              <a:buAutoNum type="arabicPeriod"/>
            </a:pPr>
            <a:r>
              <a:rPr lang="en-US" sz="2300" dirty="0">
                <a:latin typeface="Arial"/>
                <a:cs typeface="Arial"/>
              </a:rPr>
              <a:t>Morris</a:t>
            </a:r>
            <a:r>
              <a:rPr lang="en-US" sz="2300" dirty="0">
                <a:latin typeface="Arial"/>
                <a:cs typeface="Arial"/>
              </a:rPr>
              <a:t>, J.L. and S. Zidenberg-Cherr. (2002). "Garden-enhanced nutrition curriculum improves fourth-grade school children's knowledge of nutrition and preferences for some vegetables." J Am Diet Assoc. </a:t>
            </a:r>
            <a:r>
              <a:rPr lang="en-US" sz="2300" dirty="0">
                <a:latin typeface="Arial"/>
                <a:cs typeface="Arial"/>
              </a:rPr>
              <a:t>102</a:t>
            </a:r>
            <a:r>
              <a:rPr lang="en-US" sz="2300" dirty="0">
                <a:latin typeface="Arial"/>
                <a:cs typeface="Arial"/>
              </a:rPr>
              <a:t>:</a:t>
            </a:r>
            <a:r>
              <a:rPr lang="en-US" sz="2300" dirty="0">
                <a:latin typeface="Arial"/>
                <a:cs typeface="Arial"/>
              </a:rPr>
              <a:t> </a:t>
            </a:r>
            <a:r>
              <a:rPr lang="en-US" sz="2300" dirty="0">
                <a:latin typeface="Arial"/>
                <a:cs typeface="Arial"/>
              </a:rPr>
              <a:t>91-93.</a:t>
            </a:r>
          </a:p>
          <a:p>
            <a:pPr marL="489833" indent="-489833">
              <a:buFontTx/>
              <a:buAutoNum type="arabicPeriod"/>
            </a:pPr>
            <a:r>
              <a:rPr lang="en-US" sz="2300" dirty="0" err="1">
                <a:latin typeface="Arial"/>
                <a:cs typeface="Arial"/>
              </a:rPr>
              <a:t>McAleese</a:t>
            </a:r>
            <a:r>
              <a:rPr lang="en-US" sz="2300" dirty="0">
                <a:latin typeface="Arial"/>
                <a:cs typeface="Arial"/>
              </a:rPr>
              <a:t>, J.D. and L.L. Rankin. (2007). "Garden-based nutrition education affects fruit and vegetable consumption in sixth-grade adolescents." J Am Diet Assoc. </a:t>
            </a:r>
            <a:r>
              <a:rPr lang="en-US" sz="2300" dirty="0">
                <a:latin typeface="Arial"/>
                <a:cs typeface="Arial"/>
              </a:rPr>
              <a:t>107: 662</a:t>
            </a:r>
            <a:r>
              <a:rPr lang="en-US" sz="2300" dirty="0">
                <a:latin typeface="Arial"/>
                <a:cs typeface="Arial"/>
              </a:rPr>
              <a:t>-665. </a:t>
            </a:r>
          </a:p>
          <a:p>
            <a:pPr marL="489833" indent="-489833">
              <a:buFontTx/>
              <a:buAutoNum type="arabicPeriod"/>
            </a:pPr>
            <a:r>
              <a:rPr lang="en-US" sz="2300" dirty="0" err="1">
                <a:latin typeface="Arial"/>
                <a:cs typeface="Arial"/>
              </a:rPr>
              <a:t>Ratliffe</a:t>
            </a:r>
            <a:r>
              <a:rPr lang="en-US" sz="2300" dirty="0">
                <a:latin typeface="Arial"/>
                <a:cs typeface="Arial"/>
              </a:rPr>
              <a:t> et al (2011). “The effects of school garden experiences on  middle school-aged students knowledge, attitudes, and behaviors associated with vegetable consumption. Health Promotion and Practice 12: 36-43.</a:t>
            </a:r>
          </a:p>
          <a:p>
            <a:pPr marL="489833" indent="-489833">
              <a:buFontTx/>
              <a:buAutoNum type="arabicPeriod"/>
            </a:pPr>
            <a:endParaRPr lang="en-US" dirty="0">
              <a:latin typeface="Arial"/>
              <a:cs typeface="Arial"/>
            </a:endParaRPr>
          </a:p>
        </p:txBody>
      </p:sp>
    </p:spTree>
    <p:extLst>
      <p:ext uri="{BB962C8B-B14F-4D97-AF65-F5344CB8AC3E}">
        <p14:creationId xmlns:p14="http://schemas.microsoft.com/office/powerpoint/2010/main" val="2067714539"/>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idx="4294967295"/>
          </p:nvPr>
        </p:nvSpPr>
        <p:spPr>
          <a:xfrm>
            <a:off x="0" y="548640"/>
            <a:ext cx="8778240" cy="1371600"/>
          </a:xfrm>
        </p:spPr>
        <p:txBody>
          <a:bodyPr>
            <a:normAutofit/>
          </a:bodyPr>
          <a:lstStyle/>
          <a:p>
            <a:r>
              <a:rPr lang="en-US" sz="5700" b="1" dirty="0">
                <a:latin typeface="Arial"/>
                <a:cs typeface="Arial"/>
              </a:rPr>
              <a:t>School Gardens</a:t>
            </a:r>
            <a:endParaRPr lang="en-US" sz="5700" b="1" dirty="0">
              <a:solidFill>
                <a:srgbClr val="3E3E5C"/>
              </a:solidFill>
              <a:latin typeface="Arial"/>
              <a:ea typeface="Osaka" charset="0"/>
              <a:cs typeface="Arial"/>
            </a:endParaRPr>
          </a:p>
        </p:txBody>
      </p:sp>
      <p:sp>
        <p:nvSpPr>
          <p:cNvPr id="50179" name="Rectangle 4"/>
          <p:cNvSpPr>
            <a:spLocks noChangeArrowheads="1"/>
          </p:cNvSpPr>
          <p:nvPr/>
        </p:nvSpPr>
        <p:spPr bwMode="auto">
          <a:xfrm>
            <a:off x="853440" y="1918336"/>
            <a:ext cx="13411200" cy="747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p>
            <a:endParaRPr lang="en-US" sz="4000" dirty="0">
              <a:solidFill>
                <a:srgbClr val="3E3E5C"/>
              </a:solidFill>
              <a:latin typeface="Arial" charset="0"/>
              <a:cs typeface="Arial" charset="0"/>
            </a:endParaRPr>
          </a:p>
        </p:txBody>
      </p:sp>
      <p:sp>
        <p:nvSpPr>
          <p:cNvPr id="2" name="TextBox 1"/>
          <p:cNvSpPr txBox="1"/>
          <p:nvPr/>
        </p:nvSpPr>
        <p:spPr>
          <a:xfrm>
            <a:off x="9675657" y="1475403"/>
            <a:ext cx="263860" cy="408897"/>
          </a:xfrm>
          <a:prstGeom prst="rect">
            <a:avLst/>
          </a:prstGeom>
          <a:noFill/>
        </p:spPr>
        <p:txBody>
          <a:bodyPr wrap="none" lIns="130622" tIns="65311" rIns="130622" bIns="65311" rtlCol="0">
            <a:spAutoFit/>
          </a:bodyPr>
          <a:lstStyle/>
          <a:p>
            <a:endParaRPr lang="en-US" dirty="0"/>
          </a:p>
        </p:txBody>
      </p:sp>
      <p:pic>
        <p:nvPicPr>
          <p:cNvPr id="6" name="Picture 5" descr="Garden Face Lift 004"/>
          <p:cNvPicPr>
            <a:picLocks noChangeAspect="1" noChangeArrowheads="1"/>
          </p:cNvPicPr>
          <p:nvPr/>
        </p:nvPicPr>
        <p:blipFill>
          <a:blip r:embed="rId3"/>
          <a:srcRect b="9000"/>
          <a:stretch>
            <a:fillRect/>
          </a:stretch>
        </p:blipFill>
        <p:spPr bwMode="auto">
          <a:xfrm>
            <a:off x="10119360" y="0"/>
            <a:ext cx="4511040" cy="4190999"/>
          </a:xfrm>
          <a:prstGeom prst="rect">
            <a:avLst/>
          </a:prstGeom>
          <a:noFill/>
          <a:ln w="9525">
            <a:noFill/>
            <a:miter lim="800000"/>
            <a:headEnd/>
            <a:tailEnd/>
          </a:ln>
        </p:spPr>
      </p:pic>
      <p:sp>
        <p:nvSpPr>
          <p:cNvPr id="8" name="Rectangle 7"/>
          <p:cNvSpPr>
            <a:spLocks noGrp="1" noChangeArrowheads="1"/>
          </p:cNvSpPr>
          <p:nvPr/>
        </p:nvSpPr>
        <p:spPr bwMode="auto">
          <a:xfrm>
            <a:off x="1219200" y="2377440"/>
            <a:ext cx="8900160" cy="5029200"/>
          </a:xfrm>
          <a:prstGeom prst="rect">
            <a:avLst/>
          </a:prstGeom>
          <a:noFill/>
          <a:ln w="9525">
            <a:noFill/>
            <a:miter lim="800000"/>
            <a:headEnd/>
            <a:tailEnd/>
          </a:ln>
        </p:spPr>
        <p:txBody>
          <a:bodyPr vert="horz" wrap="square" lIns="130622" tIns="65311" rIns="130622" bIns="65311"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326555" eaLnBrk="1" hangingPunct="1">
              <a:lnSpc>
                <a:spcPct val="90000"/>
              </a:lnSpc>
            </a:pPr>
            <a:r>
              <a:rPr lang="en-US" sz="3400" dirty="0">
                <a:latin typeface="Arial"/>
                <a:cs typeface="Arial"/>
              </a:rPr>
              <a:t>Engaging environment for use in comprehensive school health programs</a:t>
            </a:r>
          </a:p>
          <a:p>
            <a:pPr marL="163278" indent="0" eaLnBrk="1" hangingPunct="1">
              <a:lnSpc>
                <a:spcPct val="90000"/>
              </a:lnSpc>
              <a:buNone/>
            </a:pPr>
            <a:endParaRPr lang="en-US" sz="3400" dirty="0">
              <a:latin typeface="Arial"/>
              <a:cs typeface="Arial"/>
            </a:endParaRPr>
          </a:p>
          <a:p>
            <a:pPr indent="-326555" eaLnBrk="1" hangingPunct="1">
              <a:lnSpc>
                <a:spcPct val="90000"/>
              </a:lnSpc>
              <a:spcAft>
                <a:spcPct val="30000"/>
              </a:spcAft>
            </a:pPr>
            <a:r>
              <a:rPr lang="en-US" sz="3400" dirty="0">
                <a:latin typeface="Arial"/>
                <a:cs typeface="Arial"/>
              </a:rPr>
              <a:t>Enhanced communication among students, families and their community</a:t>
            </a:r>
          </a:p>
          <a:p>
            <a:pPr indent="-326555" eaLnBrk="1" hangingPunct="1">
              <a:lnSpc>
                <a:spcPct val="90000"/>
              </a:lnSpc>
            </a:pPr>
            <a:r>
              <a:rPr lang="en-US" sz="3400" dirty="0" smtClean="0">
                <a:latin typeface="Arial"/>
                <a:cs typeface="Arial"/>
              </a:rPr>
              <a:t>Link </a:t>
            </a:r>
            <a:r>
              <a:rPr lang="en-US" sz="3400" dirty="0">
                <a:latin typeface="Arial"/>
                <a:cs typeface="Arial"/>
              </a:rPr>
              <a:t>schools with families and communities to promote healthy lifestyle and prevent disease</a:t>
            </a:r>
          </a:p>
          <a:p>
            <a:pPr marL="163278" indent="0" eaLnBrk="1" hangingPunct="1">
              <a:lnSpc>
                <a:spcPct val="90000"/>
              </a:lnSpc>
              <a:buNone/>
            </a:pPr>
            <a:endParaRPr lang="en-US" sz="3400" dirty="0">
              <a:latin typeface="Calibri" pitchFamily="34" charset="0"/>
            </a:endParaRPr>
          </a:p>
        </p:txBody>
      </p:sp>
    </p:spTree>
    <p:extLst>
      <p:ext uri="{BB962C8B-B14F-4D97-AF65-F5344CB8AC3E}">
        <p14:creationId xmlns:p14="http://schemas.microsoft.com/office/powerpoint/2010/main" val="2067714539"/>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nvSpPr>
        <p:spPr bwMode="auto">
          <a:xfrm>
            <a:off x="533400" y="457200"/>
            <a:ext cx="13258800" cy="1554480"/>
          </a:xfrm>
          <a:prstGeom prst="rect">
            <a:avLst/>
          </a:prstGeom>
          <a:noFill/>
          <a:ln w="9525">
            <a:noFill/>
            <a:miter lim="800000"/>
            <a:headEnd/>
            <a:tailEnd/>
          </a:ln>
        </p:spPr>
        <p:txBody>
          <a:bodyPr vert="horz" wrap="square" lIns="130622" tIns="65311" rIns="130622" bIns="65311"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Arial" charset="0"/>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b="1" kern="1200" dirty="0" smtClean="0">
                <a:latin typeface="Arial"/>
                <a:cs typeface="Arial"/>
              </a:rPr>
              <a:t>School Gardens: Benefits for Children</a:t>
            </a:r>
          </a:p>
        </p:txBody>
      </p:sp>
      <p:sp>
        <p:nvSpPr>
          <p:cNvPr id="6" name="Rectangle 5"/>
          <p:cNvSpPr>
            <a:spLocks noGrp="1" noChangeArrowheads="1"/>
          </p:cNvSpPr>
          <p:nvPr/>
        </p:nvSpPr>
        <p:spPr bwMode="auto">
          <a:xfrm>
            <a:off x="365761" y="3657600"/>
            <a:ext cx="10845800" cy="4572000"/>
          </a:xfrm>
          <a:prstGeom prst="rect">
            <a:avLst/>
          </a:prstGeom>
          <a:noFill/>
          <a:ln w="9525">
            <a:noFill/>
            <a:miter lim="800000"/>
            <a:headEnd/>
            <a:tailEnd/>
          </a:ln>
        </p:spPr>
        <p:txBody>
          <a:bodyPr vert="horz" wrap="square" lIns="130622" tIns="65311" rIns="130622" bIns="65311"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spcBef>
                <a:spcPct val="0"/>
              </a:spcBef>
            </a:pPr>
            <a:r>
              <a:rPr lang="en-US" kern="1200" dirty="0" smtClean="0">
                <a:latin typeface="Arial"/>
                <a:cs typeface="Arial"/>
              </a:rPr>
              <a:t>Academic Achievement </a:t>
            </a:r>
          </a:p>
          <a:p>
            <a:pPr eaLnBrk="1" hangingPunct="1">
              <a:spcBef>
                <a:spcPct val="0"/>
              </a:spcBef>
            </a:pPr>
            <a:r>
              <a:rPr lang="en-US" kern="1200" dirty="0" smtClean="0">
                <a:latin typeface="Arial"/>
                <a:cs typeface="Arial"/>
              </a:rPr>
              <a:t>Health and Nutrition Education</a:t>
            </a:r>
          </a:p>
          <a:p>
            <a:pPr eaLnBrk="1" hangingPunct="1">
              <a:spcBef>
                <a:spcPct val="0"/>
              </a:spcBef>
            </a:pPr>
            <a:r>
              <a:rPr lang="en-US" kern="1200" dirty="0" smtClean="0">
                <a:latin typeface="Arial"/>
                <a:cs typeface="Arial"/>
              </a:rPr>
              <a:t>Environmental Stewardship </a:t>
            </a:r>
          </a:p>
          <a:p>
            <a:pPr eaLnBrk="1" hangingPunct="1">
              <a:spcBef>
                <a:spcPct val="0"/>
              </a:spcBef>
            </a:pPr>
            <a:r>
              <a:rPr lang="en-US" kern="1200" dirty="0" smtClean="0">
                <a:latin typeface="Arial"/>
                <a:cs typeface="Arial"/>
              </a:rPr>
              <a:t>Community and Social Development </a:t>
            </a:r>
          </a:p>
        </p:txBody>
      </p:sp>
      <p:pic>
        <p:nvPicPr>
          <p:cNvPr id="7" name="Picture 6" descr="brochurekidsflowers2"/>
          <p:cNvPicPr>
            <a:picLocks noChangeAspect="1" noChangeArrowheads="1"/>
          </p:cNvPicPr>
          <p:nvPr/>
        </p:nvPicPr>
        <p:blipFill>
          <a:blip r:embed="rId3"/>
          <a:srcRect/>
          <a:stretch>
            <a:fillRect/>
          </a:stretch>
        </p:blipFill>
        <p:spPr bwMode="auto">
          <a:xfrm>
            <a:off x="8102601" y="2667000"/>
            <a:ext cx="6217920" cy="3810000"/>
          </a:xfrm>
          <a:prstGeom prst="rect">
            <a:avLst/>
          </a:prstGeom>
          <a:noFill/>
          <a:ln w="9525">
            <a:noFill/>
            <a:miter lim="800000"/>
            <a:headEnd/>
            <a:tailEnd/>
          </a:ln>
        </p:spPr>
      </p:pic>
    </p:spTree>
    <p:extLst>
      <p:ext uri="{BB962C8B-B14F-4D97-AF65-F5344CB8AC3E}">
        <p14:creationId xmlns:p14="http://schemas.microsoft.com/office/powerpoint/2010/main" val="2067714539"/>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nvSpPr>
        <p:spPr bwMode="auto">
          <a:xfrm>
            <a:off x="0" y="457200"/>
            <a:ext cx="13167360" cy="914400"/>
          </a:xfrm>
          <a:prstGeom prst="rect">
            <a:avLst/>
          </a:prstGeom>
          <a:noFill/>
          <a:ln w="9525">
            <a:noFill/>
            <a:miter lim="800000"/>
            <a:headEnd/>
            <a:tailEnd/>
          </a:ln>
        </p:spPr>
        <p:txBody>
          <a:bodyPr vert="horz" wrap="square" lIns="130622" tIns="65311" rIns="130622" bIns="65311"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Arial" charset="0"/>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5700" b="1" dirty="0">
                <a:latin typeface="Arial"/>
                <a:cs typeface="Arial"/>
              </a:rPr>
              <a:t>Significantly Higher Scores,</a:t>
            </a:r>
            <a:br>
              <a:rPr lang="en-US" sz="5700" b="1" dirty="0">
                <a:latin typeface="Arial"/>
                <a:cs typeface="Arial"/>
              </a:rPr>
            </a:br>
            <a:r>
              <a:rPr lang="en-US" sz="5700" b="1" dirty="0">
                <a:latin typeface="Arial"/>
                <a:cs typeface="Arial"/>
              </a:rPr>
              <a:t>Science Achievement Tests</a:t>
            </a:r>
            <a:endParaRPr lang="en-US" sz="5700" b="1" dirty="0">
              <a:latin typeface="Arial"/>
              <a:cs typeface="Arial"/>
            </a:endParaRPr>
          </a:p>
        </p:txBody>
      </p:sp>
      <p:sp>
        <p:nvSpPr>
          <p:cNvPr id="6" name="Rectangle 5"/>
          <p:cNvSpPr>
            <a:spLocks noGrp="1" noChangeArrowheads="1"/>
          </p:cNvSpPr>
          <p:nvPr/>
        </p:nvSpPr>
        <p:spPr bwMode="auto">
          <a:xfrm>
            <a:off x="304800" y="2103120"/>
            <a:ext cx="13944600" cy="5943600"/>
          </a:xfrm>
          <a:prstGeom prst="rect">
            <a:avLst/>
          </a:prstGeom>
          <a:noFill/>
          <a:ln w="9525">
            <a:noFill/>
            <a:miter lim="800000"/>
            <a:headEnd/>
            <a:tailEnd/>
          </a:ln>
        </p:spPr>
        <p:txBody>
          <a:bodyPr vert="horz" wrap="square" lIns="130622" tIns="65311" rIns="130622" bIns="65311"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33359" indent="-333359">
              <a:buClr>
                <a:schemeClr val="tx2"/>
              </a:buClr>
              <a:buFontTx/>
              <a:buChar char="•"/>
            </a:pPr>
            <a:r>
              <a:rPr lang="en-US" sz="3400" dirty="0">
                <a:latin typeface="Arial"/>
                <a:cs typeface="Arial"/>
              </a:rPr>
              <a:t>Lieberman &amp; Hoody. (1998). “Closing the Achievement Gap” </a:t>
            </a:r>
            <a:br>
              <a:rPr lang="en-US" sz="3400" dirty="0">
                <a:latin typeface="Arial"/>
                <a:cs typeface="Arial"/>
              </a:rPr>
            </a:br>
            <a:endParaRPr lang="en-US" sz="1400" dirty="0">
              <a:latin typeface="Arial"/>
              <a:cs typeface="Arial"/>
            </a:endParaRPr>
          </a:p>
          <a:p>
            <a:pPr marL="333359" indent="-333359">
              <a:buClr>
                <a:schemeClr val="tx2"/>
              </a:buClr>
              <a:buFontTx/>
              <a:buChar char="•"/>
            </a:pPr>
            <a:r>
              <a:rPr lang="en-US" sz="3400" dirty="0">
                <a:latin typeface="Arial"/>
                <a:cs typeface="Arial"/>
              </a:rPr>
              <a:t>C.D. </a:t>
            </a:r>
            <a:r>
              <a:rPr lang="en-US" sz="3400" dirty="0" err="1">
                <a:latin typeface="Arial"/>
                <a:cs typeface="Arial"/>
              </a:rPr>
              <a:t>Klemmer</a:t>
            </a:r>
            <a:r>
              <a:rPr lang="en-US" sz="3400" dirty="0">
                <a:latin typeface="Arial"/>
                <a:cs typeface="Arial"/>
              </a:rPr>
              <a:t>, </a:t>
            </a:r>
            <a:r>
              <a:rPr lang="en-US" sz="3400" dirty="0" err="1">
                <a:latin typeface="Arial"/>
                <a:cs typeface="Arial"/>
              </a:rPr>
              <a:t>Waliczek</a:t>
            </a:r>
            <a:r>
              <a:rPr lang="en-US" sz="3400" dirty="0">
                <a:latin typeface="Arial"/>
                <a:cs typeface="Arial"/>
              </a:rPr>
              <a:t> &amp; </a:t>
            </a:r>
            <a:r>
              <a:rPr lang="en-US" sz="3400" dirty="0" err="1">
                <a:latin typeface="Arial"/>
                <a:cs typeface="Arial"/>
              </a:rPr>
              <a:t>Zajicek</a:t>
            </a:r>
            <a:r>
              <a:rPr lang="en-US" sz="3400" dirty="0">
                <a:latin typeface="Arial"/>
                <a:cs typeface="Arial"/>
              </a:rPr>
              <a:t>. (2005). Temple, Texas study of science achievement (647 students, Gr. 3-5) “Compared conventional science delivery to science  with garden-based learning”</a:t>
            </a:r>
          </a:p>
          <a:p>
            <a:pPr marL="333359" indent="-333359">
              <a:buClr>
                <a:schemeClr val="tx2"/>
              </a:buClr>
              <a:buFontTx/>
              <a:buChar char="•"/>
            </a:pPr>
            <a:endParaRPr lang="en-US" sz="1400" dirty="0">
              <a:latin typeface="Arial"/>
              <a:cs typeface="Arial"/>
            </a:endParaRPr>
          </a:p>
          <a:p>
            <a:pPr marL="333359" indent="-333359">
              <a:buClr>
                <a:schemeClr val="tx2"/>
              </a:buClr>
              <a:buFontTx/>
              <a:buChar char="•"/>
            </a:pPr>
            <a:r>
              <a:rPr lang="en-US" sz="3400" dirty="0">
                <a:latin typeface="Arial"/>
                <a:cs typeface="Arial"/>
              </a:rPr>
              <a:t>Smith &amp; </a:t>
            </a:r>
            <a:r>
              <a:rPr lang="en-US" sz="3400" dirty="0" err="1">
                <a:latin typeface="Arial"/>
                <a:cs typeface="Arial"/>
              </a:rPr>
              <a:t>Motsenbocker</a:t>
            </a:r>
            <a:r>
              <a:rPr lang="en-US" sz="3400" dirty="0">
                <a:latin typeface="Arial"/>
                <a:cs typeface="Arial"/>
              </a:rPr>
              <a:t>. (2005).  </a:t>
            </a:r>
            <a:r>
              <a:rPr lang="en-US" sz="3400" dirty="0">
                <a:latin typeface="Arial"/>
                <a:cs typeface="Arial"/>
              </a:rPr>
              <a:t>Inner city low </a:t>
            </a:r>
            <a:r>
              <a:rPr lang="en-US" sz="3400" dirty="0" smtClean="0">
                <a:latin typeface="Arial"/>
                <a:cs typeface="Arial"/>
              </a:rPr>
              <a:t>                                 income </a:t>
            </a:r>
            <a:r>
              <a:rPr lang="en-US" sz="3400" dirty="0">
                <a:latin typeface="Arial"/>
                <a:cs typeface="Arial"/>
              </a:rPr>
              <a:t>public school in Baton Rouge, LA </a:t>
            </a:r>
            <a:r>
              <a:rPr lang="en-US" sz="3400" dirty="0" smtClean="0">
                <a:latin typeface="Arial"/>
                <a:cs typeface="Arial"/>
              </a:rPr>
              <a:t>                                      “</a:t>
            </a:r>
            <a:r>
              <a:rPr lang="en-US" sz="3400" dirty="0">
                <a:latin typeface="Arial"/>
                <a:cs typeface="Arial"/>
              </a:rPr>
              <a:t>Used hands-on gardening activities with  </a:t>
            </a:r>
            <a:r>
              <a:rPr lang="en-US" sz="3400" dirty="0" smtClean="0">
                <a:latin typeface="Arial"/>
                <a:cs typeface="Arial"/>
              </a:rPr>
              <a:t>                         experimental </a:t>
            </a:r>
            <a:r>
              <a:rPr lang="en-US" sz="3400" dirty="0">
                <a:latin typeface="Arial"/>
                <a:cs typeface="Arial"/>
              </a:rPr>
              <a:t>group vs. none with </a:t>
            </a:r>
            <a:r>
              <a:rPr lang="en-US" sz="3400" dirty="0" smtClean="0">
                <a:latin typeface="Arial"/>
                <a:cs typeface="Arial"/>
              </a:rPr>
              <a:t>                                               control </a:t>
            </a:r>
            <a:r>
              <a:rPr lang="en-US" sz="3400" dirty="0">
                <a:latin typeface="Arial"/>
                <a:cs typeface="Arial"/>
              </a:rPr>
              <a:t>group”</a:t>
            </a:r>
          </a:p>
          <a:p>
            <a:pPr marL="333359" indent="-333359">
              <a:buClr>
                <a:schemeClr val="tx2"/>
              </a:buClr>
            </a:pPr>
            <a:endParaRPr lang="en-US" sz="3400" dirty="0">
              <a:latin typeface="Calibri" pitchFamily="34" charset="0"/>
            </a:endParaRPr>
          </a:p>
        </p:txBody>
      </p:sp>
      <p:pic>
        <p:nvPicPr>
          <p:cNvPr id="8" name="Picture 6" descr="Systems Thinking"/>
          <p:cNvPicPr>
            <a:picLocks noChangeAspect="1" noChangeArrowheads="1"/>
          </p:cNvPicPr>
          <p:nvPr/>
        </p:nvPicPr>
        <p:blipFill>
          <a:blip r:embed="rId3"/>
          <a:srcRect l="51578" r="7368" b="-6667"/>
          <a:stretch>
            <a:fillRect/>
          </a:stretch>
        </p:blipFill>
        <p:spPr bwMode="auto">
          <a:xfrm>
            <a:off x="9677400" y="4953000"/>
            <a:ext cx="4958080" cy="3486150"/>
          </a:xfrm>
          <a:prstGeom prst="rect">
            <a:avLst/>
          </a:prstGeom>
          <a:noFill/>
          <a:ln w="9525">
            <a:noFill/>
            <a:miter lim="800000"/>
            <a:headEnd/>
            <a:tailEnd/>
          </a:ln>
        </p:spPr>
      </p:pic>
    </p:spTree>
    <p:extLst>
      <p:ext uri="{BB962C8B-B14F-4D97-AF65-F5344CB8AC3E}">
        <p14:creationId xmlns:p14="http://schemas.microsoft.com/office/powerpoint/2010/main" val="383483238"/>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548642"/>
            <a:ext cx="11201400" cy="916728"/>
          </a:xfrm>
          <a:prstGeom prst="rect">
            <a:avLst/>
          </a:prstGeom>
          <a:noFill/>
        </p:spPr>
        <p:txBody>
          <a:bodyPr wrap="square" lIns="130622" tIns="65311" rIns="130622" bIns="65311" rtlCol="0">
            <a:spAutoFit/>
          </a:bodyPr>
          <a:lstStyle/>
          <a:p>
            <a:r>
              <a:rPr lang="en-US" sz="5100" b="1" dirty="0">
                <a:latin typeface="Arial"/>
                <a:cs typeface="Arial"/>
              </a:rPr>
              <a:t>Personal and </a:t>
            </a:r>
            <a:r>
              <a:rPr lang="en-US" sz="5100" b="1" dirty="0" smtClean="0">
                <a:latin typeface="Arial"/>
                <a:cs typeface="Arial"/>
              </a:rPr>
              <a:t>Social Development</a:t>
            </a:r>
            <a:endParaRPr lang="en-US" sz="5100" dirty="0">
              <a:latin typeface="Arial"/>
              <a:cs typeface="Arial"/>
            </a:endParaRPr>
          </a:p>
        </p:txBody>
      </p:sp>
      <p:pic>
        <p:nvPicPr>
          <p:cNvPr id="4" name="Picture 4" descr="carry"/>
          <p:cNvPicPr>
            <a:picLocks noChangeAspect="1" noChangeArrowheads="1"/>
          </p:cNvPicPr>
          <p:nvPr/>
        </p:nvPicPr>
        <p:blipFill>
          <a:blip r:embed="rId2"/>
          <a:srcRect/>
          <a:stretch>
            <a:fillRect/>
          </a:stretch>
        </p:blipFill>
        <p:spPr bwMode="auto">
          <a:xfrm>
            <a:off x="9372600" y="3124200"/>
            <a:ext cx="4876800" cy="4270652"/>
          </a:xfrm>
          <a:prstGeom prst="rect">
            <a:avLst/>
          </a:prstGeom>
          <a:noFill/>
          <a:ln w="9525">
            <a:noFill/>
            <a:miter lim="800000"/>
            <a:headEnd/>
            <a:tailEnd/>
          </a:ln>
        </p:spPr>
      </p:pic>
      <p:sp>
        <p:nvSpPr>
          <p:cNvPr id="5" name="TextBox 4"/>
          <p:cNvSpPr txBox="1"/>
          <p:nvPr/>
        </p:nvSpPr>
        <p:spPr>
          <a:xfrm>
            <a:off x="487680" y="1981200"/>
            <a:ext cx="13045440" cy="3825216"/>
          </a:xfrm>
          <a:prstGeom prst="rect">
            <a:avLst/>
          </a:prstGeom>
          <a:noFill/>
        </p:spPr>
        <p:txBody>
          <a:bodyPr wrap="square" lIns="130622" tIns="65311" rIns="130622" bIns="65311" rtlCol="0">
            <a:spAutoFit/>
          </a:bodyPr>
          <a:lstStyle/>
          <a:p>
            <a:r>
              <a:rPr lang="en-US" sz="4000" dirty="0">
                <a:latin typeface="Calibri" pitchFamily="34" charset="0"/>
              </a:rPr>
              <a:t>Texas Master Gardener classroom garden project showed improvement in: </a:t>
            </a:r>
          </a:p>
          <a:p>
            <a:pPr marL="1061304" lvl="2" indent="-317484"/>
            <a:r>
              <a:rPr lang="en-US" sz="4000" dirty="0">
                <a:latin typeface="Calibri" pitchFamily="34" charset="0"/>
              </a:rPr>
              <a:t>Self-esteem </a:t>
            </a:r>
          </a:p>
          <a:p>
            <a:pPr marL="1061304" lvl="2" indent="-317484"/>
            <a:r>
              <a:rPr lang="en-US" sz="4000" dirty="0">
                <a:latin typeface="Calibri" pitchFamily="34" charset="0"/>
              </a:rPr>
              <a:t>Sense of ownership and responsibility</a:t>
            </a:r>
          </a:p>
          <a:p>
            <a:pPr marL="1061304" lvl="2" indent="-317484"/>
            <a:r>
              <a:rPr lang="en-US" sz="4000" dirty="0">
                <a:latin typeface="Calibri" pitchFamily="34" charset="0"/>
              </a:rPr>
              <a:t>Family relationships</a:t>
            </a:r>
          </a:p>
          <a:p>
            <a:pPr marL="1061304" lvl="2" indent="-317484"/>
            <a:r>
              <a:rPr lang="en-US" sz="4000" dirty="0">
                <a:latin typeface="Calibri" pitchFamily="34" charset="0"/>
              </a:rPr>
              <a:t>Parental involvement</a:t>
            </a:r>
          </a:p>
        </p:txBody>
      </p:sp>
      <p:sp>
        <p:nvSpPr>
          <p:cNvPr id="6" name="TextBox 5"/>
          <p:cNvSpPr txBox="1"/>
          <p:nvPr/>
        </p:nvSpPr>
        <p:spPr>
          <a:xfrm>
            <a:off x="609600" y="7619905"/>
            <a:ext cx="13289280" cy="685895"/>
          </a:xfrm>
          <a:prstGeom prst="rect">
            <a:avLst/>
          </a:prstGeom>
          <a:noFill/>
        </p:spPr>
        <p:txBody>
          <a:bodyPr wrap="square" lIns="130622" tIns="65311" rIns="130622" bIns="65311" rtlCol="0">
            <a:spAutoFit/>
          </a:bodyPr>
          <a:lstStyle/>
          <a:p>
            <a:r>
              <a:rPr lang="en-US" dirty="0">
                <a:latin typeface="Calibri" pitchFamily="34" charset="0"/>
              </a:rPr>
              <a:t>Alexander, J., and D. </a:t>
            </a:r>
            <a:r>
              <a:rPr lang="en-US" dirty="0" err="1">
                <a:latin typeface="Calibri" pitchFamily="34" charset="0"/>
              </a:rPr>
              <a:t>Hendren</a:t>
            </a:r>
            <a:r>
              <a:rPr lang="en-US" dirty="0">
                <a:latin typeface="Calibri" pitchFamily="34" charset="0"/>
              </a:rPr>
              <a:t>. (1998).  Bexar County Master Gardener Classroom Garden Research Project: Final Report. San Antonio, Texas.</a:t>
            </a:r>
          </a:p>
          <a:p>
            <a:endParaRPr lang="en-US" dirty="0"/>
          </a:p>
        </p:txBody>
      </p:sp>
    </p:spTree>
    <p:extLst>
      <p:ext uri="{BB962C8B-B14F-4D97-AF65-F5344CB8AC3E}">
        <p14:creationId xmlns:p14="http://schemas.microsoft.com/office/powerpoint/2010/main" val="9006086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7" name="Rectangle 3"/>
          <p:cNvSpPr>
            <a:spLocks noGrp="1" noChangeArrowheads="1"/>
          </p:cNvSpPr>
          <p:nvPr>
            <p:ph type="body" idx="4294967295"/>
          </p:nvPr>
        </p:nvSpPr>
        <p:spPr>
          <a:xfrm>
            <a:off x="7315200" y="2194560"/>
            <a:ext cx="7315200" cy="5760720"/>
          </a:xfrm>
        </p:spPr>
        <p:txBody>
          <a:bodyPr rtlCol="0">
            <a:normAutofit/>
          </a:bodyPr>
          <a:lstStyle/>
          <a:p>
            <a:pPr marL="870814" indent="-870814">
              <a:buClr>
                <a:schemeClr val="tx1"/>
              </a:buClr>
              <a:buNone/>
              <a:defRPr/>
            </a:pPr>
            <a:r>
              <a:rPr lang="en-US" sz="4000" dirty="0">
                <a:solidFill>
                  <a:srgbClr val="000000"/>
                </a:solidFill>
                <a:effectLst>
                  <a:outerShdw blurRad="38100" dist="38100" dir="2700000" algn="tl">
                    <a:srgbClr val="000000"/>
                  </a:outerShdw>
                </a:effectLst>
                <a:latin typeface="Arial"/>
                <a:ea typeface="Osaka" charset="0"/>
                <a:cs typeface="Arial"/>
              </a:rPr>
              <a:t>	</a:t>
            </a:r>
            <a:r>
              <a:rPr lang="en-US" sz="4000" dirty="0">
                <a:solidFill>
                  <a:srgbClr val="000000"/>
                </a:solidFill>
                <a:latin typeface="Arial"/>
                <a:ea typeface="Osaka" charset="0"/>
                <a:cs typeface="Arial"/>
              </a:rPr>
              <a:t>The CHF3 program:</a:t>
            </a:r>
          </a:p>
          <a:p>
            <a:pPr marL="1415072" lvl="1" indent="-761962">
              <a:buSzPct val="70000"/>
              <a:buFont typeface="Wingdings" charset="0"/>
              <a:buAutoNum type="arabicPeriod"/>
              <a:defRPr/>
            </a:pPr>
            <a:r>
              <a:rPr lang="en-US" sz="3400" dirty="0">
                <a:solidFill>
                  <a:srgbClr val="000000"/>
                </a:solidFill>
                <a:latin typeface="Arial"/>
                <a:ea typeface="Osaka" charset="0"/>
                <a:cs typeface="Arial"/>
              </a:rPr>
              <a:t>Established salad bars</a:t>
            </a:r>
          </a:p>
          <a:p>
            <a:pPr marL="1415072" lvl="1" indent="-761962">
              <a:buSzPct val="70000"/>
              <a:buFont typeface="Wingdings" charset="0"/>
              <a:buAutoNum type="arabicPeriod"/>
              <a:defRPr/>
            </a:pPr>
            <a:r>
              <a:rPr lang="en-US" sz="3400" dirty="0">
                <a:solidFill>
                  <a:srgbClr val="000000"/>
                </a:solidFill>
                <a:latin typeface="Arial"/>
                <a:ea typeface="Osaka" charset="0"/>
                <a:cs typeface="Arial"/>
              </a:rPr>
              <a:t>Incorporated nutrition education into classroom lessons</a:t>
            </a:r>
          </a:p>
          <a:p>
            <a:pPr marL="1415072" lvl="1" indent="-761962">
              <a:buSzPct val="70000"/>
              <a:buFont typeface="Wingdings" charset="0"/>
              <a:buAutoNum type="arabicPeriod"/>
              <a:defRPr/>
            </a:pPr>
            <a:r>
              <a:rPr lang="en-US" sz="3400" dirty="0">
                <a:solidFill>
                  <a:srgbClr val="000000"/>
                </a:solidFill>
                <a:latin typeface="Arial"/>
                <a:ea typeface="Osaka" charset="0"/>
                <a:cs typeface="Arial"/>
              </a:rPr>
              <a:t>Created a garden</a:t>
            </a:r>
          </a:p>
          <a:p>
            <a:pPr marL="1415072" lvl="1" indent="-761962">
              <a:buSzPct val="70000"/>
              <a:buFont typeface="Wingdings" charset="0"/>
              <a:buAutoNum type="arabicPeriod"/>
              <a:defRPr/>
            </a:pPr>
            <a:r>
              <a:rPr lang="en-US" sz="3400" dirty="0">
                <a:solidFill>
                  <a:srgbClr val="000000"/>
                </a:solidFill>
                <a:latin typeface="Arial"/>
                <a:ea typeface="Osaka" charset="0"/>
                <a:cs typeface="Arial"/>
              </a:rPr>
              <a:t>Developed a food waste composting system  </a:t>
            </a:r>
          </a:p>
          <a:p>
            <a:pPr marL="870814" indent="-870814" algn="just">
              <a:buClr>
                <a:schemeClr val="accent2"/>
              </a:buClr>
              <a:buFont typeface="Wingdings" charset="0"/>
              <a:buChar char="§"/>
              <a:defRPr/>
            </a:pPr>
            <a:endParaRPr lang="en-US" sz="4000" dirty="0">
              <a:solidFill>
                <a:srgbClr val="000000"/>
              </a:solidFill>
              <a:latin typeface="Arial"/>
              <a:ea typeface="Osaka" charset="0"/>
              <a:cs typeface="Arial"/>
            </a:endParaRPr>
          </a:p>
          <a:p>
            <a:pPr marL="870814" indent="-870814" algn="just">
              <a:buClr>
                <a:schemeClr val="accent2"/>
              </a:buClr>
              <a:buFont typeface="Wingdings" charset="0"/>
              <a:buChar char="§"/>
              <a:defRPr/>
            </a:pPr>
            <a:endParaRPr lang="en-US" sz="4000" dirty="0">
              <a:solidFill>
                <a:srgbClr val="000000"/>
              </a:solidFill>
              <a:effectLst>
                <a:outerShdw blurRad="38100" dist="38100" dir="2700000" algn="tl">
                  <a:srgbClr val="000000"/>
                </a:outerShdw>
              </a:effectLst>
              <a:latin typeface="Arial"/>
              <a:ea typeface="Osaka" charset="0"/>
              <a:cs typeface="Arial"/>
            </a:endParaRPr>
          </a:p>
        </p:txBody>
      </p:sp>
      <p:sp>
        <p:nvSpPr>
          <p:cNvPr id="200710" name="Rectangle 6"/>
          <p:cNvSpPr>
            <a:spLocks noGrp="1" noChangeArrowheads="1"/>
          </p:cNvSpPr>
          <p:nvPr>
            <p:ph type="title" idx="4294967295"/>
          </p:nvPr>
        </p:nvSpPr>
        <p:spPr>
          <a:xfrm>
            <a:off x="0" y="329566"/>
            <a:ext cx="13167360" cy="1371600"/>
          </a:xfrm>
        </p:spPr>
        <p:txBody>
          <a:bodyPr rtlCol="0">
            <a:normAutofit fontScale="90000"/>
          </a:bodyPr>
          <a:lstStyle/>
          <a:p>
            <a:pPr>
              <a:lnSpc>
                <a:spcPct val="120000"/>
              </a:lnSpc>
              <a:defRPr/>
            </a:pPr>
            <a:r>
              <a:rPr lang="en-US" sz="5100" b="1" dirty="0">
                <a:solidFill>
                  <a:srgbClr val="3E3E5C"/>
                </a:solidFill>
                <a:latin typeface="Arial"/>
                <a:ea typeface="Osaka" charset="0"/>
                <a:cs typeface="Arial"/>
              </a:rPr>
              <a:t>Improving Children</a:t>
            </a:r>
            <a:r>
              <a:rPr lang="ja-JP" altLang="en-US" sz="5100" b="1" dirty="0">
                <a:solidFill>
                  <a:srgbClr val="3E3E5C"/>
                </a:solidFill>
                <a:latin typeface="Arial"/>
                <a:ea typeface="Osaka" charset="0"/>
                <a:cs typeface="Arial"/>
              </a:rPr>
              <a:t>’</a:t>
            </a:r>
            <a:r>
              <a:rPr lang="en-US" sz="5100" b="1" dirty="0">
                <a:solidFill>
                  <a:srgbClr val="3E3E5C"/>
                </a:solidFill>
                <a:latin typeface="Arial"/>
                <a:ea typeface="Osaka" charset="0"/>
                <a:cs typeface="Arial"/>
              </a:rPr>
              <a:t>s Health through </a:t>
            </a:r>
            <a:r>
              <a:rPr lang="en-US" sz="5100" b="1" dirty="0">
                <a:solidFill>
                  <a:srgbClr val="3E3E5C"/>
                </a:solidFill>
                <a:latin typeface="Arial"/>
                <a:ea typeface="Osaka" charset="0"/>
                <a:cs typeface="Arial"/>
              </a:rPr>
              <a:t>Farming, </a:t>
            </a:r>
            <a:r>
              <a:rPr lang="en-US" sz="5100" b="1" dirty="0">
                <a:solidFill>
                  <a:srgbClr val="3E3E5C"/>
                </a:solidFill>
                <a:latin typeface="Arial"/>
                <a:ea typeface="Osaka" charset="0"/>
                <a:cs typeface="Arial"/>
              </a:rPr>
              <a:t>Food and Fitness</a:t>
            </a:r>
          </a:p>
        </p:txBody>
      </p:sp>
      <p:pic>
        <p:nvPicPr>
          <p:cNvPr id="47107" name="Picture 4" descr="Child Sna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1" y="3291840"/>
            <a:ext cx="6395720" cy="3598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Text Box 7"/>
          <p:cNvSpPr txBox="1">
            <a:spLocks noChangeArrowheads="1"/>
          </p:cNvSpPr>
          <p:nvPr/>
        </p:nvSpPr>
        <p:spPr bwMode="auto">
          <a:xfrm>
            <a:off x="365760" y="7498080"/>
            <a:ext cx="13776960" cy="655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1700">
                <a:solidFill>
                  <a:srgbClr val="3E3E5C"/>
                </a:solidFill>
                <a:latin typeface="Arial" charset="0"/>
                <a:cs typeface="Arial" charset="0"/>
              </a:rPr>
              <a:t>Heneman, K., Junge, S.K., Schneider, C., Zidenberg-Cherr, S. </a:t>
            </a:r>
            <a:r>
              <a:rPr lang="en-US" sz="1700" i="1">
                <a:solidFill>
                  <a:srgbClr val="3E3E5C"/>
                </a:solidFill>
                <a:latin typeface="Arial" charset="0"/>
                <a:cs typeface="Arial" charset="0"/>
              </a:rPr>
              <a:t>Pilot Implementation of the Improving Children</a:t>
            </a:r>
            <a:r>
              <a:rPr lang="ja-JP" altLang="en-US" sz="1700" i="1">
                <a:solidFill>
                  <a:srgbClr val="3E3E5C"/>
                </a:solidFill>
                <a:latin typeface="Arial" charset="0"/>
                <a:cs typeface="Arial" charset="0"/>
              </a:rPr>
              <a:t>’</a:t>
            </a:r>
            <a:r>
              <a:rPr lang="en-US" altLang="ja-JP" sz="1700" i="1">
                <a:solidFill>
                  <a:srgbClr val="3E3E5C"/>
                </a:solidFill>
                <a:latin typeface="Arial" charset="0"/>
                <a:cs typeface="Arial" charset="0"/>
              </a:rPr>
              <a:t>s Health through Farming, Food, and Fitness program in select California schools. </a:t>
            </a:r>
            <a:r>
              <a:rPr lang="en-US" altLang="ja-JP" sz="1700">
                <a:solidFill>
                  <a:srgbClr val="3E3E5C"/>
                </a:solidFill>
                <a:latin typeface="Arial" charset="0"/>
                <a:cs typeface="Arial" charset="0"/>
              </a:rPr>
              <a:t>Journal of Child Nutrition and Management.; 32 (1).</a:t>
            </a:r>
            <a:endParaRPr lang="en-US" sz="1700">
              <a:solidFill>
                <a:srgbClr val="3E3E5C"/>
              </a:solidFill>
              <a:latin typeface="Arial" charset="0"/>
              <a:cs typeface="Arial" charset="0"/>
            </a:endParaRPr>
          </a:p>
        </p:txBody>
      </p:sp>
    </p:spTree>
    <p:extLst>
      <p:ext uri="{BB962C8B-B14F-4D97-AF65-F5344CB8AC3E}">
        <p14:creationId xmlns:p14="http://schemas.microsoft.com/office/powerpoint/2010/main" val="1210697222"/>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7" name="Text Box 3"/>
          <p:cNvSpPr txBox="1">
            <a:spLocks noChangeArrowheads="1"/>
          </p:cNvSpPr>
          <p:nvPr/>
        </p:nvSpPr>
        <p:spPr bwMode="auto">
          <a:xfrm>
            <a:off x="1193800" y="1836420"/>
            <a:ext cx="263860" cy="353497"/>
          </a:xfrm>
          <a:prstGeom prst="rect">
            <a:avLst/>
          </a:prstGeom>
          <a:noFill/>
          <a:ln w="9525">
            <a:noFill/>
            <a:miter lim="800000"/>
            <a:headEnd/>
            <a:tailEnd/>
          </a:ln>
          <a:effectLst/>
        </p:spPr>
        <p:txBody>
          <a:bodyPr wrap="none" lIns="130622" tIns="65311" rIns="130622" bIns="65311">
            <a:spAutoFit/>
          </a:bodyPr>
          <a:lstStyle/>
          <a:p>
            <a:pPr marL="870814" indent="-870814">
              <a:lnSpc>
                <a:spcPct val="80000"/>
              </a:lnSpc>
              <a:spcBef>
                <a:spcPct val="20000"/>
              </a:spcBef>
              <a:buClr>
                <a:schemeClr val="accent2"/>
              </a:buClr>
              <a:defRPr/>
            </a:pPr>
            <a:endParaRPr lang="en-US">
              <a:effectLst>
                <a:outerShdw blurRad="38100" dist="38100" dir="2700000" algn="tl">
                  <a:srgbClr val="000000"/>
                </a:outerShdw>
              </a:effectLst>
              <a:latin typeface="Times New Roman" charset="0"/>
              <a:ea typeface="Arial" charset="0"/>
            </a:endParaRPr>
          </a:p>
        </p:txBody>
      </p:sp>
      <p:sp>
        <p:nvSpPr>
          <p:cNvPr id="221188" name="Rectangle 4"/>
          <p:cNvSpPr>
            <a:spLocks noChangeArrowheads="1"/>
          </p:cNvSpPr>
          <p:nvPr/>
        </p:nvSpPr>
        <p:spPr bwMode="auto">
          <a:xfrm>
            <a:off x="7680960" y="1554480"/>
            <a:ext cx="6949440" cy="5669280"/>
          </a:xfrm>
          <a:prstGeom prst="rect">
            <a:avLst/>
          </a:prstGeom>
          <a:noFill/>
          <a:ln w="9525">
            <a:noFill/>
            <a:miter lim="800000"/>
            <a:headEnd/>
            <a:tailEnd/>
          </a:ln>
          <a:effectLst/>
        </p:spPr>
        <p:txBody>
          <a:bodyPr lIns="130622" tIns="65311" rIns="130622" bIns="65311"/>
          <a:lstStyle/>
          <a:p>
            <a:pPr marL="870814" indent="-870814">
              <a:spcBef>
                <a:spcPct val="20000"/>
              </a:spcBef>
              <a:buClr>
                <a:schemeClr val="accent2"/>
              </a:buClr>
              <a:defRPr/>
            </a:pPr>
            <a:endParaRPr lang="en-US" sz="4000" dirty="0">
              <a:effectLst>
                <a:outerShdw blurRad="38100" dist="38100" dir="2700000" algn="tl">
                  <a:srgbClr val="000000"/>
                </a:outerShdw>
              </a:effectLst>
              <a:latin typeface="Times New Roman" charset="0"/>
            </a:endParaRPr>
          </a:p>
          <a:p>
            <a:pPr marL="870814" indent="-870814">
              <a:spcBef>
                <a:spcPct val="20000"/>
              </a:spcBef>
              <a:buClr>
                <a:schemeClr val="accent2"/>
              </a:buClr>
              <a:defRPr/>
            </a:pPr>
            <a:endParaRPr lang="en-US" sz="4000" dirty="0">
              <a:effectLst>
                <a:outerShdw blurRad="38100" dist="38100" dir="2700000" algn="tl">
                  <a:srgbClr val="000000"/>
                </a:outerShdw>
              </a:effectLst>
              <a:latin typeface="Times New Roman" charset="0"/>
            </a:endParaRPr>
          </a:p>
          <a:p>
            <a:pPr>
              <a:spcBef>
                <a:spcPct val="20000"/>
              </a:spcBef>
              <a:buClr>
                <a:schemeClr val="tx1"/>
              </a:buClr>
              <a:buSzPct val="70000"/>
              <a:defRPr/>
            </a:pPr>
            <a:r>
              <a:rPr lang="en-US" sz="4000" dirty="0">
                <a:solidFill>
                  <a:srgbClr val="000000"/>
                </a:solidFill>
                <a:effectLst>
                  <a:outerShdw blurRad="38100" dist="38100" dir="2700000" algn="tl">
                    <a:srgbClr val="000000"/>
                  </a:outerShdw>
                </a:effectLst>
                <a:latin typeface="Arial"/>
                <a:cs typeface="Arial"/>
              </a:rPr>
              <a:t>Children at both Rock Creek and American Union Elementary Schools increased their nutrition knowledge.</a:t>
            </a:r>
          </a:p>
          <a:p>
            <a:pPr marL="870814" indent="-870814">
              <a:spcBef>
                <a:spcPct val="20000"/>
              </a:spcBef>
              <a:buClr>
                <a:schemeClr val="accent2"/>
              </a:buClr>
              <a:defRPr/>
            </a:pPr>
            <a:endParaRPr lang="en-US" sz="4000" dirty="0">
              <a:effectLst>
                <a:outerShdw blurRad="38100" dist="38100" dir="2700000" algn="tl">
                  <a:srgbClr val="000000"/>
                </a:outerShdw>
              </a:effectLst>
              <a:latin typeface="Times New Roman" charset="0"/>
            </a:endParaRPr>
          </a:p>
          <a:p>
            <a:pPr marL="870814" indent="-870814">
              <a:spcBef>
                <a:spcPct val="20000"/>
              </a:spcBef>
              <a:buClr>
                <a:schemeClr val="accent2"/>
              </a:buClr>
              <a:buFont typeface="Wingdings" charset="0"/>
              <a:buChar char="§"/>
              <a:defRPr/>
            </a:pPr>
            <a:endParaRPr lang="en-US" sz="4000" i="1" dirty="0">
              <a:effectLst>
                <a:outerShdw blurRad="38100" dist="38100" dir="2700000" algn="tl">
                  <a:srgbClr val="000000"/>
                </a:outerShdw>
              </a:effectLst>
              <a:latin typeface="Times New Roman" charset="0"/>
            </a:endParaRPr>
          </a:p>
          <a:p>
            <a:pPr marL="870814" indent="-870814">
              <a:spcBef>
                <a:spcPct val="20000"/>
              </a:spcBef>
              <a:buClr>
                <a:schemeClr val="accent2"/>
              </a:buClr>
              <a:buFont typeface="Wingdings" charset="0"/>
              <a:buChar char="§"/>
              <a:defRPr/>
            </a:pPr>
            <a:endParaRPr lang="en-US" sz="4000" dirty="0">
              <a:effectLst>
                <a:outerShdw blurRad="38100" dist="38100" dir="2700000" algn="tl">
                  <a:srgbClr val="000000"/>
                </a:outerShdw>
              </a:effectLst>
              <a:latin typeface="Times New Roman" charset="0"/>
            </a:endParaRPr>
          </a:p>
          <a:p>
            <a:pPr marL="870814" indent="-870814">
              <a:spcBef>
                <a:spcPct val="20000"/>
              </a:spcBef>
              <a:buClr>
                <a:schemeClr val="accent2"/>
              </a:buClr>
              <a:defRPr/>
            </a:pPr>
            <a:endParaRPr lang="en-US" sz="4000" dirty="0">
              <a:effectLst>
                <a:outerShdw blurRad="38100" dist="38100" dir="2700000" algn="tl">
                  <a:srgbClr val="000000"/>
                </a:outerShdw>
              </a:effectLst>
              <a:latin typeface="Times New Roman" charset="0"/>
            </a:endParaRPr>
          </a:p>
        </p:txBody>
      </p:sp>
      <p:pic>
        <p:nvPicPr>
          <p:cNvPr id="64515" name="Picture 5" descr="Klun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383280"/>
            <a:ext cx="6827520" cy="384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1191" name="Rectangle 7"/>
          <p:cNvSpPr>
            <a:spLocks noGrp="1" noChangeArrowheads="1"/>
          </p:cNvSpPr>
          <p:nvPr>
            <p:ph type="title" idx="4294967295"/>
          </p:nvPr>
        </p:nvSpPr>
        <p:spPr>
          <a:xfrm>
            <a:off x="0" y="274320"/>
            <a:ext cx="13289280" cy="1828800"/>
          </a:xfrm>
        </p:spPr>
        <p:txBody>
          <a:bodyPr>
            <a:normAutofit fontScale="90000"/>
          </a:bodyPr>
          <a:lstStyle/>
          <a:p>
            <a:pPr>
              <a:lnSpc>
                <a:spcPts val="7857"/>
              </a:lnSpc>
              <a:defRPr/>
            </a:pPr>
            <a:r>
              <a:rPr lang="en-US" sz="5100" dirty="0">
                <a:solidFill>
                  <a:srgbClr val="000000"/>
                </a:solidFill>
                <a:effectLst>
                  <a:outerShdw blurRad="38100" dist="38100" dir="2700000" algn="tl">
                    <a:srgbClr val="000000"/>
                  </a:outerShdw>
                </a:effectLst>
                <a:latin typeface="Arial"/>
                <a:ea typeface="Osaka" charset="0"/>
                <a:cs typeface="Arial"/>
              </a:rPr>
              <a:t>Improving Children</a:t>
            </a:r>
            <a:r>
              <a:rPr lang="ja-JP" altLang="en-US" sz="5100" dirty="0">
                <a:solidFill>
                  <a:srgbClr val="000000"/>
                </a:solidFill>
                <a:effectLst>
                  <a:outerShdw blurRad="38100" dist="38100" dir="2700000" algn="tl">
                    <a:srgbClr val="000000"/>
                  </a:outerShdw>
                </a:effectLst>
                <a:latin typeface="Arial"/>
                <a:ea typeface="Osaka" charset="0"/>
                <a:cs typeface="Arial"/>
              </a:rPr>
              <a:t>’</a:t>
            </a:r>
            <a:r>
              <a:rPr lang="en-US" sz="5100" dirty="0">
                <a:solidFill>
                  <a:srgbClr val="000000"/>
                </a:solidFill>
                <a:effectLst>
                  <a:outerShdw blurRad="38100" dist="38100" dir="2700000" algn="tl">
                    <a:srgbClr val="000000"/>
                  </a:outerShdw>
                </a:effectLst>
                <a:latin typeface="Arial"/>
                <a:ea typeface="Osaka" charset="0"/>
                <a:cs typeface="Arial"/>
              </a:rPr>
              <a:t>s Health through </a:t>
            </a:r>
            <a:r>
              <a:rPr lang="en-US" sz="5100" dirty="0">
                <a:solidFill>
                  <a:srgbClr val="000000"/>
                </a:solidFill>
                <a:effectLst>
                  <a:outerShdw blurRad="38100" dist="38100" dir="2700000" algn="tl">
                    <a:srgbClr val="000000"/>
                  </a:outerShdw>
                </a:effectLst>
                <a:latin typeface="Arial"/>
                <a:ea typeface="Osaka" charset="0"/>
                <a:cs typeface="Arial"/>
              </a:rPr>
              <a:t>Farming, </a:t>
            </a:r>
            <a:r>
              <a:rPr lang="en-US" sz="5100" dirty="0">
                <a:solidFill>
                  <a:srgbClr val="000000"/>
                </a:solidFill>
                <a:effectLst>
                  <a:outerShdw blurRad="38100" dist="38100" dir="2700000" algn="tl">
                    <a:srgbClr val="000000"/>
                  </a:outerShdw>
                </a:effectLst>
                <a:latin typeface="Arial"/>
                <a:ea typeface="Osaka" charset="0"/>
                <a:cs typeface="Arial"/>
              </a:rPr>
              <a:t>Food and Fitness</a:t>
            </a:r>
          </a:p>
        </p:txBody>
      </p:sp>
      <p:sp>
        <p:nvSpPr>
          <p:cNvPr id="64517" name="Text Box 8"/>
          <p:cNvSpPr txBox="1">
            <a:spLocks noChangeArrowheads="1"/>
          </p:cNvSpPr>
          <p:nvPr/>
        </p:nvSpPr>
        <p:spPr bwMode="auto">
          <a:xfrm>
            <a:off x="853440" y="7498080"/>
            <a:ext cx="13045440" cy="655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700" dirty="0" err="1">
                <a:solidFill>
                  <a:srgbClr val="000000"/>
                </a:solidFill>
                <a:latin typeface="Times New Roman" charset="0"/>
                <a:cs typeface="Arial" charset="0"/>
              </a:rPr>
              <a:t>Heneman</a:t>
            </a:r>
            <a:r>
              <a:rPr lang="en-US" sz="1700" dirty="0">
                <a:solidFill>
                  <a:srgbClr val="000000"/>
                </a:solidFill>
                <a:latin typeface="Times New Roman" charset="0"/>
                <a:cs typeface="Arial" charset="0"/>
              </a:rPr>
              <a:t>, K., </a:t>
            </a:r>
            <a:r>
              <a:rPr lang="en-US" sz="1700" dirty="0" err="1">
                <a:solidFill>
                  <a:srgbClr val="000000"/>
                </a:solidFill>
                <a:latin typeface="Times New Roman" charset="0"/>
                <a:cs typeface="Arial" charset="0"/>
              </a:rPr>
              <a:t>Junge</a:t>
            </a:r>
            <a:r>
              <a:rPr lang="en-US" sz="1700" dirty="0">
                <a:solidFill>
                  <a:srgbClr val="000000"/>
                </a:solidFill>
                <a:latin typeface="Times New Roman" charset="0"/>
                <a:cs typeface="Arial" charset="0"/>
              </a:rPr>
              <a:t>, S.K., Schneider, C., Zidenberg-Cherr, S. </a:t>
            </a:r>
            <a:r>
              <a:rPr lang="en-US" sz="1700" i="1" dirty="0">
                <a:solidFill>
                  <a:srgbClr val="000000"/>
                </a:solidFill>
                <a:latin typeface="Times New Roman" charset="0"/>
                <a:cs typeface="Arial" charset="0"/>
              </a:rPr>
              <a:t>Pilot Implementation of the Improving Children</a:t>
            </a:r>
            <a:r>
              <a:rPr lang="ja-JP" altLang="en-US" sz="1700" i="1" dirty="0">
                <a:solidFill>
                  <a:srgbClr val="000000"/>
                </a:solidFill>
                <a:latin typeface="Times New Roman" charset="0"/>
                <a:cs typeface="Arial" charset="0"/>
              </a:rPr>
              <a:t>’</a:t>
            </a:r>
            <a:r>
              <a:rPr lang="en-US" altLang="ja-JP" sz="1700" i="1" dirty="0">
                <a:solidFill>
                  <a:srgbClr val="000000"/>
                </a:solidFill>
                <a:latin typeface="Times New Roman" charset="0"/>
                <a:cs typeface="Arial" charset="0"/>
              </a:rPr>
              <a:t>s Health through Farming, Food, and Fitness program in select California schools. </a:t>
            </a:r>
            <a:r>
              <a:rPr lang="en-US" altLang="ja-JP" sz="1700" dirty="0">
                <a:solidFill>
                  <a:srgbClr val="000000"/>
                </a:solidFill>
                <a:latin typeface="Times New Roman" charset="0"/>
                <a:cs typeface="Arial" charset="0"/>
              </a:rPr>
              <a:t>Journal of Child Nutrition and Management.; 32 (1).</a:t>
            </a:r>
            <a:endParaRPr lang="en-US" sz="1700" dirty="0">
              <a:solidFill>
                <a:srgbClr val="000000"/>
              </a:solidFill>
              <a:latin typeface="Times New Roman" charset="0"/>
              <a:cs typeface="Arial" charset="0"/>
            </a:endParaRPr>
          </a:p>
        </p:txBody>
      </p:sp>
    </p:spTree>
    <p:extLst>
      <p:ext uri="{BB962C8B-B14F-4D97-AF65-F5344CB8AC3E}">
        <p14:creationId xmlns:p14="http://schemas.microsoft.com/office/powerpoint/2010/main" val="33573112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idx="4294967295"/>
          </p:nvPr>
        </p:nvSpPr>
        <p:spPr>
          <a:xfrm>
            <a:off x="0" y="548640"/>
            <a:ext cx="8778240" cy="1371600"/>
          </a:xfrm>
        </p:spPr>
        <p:txBody>
          <a:bodyPr/>
          <a:lstStyle/>
          <a:p>
            <a:pPr eaLnBrk="1" hangingPunct="1"/>
            <a:r>
              <a:rPr lang="en-US" b="1" dirty="0">
                <a:solidFill>
                  <a:srgbClr val="3E3E5C"/>
                </a:solidFill>
                <a:latin typeface="Arial" charset="0"/>
                <a:ea typeface="Osaka" charset="0"/>
              </a:rPr>
              <a:t>Pilot Study Results</a:t>
            </a:r>
          </a:p>
        </p:txBody>
      </p:sp>
      <p:pic>
        <p:nvPicPr>
          <p:cNvPr id="50178" name="Picture 3" descr="Rock Creek Less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7840" y="0"/>
            <a:ext cx="5242560" cy="2948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Rectangle 4"/>
          <p:cNvSpPr>
            <a:spLocks noChangeArrowheads="1"/>
          </p:cNvSpPr>
          <p:nvPr/>
        </p:nvSpPr>
        <p:spPr bwMode="auto">
          <a:xfrm>
            <a:off x="853440" y="2162080"/>
            <a:ext cx="13411200" cy="561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p>
            <a:r>
              <a:rPr lang="en-US" sz="4000" dirty="0">
                <a:solidFill>
                  <a:srgbClr val="3E3E5C"/>
                </a:solidFill>
                <a:latin typeface="Arial" charset="0"/>
                <a:cs typeface="Arial" charset="0"/>
              </a:rPr>
              <a:t>Quotes from the school staff…..</a:t>
            </a:r>
          </a:p>
          <a:p>
            <a:endParaRPr lang="en-US" sz="1200" dirty="0">
              <a:solidFill>
                <a:srgbClr val="3E3E5C"/>
              </a:solidFill>
              <a:latin typeface="Arial" charset="0"/>
              <a:cs typeface="Arial" charset="0"/>
            </a:endParaRPr>
          </a:p>
          <a:p>
            <a:r>
              <a:rPr lang="en-US" sz="4000" dirty="0">
                <a:solidFill>
                  <a:srgbClr val="3E3E5C"/>
                </a:solidFill>
                <a:latin typeface="Arial" charset="0"/>
                <a:cs typeface="Arial" charset="0"/>
              </a:rPr>
              <a:t>The CHF3 program is </a:t>
            </a:r>
            <a:r>
              <a:rPr lang="ja-JP" altLang="en-US" sz="4000" dirty="0">
                <a:solidFill>
                  <a:srgbClr val="3E3E5C"/>
                </a:solidFill>
                <a:latin typeface="Arial" charset="0"/>
                <a:cs typeface="Arial" charset="0"/>
              </a:rPr>
              <a:t>“</a:t>
            </a:r>
            <a:r>
              <a:rPr lang="en-US" altLang="ja-JP" sz="4000" dirty="0">
                <a:solidFill>
                  <a:srgbClr val="3E3E5C"/>
                </a:solidFill>
                <a:latin typeface="Arial" charset="0"/>
                <a:cs typeface="Arial" charset="0"/>
              </a:rPr>
              <a:t>opening a window for the children.</a:t>
            </a:r>
            <a:r>
              <a:rPr lang="ja-JP" altLang="en-US" sz="4000" dirty="0">
                <a:solidFill>
                  <a:srgbClr val="3E3E5C"/>
                </a:solidFill>
                <a:latin typeface="Arial" charset="0"/>
                <a:cs typeface="Arial" charset="0"/>
              </a:rPr>
              <a:t>”</a:t>
            </a:r>
            <a:endParaRPr lang="en-US" altLang="ja-JP" sz="4000" dirty="0">
              <a:solidFill>
                <a:srgbClr val="3E3E5C"/>
              </a:solidFill>
              <a:latin typeface="Arial" charset="0"/>
              <a:cs typeface="Arial" charset="0"/>
            </a:endParaRPr>
          </a:p>
          <a:p>
            <a:endParaRPr lang="en-US" sz="1200" dirty="0">
              <a:solidFill>
                <a:srgbClr val="3E3E5C"/>
              </a:solidFill>
              <a:latin typeface="Arial" charset="0"/>
              <a:cs typeface="Arial" charset="0"/>
            </a:endParaRPr>
          </a:p>
          <a:p>
            <a:r>
              <a:rPr lang="en-US" sz="4000" dirty="0">
                <a:solidFill>
                  <a:srgbClr val="3E3E5C"/>
                </a:solidFill>
                <a:latin typeface="Arial" charset="0"/>
                <a:cs typeface="Arial" charset="0"/>
              </a:rPr>
              <a:t>Students participating in the program </a:t>
            </a:r>
            <a:r>
              <a:rPr lang="ja-JP" altLang="en-US" sz="4000" dirty="0">
                <a:solidFill>
                  <a:srgbClr val="3E3E5C"/>
                </a:solidFill>
                <a:latin typeface="Arial" charset="0"/>
                <a:cs typeface="Arial" charset="0"/>
              </a:rPr>
              <a:t>“</a:t>
            </a:r>
            <a:r>
              <a:rPr lang="en-US" altLang="ja-JP" sz="4000" dirty="0">
                <a:solidFill>
                  <a:srgbClr val="3E3E5C"/>
                </a:solidFill>
                <a:latin typeface="Arial" charset="0"/>
                <a:cs typeface="Arial" charset="0"/>
              </a:rPr>
              <a:t>like the new veggies and fruit each week and all are trying things for the first time and learning so much.</a:t>
            </a:r>
            <a:r>
              <a:rPr lang="ja-JP" altLang="en-US" sz="4000" dirty="0">
                <a:solidFill>
                  <a:srgbClr val="3E3E5C"/>
                </a:solidFill>
                <a:latin typeface="Arial" charset="0"/>
                <a:cs typeface="Arial" charset="0"/>
              </a:rPr>
              <a:t>”</a:t>
            </a:r>
            <a:endParaRPr lang="en-US" altLang="ja-JP" sz="4000" dirty="0">
              <a:solidFill>
                <a:srgbClr val="3E3E5C"/>
              </a:solidFill>
              <a:latin typeface="Arial" charset="0"/>
              <a:cs typeface="Arial" charset="0"/>
            </a:endParaRPr>
          </a:p>
          <a:p>
            <a:endParaRPr lang="en-US" sz="1200" dirty="0">
              <a:solidFill>
                <a:srgbClr val="3E3E5C"/>
              </a:solidFill>
              <a:latin typeface="Arial" charset="0"/>
              <a:cs typeface="Arial" charset="0"/>
            </a:endParaRPr>
          </a:p>
          <a:p>
            <a:r>
              <a:rPr lang="en-US" sz="4000" dirty="0">
                <a:solidFill>
                  <a:srgbClr val="3E3E5C"/>
                </a:solidFill>
                <a:latin typeface="Arial" charset="0"/>
                <a:cs typeface="Arial" charset="0"/>
              </a:rPr>
              <a:t>Students </a:t>
            </a:r>
            <a:r>
              <a:rPr lang="ja-JP" altLang="en-US" sz="4000" dirty="0">
                <a:solidFill>
                  <a:srgbClr val="3E3E5C"/>
                </a:solidFill>
                <a:latin typeface="Arial" charset="0"/>
                <a:cs typeface="Arial" charset="0"/>
              </a:rPr>
              <a:t>“</a:t>
            </a:r>
            <a:r>
              <a:rPr lang="en-US" altLang="ja-JP" sz="4000" dirty="0">
                <a:solidFill>
                  <a:srgbClr val="3E3E5C"/>
                </a:solidFill>
                <a:latin typeface="Arial" charset="0"/>
                <a:cs typeface="Arial" charset="0"/>
              </a:rPr>
              <a:t>now realize how important it is to be active, eat healthy, and learn about the food we eat.</a:t>
            </a:r>
            <a:r>
              <a:rPr lang="ja-JP" altLang="en-US" sz="4000" dirty="0">
                <a:solidFill>
                  <a:srgbClr val="3E3E5C"/>
                </a:solidFill>
                <a:latin typeface="Arial" charset="0"/>
                <a:cs typeface="Arial" charset="0"/>
              </a:rPr>
              <a:t>”</a:t>
            </a:r>
            <a:endParaRPr lang="en-US" sz="4000" dirty="0">
              <a:solidFill>
                <a:srgbClr val="3E3E5C"/>
              </a:solidFill>
              <a:latin typeface="Arial" charset="0"/>
              <a:cs typeface="Arial" charset="0"/>
            </a:endParaRPr>
          </a:p>
        </p:txBody>
      </p:sp>
    </p:spTree>
    <p:extLst>
      <p:ext uri="{BB962C8B-B14F-4D97-AF65-F5344CB8AC3E}">
        <p14:creationId xmlns:p14="http://schemas.microsoft.com/office/powerpoint/2010/main" val="199517502"/>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662" name="Group 30"/>
          <p:cNvGraphicFramePr>
            <a:graphicFrameLocks noGrp="1"/>
          </p:cNvGraphicFramePr>
          <p:nvPr/>
        </p:nvGraphicFramePr>
        <p:xfrm>
          <a:off x="1341120" y="2103120"/>
          <a:ext cx="12313920" cy="5397925"/>
        </p:xfrm>
        <a:graphic>
          <a:graphicData uri="http://schemas.openxmlformats.org/drawingml/2006/table">
            <a:tbl>
              <a:tblPr/>
              <a:tblGrid>
                <a:gridCol w="4104640"/>
                <a:gridCol w="4104640"/>
                <a:gridCol w="4104640"/>
              </a:tblGrid>
              <a:tr h="4934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3E3E5C"/>
                          </a:solidFill>
                          <a:effectLst/>
                          <a:latin typeface="Arial"/>
                          <a:ea typeface="ＭＳ Ｐゴシック" charset="0"/>
                          <a:cs typeface="Arial"/>
                        </a:rPr>
                        <a:t>School</a:t>
                      </a:r>
                    </a:p>
                  </a:txBody>
                  <a:tcPr marL="146304" marR="146304" marT="54868" marB="548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3E3E5C"/>
                          </a:solidFill>
                          <a:effectLst/>
                          <a:latin typeface="Arial"/>
                          <a:ea typeface="ＭＳ Ｐゴシック" charset="0"/>
                          <a:cs typeface="Arial"/>
                        </a:rPr>
                        <a:t>Finding</a:t>
                      </a:r>
                    </a:p>
                  </a:txBody>
                  <a:tcPr marL="146304" marR="146304" marT="54868" marB="548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3E3E5C"/>
                          </a:solidFill>
                          <a:effectLst/>
                          <a:latin typeface="Arial"/>
                          <a:ea typeface="ＭＳ Ｐゴシック" charset="0"/>
                          <a:cs typeface="Arial"/>
                        </a:rPr>
                        <a:t>Significance</a:t>
                      </a:r>
                    </a:p>
                  </a:txBody>
                  <a:tcPr marL="146304" marR="146304" marT="54868" marB="548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070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3E3E5C"/>
                          </a:solidFill>
                          <a:effectLst/>
                          <a:latin typeface="Arial"/>
                          <a:ea typeface="ＭＳ Ｐゴシック" charset="0"/>
                          <a:cs typeface="Arial"/>
                        </a:rPr>
                        <a:t>Rock Creek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3E3E5C"/>
                          </a:solidFill>
                          <a:effectLst/>
                          <a:latin typeface="Arial"/>
                          <a:ea typeface="ＭＳ Ｐゴシック" charset="0"/>
                          <a:cs typeface="Arial"/>
                        </a:rPr>
                        <a:t>Elementary School</a:t>
                      </a:r>
                    </a:p>
                  </a:txBody>
                  <a:tcPr marL="146304" marR="146304" marT="54868" marB="548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3E3E5C"/>
                          </a:solidFill>
                          <a:effectLst/>
                          <a:latin typeface="Arial"/>
                          <a:ea typeface="ＭＳ Ｐゴシック" charset="0"/>
                          <a:cs typeface="Arial"/>
                        </a:rPr>
                        <a:t>Decreased soda consumption</a:t>
                      </a:r>
                    </a:p>
                  </a:txBody>
                  <a:tcPr marL="146304" marR="146304" marT="54868" marB="548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3E3E5C"/>
                          </a:solidFill>
                          <a:effectLst/>
                          <a:latin typeface="Arial"/>
                          <a:ea typeface="ＭＳ Ｐゴシック" charset="0"/>
                          <a:cs typeface="Arial"/>
                        </a:rPr>
                        <a:t>P= 0.041</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3E3E5C"/>
                          </a:solidFill>
                          <a:effectLst/>
                          <a:latin typeface="Arial"/>
                          <a:ea typeface="ＭＳ Ｐゴシック" charset="0"/>
                          <a:cs typeface="Arial"/>
                        </a:rPr>
                        <a:t>60% pre vs. 35% post</a:t>
                      </a:r>
                    </a:p>
                  </a:txBody>
                  <a:tcPr marL="146304" marR="146304" marT="54868" marB="548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070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3E3E5C"/>
                          </a:solidFill>
                          <a:effectLst/>
                          <a:latin typeface="Arial"/>
                          <a:ea typeface="ＭＳ Ｐゴシック" charset="0"/>
                          <a:cs typeface="Arial"/>
                        </a:rPr>
                        <a:t>Rock Creek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3E3E5C"/>
                          </a:solidFill>
                          <a:effectLst/>
                          <a:latin typeface="Arial"/>
                          <a:ea typeface="ＭＳ Ｐゴシック" charset="0"/>
                          <a:cs typeface="Arial"/>
                        </a:rPr>
                        <a:t>Elementary School</a:t>
                      </a:r>
                    </a:p>
                  </a:txBody>
                  <a:tcPr marL="146304" marR="146304" marT="54868" marB="548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3E3E5C"/>
                          </a:solidFill>
                          <a:effectLst/>
                          <a:latin typeface="Arial"/>
                          <a:ea typeface="ＭＳ Ｐゴシック" charset="0"/>
                          <a:cs typeface="Arial"/>
                        </a:rPr>
                        <a:t>Decreased computer use</a:t>
                      </a:r>
                    </a:p>
                  </a:txBody>
                  <a:tcPr marL="146304" marR="146304" marT="54868" marB="548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3E3E5C"/>
                          </a:solidFill>
                          <a:effectLst/>
                          <a:latin typeface="Arial"/>
                          <a:ea typeface="ＭＳ Ｐゴシック" charset="0"/>
                          <a:cs typeface="Arial"/>
                        </a:rPr>
                        <a:t>P= 0.011</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3E3E5C"/>
                          </a:solidFill>
                          <a:effectLst/>
                          <a:latin typeface="Arial"/>
                          <a:ea typeface="ＭＳ Ｐゴシック" charset="0"/>
                          <a:cs typeface="Arial"/>
                        </a:rPr>
                        <a:t>0.81 </a:t>
                      </a:r>
                      <a:r>
                        <a:rPr kumimoji="0" lang="en-US" sz="2400" b="0" i="0" u="none" strike="noStrike" cap="none" normalizeH="0" baseline="0" dirty="0" err="1">
                          <a:ln>
                            <a:noFill/>
                          </a:ln>
                          <a:solidFill>
                            <a:srgbClr val="3E3E5C"/>
                          </a:solidFill>
                          <a:effectLst/>
                          <a:latin typeface="Arial"/>
                          <a:ea typeface="ＭＳ Ｐゴシック" charset="0"/>
                          <a:cs typeface="Arial"/>
                        </a:rPr>
                        <a:t>hrs</a:t>
                      </a:r>
                      <a:r>
                        <a:rPr kumimoji="0" lang="en-US" sz="2400" b="0" i="0" u="none" strike="noStrike" cap="none" normalizeH="0" baseline="0" dirty="0">
                          <a:ln>
                            <a:noFill/>
                          </a:ln>
                          <a:solidFill>
                            <a:srgbClr val="3E3E5C"/>
                          </a:solidFill>
                          <a:effectLst/>
                          <a:latin typeface="Arial"/>
                          <a:ea typeface="ＭＳ Ｐゴシック" charset="0"/>
                          <a:cs typeface="Arial"/>
                        </a:rPr>
                        <a:t> pre vs. 0.33 </a:t>
                      </a:r>
                      <a:r>
                        <a:rPr kumimoji="0" lang="en-US" sz="2400" b="0" i="0" u="none" strike="noStrike" cap="none" normalizeH="0" baseline="0" dirty="0" err="1">
                          <a:ln>
                            <a:noFill/>
                          </a:ln>
                          <a:solidFill>
                            <a:srgbClr val="3E3E5C"/>
                          </a:solidFill>
                          <a:effectLst/>
                          <a:latin typeface="Arial"/>
                          <a:ea typeface="ＭＳ Ｐゴシック" charset="0"/>
                          <a:cs typeface="Arial"/>
                        </a:rPr>
                        <a:t>hrs</a:t>
                      </a:r>
                      <a:r>
                        <a:rPr kumimoji="0" lang="en-US" sz="2400" b="0" i="0" u="none" strike="noStrike" cap="none" normalizeH="0" baseline="0" dirty="0">
                          <a:ln>
                            <a:noFill/>
                          </a:ln>
                          <a:solidFill>
                            <a:srgbClr val="3E3E5C"/>
                          </a:solidFill>
                          <a:effectLst/>
                          <a:latin typeface="Arial"/>
                          <a:ea typeface="ＭＳ Ｐゴシック" charset="0"/>
                          <a:cs typeface="Arial"/>
                        </a:rPr>
                        <a:t> post</a:t>
                      </a:r>
                    </a:p>
                  </a:txBody>
                  <a:tcPr marL="146304" marR="146304" marT="54868" marB="548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070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3E3E5C"/>
                          </a:solidFill>
                          <a:effectLst/>
                          <a:latin typeface="Arial"/>
                          <a:ea typeface="ＭＳ Ｐゴシック" charset="0"/>
                          <a:cs typeface="Arial"/>
                        </a:rPr>
                        <a:t>American Union Elementary School</a:t>
                      </a:r>
                    </a:p>
                  </a:txBody>
                  <a:tcPr marL="146304" marR="146304" marT="54868" marB="548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3E3E5C"/>
                          </a:solidFill>
                          <a:effectLst/>
                          <a:latin typeface="Arial"/>
                          <a:ea typeface="ＭＳ Ｐゴシック" charset="0"/>
                          <a:cs typeface="Arial"/>
                        </a:rPr>
                        <a:t>Increase consumption of fruit</a:t>
                      </a:r>
                    </a:p>
                  </a:txBody>
                  <a:tcPr marL="146304" marR="146304" marT="54868" marB="548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3E3E5C"/>
                          </a:solidFill>
                          <a:effectLst/>
                          <a:latin typeface="Arial"/>
                          <a:ea typeface="ＭＳ Ｐゴシック" charset="0"/>
                          <a:cs typeface="Arial"/>
                        </a:rPr>
                        <a:t>P= 0.044</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3E3E5C"/>
                          </a:solidFill>
                          <a:effectLst/>
                          <a:latin typeface="Arial"/>
                          <a:ea typeface="ＭＳ Ｐゴシック" charset="0"/>
                          <a:cs typeface="Arial"/>
                        </a:rPr>
                        <a:t>88% pre vs. 97% post</a:t>
                      </a:r>
                    </a:p>
                  </a:txBody>
                  <a:tcPr marL="146304" marR="146304" marT="54868" marB="548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80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3E3E5C"/>
                          </a:solidFill>
                          <a:effectLst/>
                          <a:latin typeface="Arial"/>
                          <a:ea typeface="ＭＳ Ｐゴシック" charset="0"/>
                          <a:cs typeface="Arial"/>
                        </a:rPr>
                        <a:t>American Union Elementary School</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ln>
                          <a:noFill/>
                        </a:ln>
                        <a:solidFill>
                          <a:srgbClr val="3E3E5C"/>
                        </a:solidFill>
                        <a:effectLst>
                          <a:outerShdw blurRad="38100" dist="38100" dir="2700000" algn="tl">
                            <a:srgbClr val="000000"/>
                          </a:outerShdw>
                        </a:effectLst>
                        <a:latin typeface="Arial"/>
                        <a:ea typeface="ＭＳ Ｐゴシック" charset="0"/>
                        <a:cs typeface="Arial"/>
                      </a:endParaRPr>
                    </a:p>
                  </a:txBody>
                  <a:tcPr marL="146304" marR="146304" marT="54868" marB="548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3E3E5C"/>
                          </a:solidFill>
                          <a:effectLst/>
                          <a:latin typeface="Arial"/>
                          <a:ea typeface="ＭＳ Ｐゴシック" charset="0"/>
                          <a:cs typeface="Arial"/>
                        </a:rPr>
                        <a:t>Decreased consumption of cookies</a:t>
                      </a:r>
                    </a:p>
                  </a:txBody>
                  <a:tcPr marL="146304" marR="146304" marT="54868" marB="548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3E3E5C"/>
                          </a:solidFill>
                          <a:effectLst/>
                          <a:latin typeface="Arial"/>
                          <a:ea typeface="ＭＳ Ｐゴシック" charset="0"/>
                          <a:cs typeface="Arial"/>
                        </a:rPr>
                        <a:t>P= 0.00</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3E3E5C"/>
                          </a:solidFill>
                          <a:effectLst/>
                          <a:latin typeface="Arial"/>
                          <a:ea typeface="ＭＳ Ｐゴシック" charset="0"/>
                          <a:cs typeface="Arial"/>
                        </a:rPr>
                        <a:t>88% pre vs. 56% post</a:t>
                      </a:r>
                    </a:p>
                  </a:txBody>
                  <a:tcPr marL="146304" marR="146304" marT="54868" marB="548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20190" name="Rectangle 30"/>
          <p:cNvSpPr>
            <a:spLocks noGrp="1" noChangeArrowheads="1"/>
          </p:cNvSpPr>
          <p:nvPr>
            <p:ph type="title" idx="4294967295"/>
          </p:nvPr>
        </p:nvSpPr>
        <p:spPr>
          <a:xfrm>
            <a:off x="0" y="329566"/>
            <a:ext cx="13167360" cy="1371600"/>
          </a:xfrm>
        </p:spPr>
        <p:txBody>
          <a:bodyPr rtlCol="0">
            <a:normAutofit fontScale="90000"/>
          </a:bodyPr>
          <a:lstStyle/>
          <a:p>
            <a:pPr>
              <a:lnSpc>
                <a:spcPts val="7857"/>
              </a:lnSpc>
              <a:defRPr/>
            </a:pPr>
            <a:r>
              <a:rPr lang="en-US" sz="5100" b="1" dirty="0">
                <a:solidFill>
                  <a:srgbClr val="000000"/>
                </a:solidFill>
                <a:latin typeface="Arial"/>
                <a:ea typeface="Osaka" charset="0"/>
                <a:cs typeface="Arial"/>
              </a:rPr>
              <a:t>Improving Children</a:t>
            </a:r>
            <a:r>
              <a:rPr lang="ja-JP" altLang="en-US" sz="5100" b="1" dirty="0">
                <a:solidFill>
                  <a:srgbClr val="000000"/>
                </a:solidFill>
                <a:latin typeface="Arial"/>
                <a:ea typeface="Osaka" charset="0"/>
                <a:cs typeface="Arial"/>
              </a:rPr>
              <a:t>’</a:t>
            </a:r>
            <a:r>
              <a:rPr lang="en-US" sz="5100" b="1" dirty="0">
                <a:solidFill>
                  <a:srgbClr val="000000"/>
                </a:solidFill>
                <a:latin typeface="Arial"/>
                <a:ea typeface="Osaka" charset="0"/>
                <a:cs typeface="Arial"/>
              </a:rPr>
              <a:t>s Health through </a:t>
            </a:r>
            <a:r>
              <a:rPr lang="en-US" sz="5100" b="1" dirty="0">
                <a:solidFill>
                  <a:srgbClr val="000000"/>
                </a:solidFill>
                <a:latin typeface="Arial"/>
                <a:ea typeface="Osaka" charset="0"/>
                <a:cs typeface="Arial"/>
              </a:rPr>
              <a:t>Farming, </a:t>
            </a:r>
            <a:r>
              <a:rPr lang="en-US" sz="5100" b="1" dirty="0">
                <a:solidFill>
                  <a:srgbClr val="000000"/>
                </a:solidFill>
                <a:latin typeface="Arial"/>
                <a:ea typeface="Osaka" charset="0"/>
                <a:cs typeface="Arial"/>
              </a:rPr>
              <a:t>Food and Fitness</a:t>
            </a:r>
          </a:p>
        </p:txBody>
      </p:sp>
      <p:sp>
        <p:nvSpPr>
          <p:cNvPr id="49180" name="Text Box 32"/>
          <p:cNvSpPr txBox="1">
            <a:spLocks noChangeArrowheads="1"/>
          </p:cNvSpPr>
          <p:nvPr/>
        </p:nvSpPr>
        <p:spPr bwMode="auto">
          <a:xfrm>
            <a:off x="731520" y="7467971"/>
            <a:ext cx="13045440" cy="655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1700" dirty="0" err="1">
                <a:latin typeface="Arial" charset="0"/>
                <a:cs typeface="Arial" charset="0"/>
              </a:rPr>
              <a:t>Heneman</a:t>
            </a:r>
            <a:r>
              <a:rPr lang="en-US" sz="1700" dirty="0">
                <a:latin typeface="Arial" charset="0"/>
                <a:cs typeface="Arial" charset="0"/>
              </a:rPr>
              <a:t>, K., </a:t>
            </a:r>
            <a:r>
              <a:rPr lang="en-US" sz="1700" dirty="0" err="1">
                <a:latin typeface="Arial" charset="0"/>
                <a:cs typeface="Arial" charset="0"/>
              </a:rPr>
              <a:t>Junge</a:t>
            </a:r>
            <a:r>
              <a:rPr lang="en-US" sz="1700" dirty="0">
                <a:latin typeface="Arial" charset="0"/>
                <a:cs typeface="Arial" charset="0"/>
              </a:rPr>
              <a:t>, S.K., Schneider, C., Zidenberg-Cherr, S. </a:t>
            </a:r>
            <a:r>
              <a:rPr lang="en-US" sz="1700" i="1" dirty="0">
                <a:latin typeface="Arial" charset="0"/>
                <a:cs typeface="Arial" charset="0"/>
              </a:rPr>
              <a:t>Pilot Implementation of the Improving Children</a:t>
            </a:r>
            <a:r>
              <a:rPr lang="ja-JP" altLang="en-US" sz="1700" i="1" dirty="0">
                <a:latin typeface="Arial" charset="0"/>
                <a:cs typeface="Arial" charset="0"/>
              </a:rPr>
              <a:t>’</a:t>
            </a:r>
            <a:r>
              <a:rPr lang="en-US" altLang="ja-JP" sz="1700" i="1" dirty="0">
                <a:latin typeface="Arial" charset="0"/>
                <a:cs typeface="Arial" charset="0"/>
              </a:rPr>
              <a:t>s Health through Farming, Food, and Fitness program in select California schools. </a:t>
            </a:r>
            <a:r>
              <a:rPr lang="en-US" altLang="ja-JP" sz="1700" dirty="0">
                <a:latin typeface="Arial" charset="0"/>
                <a:cs typeface="Arial" charset="0"/>
              </a:rPr>
              <a:t>Journal of Child Nutrition and Management.; 32 (1).</a:t>
            </a:r>
            <a:endParaRPr lang="en-US" sz="1700" dirty="0">
              <a:latin typeface="Arial" charset="0"/>
              <a:cs typeface="Arial" charset="0"/>
            </a:endParaRPr>
          </a:p>
        </p:txBody>
      </p:sp>
    </p:spTree>
    <p:extLst>
      <p:ext uri="{BB962C8B-B14F-4D97-AF65-F5344CB8AC3E}">
        <p14:creationId xmlns:p14="http://schemas.microsoft.com/office/powerpoint/2010/main" val="1959410223"/>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609600" y="274320"/>
            <a:ext cx="13167360" cy="1371600"/>
          </a:xfrm>
        </p:spPr>
        <p:txBody>
          <a:bodyPr>
            <a:normAutofit fontScale="90000"/>
          </a:bodyPr>
          <a:lstStyle/>
          <a:p>
            <a:pPr eaLnBrk="1" hangingPunct="1"/>
            <a:r>
              <a:rPr lang="en-US" b="1" dirty="0">
                <a:solidFill>
                  <a:srgbClr val="3E3E5C"/>
                </a:solidFill>
                <a:latin typeface="Arial" charset="0"/>
                <a:cs typeface="Arial" charset="0"/>
              </a:rPr>
              <a:t>Health Trends</a:t>
            </a:r>
            <a:br>
              <a:rPr lang="en-US" b="1" dirty="0">
                <a:solidFill>
                  <a:srgbClr val="3E3E5C"/>
                </a:solidFill>
                <a:latin typeface="Arial" charset="0"/>
                <a:cs typeface="Arial" charset="0"/>
              </a:rPr>
            </a:br>
            <a:r>
              <a:rPr lang="en-US" b="1" dirty="0">
                <a:solidFill>
                  <a:srgbClr val="3E3E5C"/>
                </a:solidFill>
                <a:latin typeface="Arial" charset="0"/>
                <a:cs typeface="Arial" charset="0"/>
              </a:rPr>
              <a:t>Children (2-19 years of age)</a:t>
            </a:r>
          </a:p>
        </p:txBody>
      </p:sp>
      <p:sp>
        <p:nvSpPr>
          <p:cNvPr id="16386" name="Rectangle 3"/>
          <p:cNvSpPr>
            <a:spLocks noGrp="1" noChangeArrowheads="1"/>
          </p:cNvSpPr>
          <p:nvPr>
            <p:ph idx="1"/>
          </p:nvPr>
        </p:nvSpPr>
        <p:spPr>
          <a:xfrm>
            <a:off x="975360" y="1828800"/>
            <a:ext cx="13289280" cy="6400800"/>
          </a:xfrm>
        </p:spPr>
        <p:txBody>
          <a:bodyPr>
            <a:normAutofit/>
          </a:bodyPr>
          <a:lstStyle/>
          <a:p>
            <a:pPr eaLnBrk="1" hangingPunct="1">
              <a:lnSpc>
                <a:spcPct val="150000"/>
              </a:lnSpc>
            </a:pPr>
            <a:r>
              <a:rPr lang="en-US" sz="4000" dirty="0">
                <a:solidFill>
                  <a:srgbClr val="3E3E5C"/>
                </a:solidFill>
                <a:latin typeface="Arial" charset="0"/>
                <a:cs typeface="Arial" charset="0"/>
              </a:rPr>
              <a:t>Children</a:t>
            </a:r>
            <a:r>
              <a:rPr lang="ja-JP" altLang="en-US" sz="4000" dirty="0">
                <a:solidFill>
                  <a:srgbClr val="3E3E5C"/>
                </a:solidFill>
                <a:latin typeface="Arial" charset="0"/>
                <a:cs typeface="Arial" charset="0"/>
              </a:rPr>
              <a:t>’</a:t>
            </a:r>
            <a:r>
              <a:rPr lang="en-US" altLang="ja-JP" sz="4000" dirty="0">
                <a:solidFill>
                  <a:srgbClr val="3E3E5C"/>
                </a:solidFill>
                <a:latin typeface="Arial" charset="0"/>
                <a:cs typeface="Arial" charset="0"/>
              </a:rPr>
              <a:t>s diets do not meet national US recommendations</a:t>
            </a:r>
          </a:p>
          <a:p>
            <a:pPr eaLnBrk="1" hangingPunct="1">
              <a:lnSpc>
                <a:spcPct val="150000"/>
              </a:lnSpc>
            </a:pPr>
            <a:r>
              <a:rPr lang="en-US" sz="4000" dirty="0">
                <a:solidFill>
                  <a:srgbClr val="3E3E5C"/>
                </a:solidFill>
                <a:latin typeface="Arial" charset="0"/>
                <a:cs typeface="Arial" charset="0"/>
              </a:rPr>
              <a:t>Desirable physical activity levels are not being met</a:t>
            </a:r>
          </a:p>
          <a:p>
            <a:pPr eaLnBrk="1" hangingPunct="1">
              <a:lnSpc>
                <a:spcPct val="150000"/>
              </a:lnSpc>
            </a:pPr>
            <a:r>
              <a:rPr lang="en-US" sz="4000" dirty="0">
                <a:solidFill>
                  <a:srgbClr val="3E3E5C"/>
                </a:solidFill>
                <a:latin typeface="Arial" charset="0"/>
                <a:cs typeface="Arial" charset="0"/>
              </a:rPr>
              <a:t>Obesity rates are increasing</a:t>
            </a:r>
          </a:p>
          <a:p>
            <a:pPr lvl="1" eaLnBrk="1" hangingPunct="1">
              <a:lnSpc>
                <a:spcPct val="110000"/>
              </a:lnSpc>
              <a:spcBef>
                <a:spcPts val="0"/>
              </a:spcBef>
            </a:pPr>
            <a:r>
              <a:rPr lang="en-US" sz="3400" dirty="0">
                <a:latin typeface="Calibri" charset="0"/>
              </a:rPr>
              <a:t>Approximately 17% (or 12.5 million) of children and adolescents aged 2—19 years are obese.</a:t>
            </a:r>
            <a:endParaRPr lang="en-US" sz="3400" dirty="0">
              <a:solidFill>
                <a:srgbClr val="3E3E5C"/>
              </a:solidFill>
              <a:latin typeface="Arial" charset="0"/>
              <a:cs typeface="Arial" charset="0"/>
            </a:endParaRPr>
          </a:p>
          <a:p>
            <a:pPr eaLnBrk="1" hangingPunct="1">
              <a:lnSpc>
                <a:spcPct val="150000"/>
              </a:lnSpc>
            </a:pPr>
            <a:r>
              <a:rPr lang="en-US" sz="4000" dirty="0">
                <a:solidFill>
                  <a:srgbClr val="3E3E5C"/>
                </a:solidFill>
                <a:latin typeface="Arial" charset="0"/>
                <a:cs typeface="Arial" charset="0"/>
              </a:rPr>
              <a:t>Adult diseases are showing up in children</a:t>
            </a:r>
          </a:p>
          <a:p>
            <a:pPr eaLnBrk="1" hangingPunct="1">
              <a:lnSpc>
                <a:spcPct val="90000"/>
              </a:lnSpc>
            </a:pPr>
            <a:endParaRPr lang="en-US" sz="4000" dirty="0">
              <a:solidFill>
                <a:srgbClr val="3E3E5C"/>
              </a:solidFill>
              <a:latin typeface="Tahoma" charset="0"/>
            </a:endParaRPr>
          </a:p>
          <a:p>
            <a:pPr eaLnBrk="1" hangingPunct="1">
              <a:lnSpc>
                <a:spcPct val="90000"/>
              </a:lnSpc>
            </a:pPr>
            <a:endParaRPr lang="en-US" sz="4000" dirty="0">
              <a:solidFill>
                <a:srgbClr val="FFFFFF"/>
              </a:solidFill>
              <a:latin typeface="Tahoma" charset="0"/>
            </a:endParaRPr>
          </a:p>
        </p:txBody>
      </p:sp>
    </p:spTree>
    <p:extLst>
      <p:ext uri="{BB962C8B-B14F-4D97-AF65-F5344CB8AC3E}">
        <p14:creationId xmlns:p14="http://schemas.microsoft.com/office/powerpoint/2010/main" val="2982026732"/>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5906" name="Rectangle 2"/>
          <p:cNvSpPr>
            <a:spLocks noGrp="1" noChangeArrowheads="1"/>
          </p:cNvSpPr>
          <p:nvPr>
            <p:ph type="ctrTitle" idx="4294967295"/>
          </p:nvPr>
        </p:nvSpPr>
        <p:spPr>
          <a:xfrm>
            <a:off x="0" y="457201"/>
            <a:ext cx="14630401" cy="933450"/>
          </a:xfrm>
        </p:spPr>
        <p:txBody>
          <a:bodyPr anchor="b"/>
          <a:lstStyle/>
          <a:p>
            <a:pPr eaLnBrk="1" hangingPunct="1">
              <a:defRPr/>
            </a:pPr>
            <a:r>
              <a:rPr lang="en-US" sz="4600" dirty="0">
                <a:solidFill>
                  <a:srgbClr val="000000"/>
                </a:solidFill>
                <a:effectLst>
                  <a:outerShdw blurRad="38100" dist="38100" dir="2700000" algn="tl">
                    <a:srgbClr val="000000"/>
                  </a:outerShdw>
                </a:effectLst>
                <a:latin typeface="Times New Roman" charset="0"/>
                <a:ea typeface="Osaka" charset="0"/>
                <a:cs typeface="Osaka" charset="0"/>
              </a:rPr>
              <a:t>Eating Healthy From Farm to Fork</a:t>
            </a:r>
          </a:p>
        </p:txBody>
      </p:sp>
      <p:sp>
        <p:nvSpPr>
          <p:cNvPr id="1275907" name="Rectangle 3"/>
          <p:cNvSpPr>
            <a:spLocks noGrp="1" noChangeArrowheads="1"/>
          </p:cNvSpPr>
          <p:nvPr>
            <p:ph type="subTitle" idx="4294967295"/>
          </p:nvPr>
        </p:nvSpPr>
        <p:spPr>
          <a:xfrm>
            <a:off x="0" y="7421880"/>
            <a:ext cx="14630400" cy="807720"/>
          </a:xfrm>
          <a:prstGeom prst="rect">
            <a:avLst/>
          </a:prstGeom>
        </p:spPr>
        <p:txBody>
          <a:bodyPr>
            <a:normAutofit/>
          </a:bodyPr>
          <a:lstStyle/>
          <a:p>
            <a:pPr marL="0" indent="0" algn="ctr">
              <a:lnSpc>
                <a:spcPct val="90000"/>
              </a:lnSpc>
              <a:buNone/>
              <a:defRPr/>
            </a:pPr>
            <a:r>
              <a:rPr lang="en-US" sz="2900" i="1" dirty="0">
                <a:solidFill>
                  <a:srgbClr val="000000"/>
                </a:solidFill>
                <a:effectLst>
                  <a:outerShdw blurRad="38100" dist="38100" dir="2700000" algn="tl">
                    <a:srgbClr val="000000"/>
                  </a:outerShdw>
                </a:effectLst>
                <a:latin typeface="Times New Roman" charset="0"/>
                <a:ea typeface="Osaka" charset="0"/>
                <a:cs typeface="Osaka" charset="0"/>
              </a:rPr>
              <a:t>Garden Enhanced Nutrition Education for </a:t>
            </a:r>
            <a:r>
              <a:rPr lang="en-US" sz="2900" i="1" dirty="0">
                <a:solidFill>
                  <a:srgbClr val="000000"/>
                </a:solidFill>
                <a:effectLst>
                  <a:outerShdw blurRad="38100" dist="38100" dir="2700000" algn="tl">
                    <a:srgbClr val="000000"/>
                  </a:outerShdw>
                </a:effectLst>
                <a:latin typeface="Times New Roman" charset="0"/>
                <a:ea typeface="Osaka" charset="0"/>
                <a:cs typeface="Osaka" charset="0"/>
              </a:rPr>
              <a:t>Kindergarten, 1</a:t>
            </a:r>
            <a:r>
              <a:rPr lang="en-US" sz="2900" i="1" baseline="30000" dirty="0">
                <a:solidFill>
                  <a:srgbClr val="000000"/>
                </a:solidFill>
                <a:effectLst>
                  <a:outerShdw blurRad="38100" dist="38100" dir="2700000" algn="tl">
                    <a:srgbClr val="000000"/>
                  </a:outerShdw>
                </a:effectLst>
                <a:latin typeface="Times New Roman" charset="0"/>
                <a:ea typeface="Osaka" charset="0"/>
                <a:cs typeface="Osaka" charset="0"/>
              </a:rPr>
              <a:t>st</a:t>
            </a:r>
            <a:r>
              <a:rPr lang="en-US" sz="2900" i="1" dirty="0">
                <a:solidFill>
                  <a:srgbClr val="000000"/>
                </a:solidFill>
                <a:effectLst>
                  <a:outerShdw blurRad="38100" dist="38100" dir="2700000" algn="tl">
                    <a:srgbClr val="000000"/>
                  </a:outerShdw>
                </a:effectLst>
                <a:latin typeface="Times New Roman" charset="0"/>
                <a:ea typeface="Osaka" charset="0"/>
                <a:cs typeface="Osaka" charset="0"/>
              </a:rPr>
              <a:t> and 2</a:t>
            </a:r>
            <a:r>
              <a:rPr lang="en-US" sz="2900" i="1" baseline="30000" dirty="0">
                <a:solidFill>
                  <a:srgbClr val="000000"/>
                </a:solidFill>
                <a:effectLst>
                  <a:outerShdw blurRad="38100" dist="38100" dir="2700000" algn="tl">
                    <a:srgbClr val="000000"/>
                  </a:outerShdw>
                </a:effectLst>
                <a:latin typeface="Times New Roman" charset="0"/>
                <a:ea typeface="Osaka" charset="0"/>
                <a:cs typeface="Osaka" charset="0"/>
              </a:rPr>
              <a:t>nd</a:t>
            </a:r>
            <a:r>
              <a:rPr lang="en-US" sz="2900" i="1" dirty="0">
                <a:solidFill>
                  <a:srgbClr val="000000"/>
                </a:solidFill>
                <a:effectLst>
                  <a:outerShdw blurRad="38100" dist="38100" dir="2700000" algn="tl">
                    <a:srgbClr val="000000"/>
                  </a:outerShdw>
                </a:effectLst>
                <a:latin typeface="Times New Roman" charset="0"/>
                <a:ea typeface="Osaka" charset="0"/>
                <a:cs typeface="Osaka" charset="0"/>
              </a:rPr>
              <a:t> grade</a:t>
            </a:r>
            <a:endParaRPr lang="en-US" sz="2900" i="1" dirty="0">
              <a:solidFill>
                <a:srgbClr val="000000"/>
              </a:solidFill>
              <a:effectLst>
                <a:outerShdw blurRad="38100" dist="38100" dir="2700000" algn="tl">
                  <a:srgbClr val="000000"/>
                </a:outerShdw>
              </a:effectLst>
              <a:latin typeface="Times New Roman" charset="0"/>
              <a:ea typeface="Osaka" charset="0"/>
              <a:cs typeface="Osaka" charset="0"/>
            </a:endParaRPr>
          </a:p>
        </p:txBody>
      </p:sp>
      <p:pic>
        <p:nvPicPr>
          <p:cNvPr id="68611" name="Picture 4" descr="Farm to Fork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784986"/>
            <a:ext cx="7520938" cy="53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66331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1188720"/>
            <a:ext cx="7559040" cy="1188720"/>
          </a:xfrm>
        </p:spPr>
        <p:txBody>
          <a:bodyPr>
            <a:normAutofit fontScale="90000"/>
          </a:bodyPr>
          <a:lstStyle/>
          <a:p>
            <a:r>
              <a:rPr lang="en-US" b="1" dirty="0">
                <a:solidFill>
                  <a:srgbClr val="000000"/>
                </a:solidFill>
              </a:rPr>
              <a:t>Farm to School</a:t>
            </a:r>
            <a:br>
              <a:rPr lang="en-US" b="1" dirty="0">
                <a:solidFill>
                  <a:srgbClr val="000000"/>
                </a:solidFill>
              </a:rPr>
            </a:br>
            <a:endParaRPr lang="en-US" dirty="0"/>
          </a:p>
        </p:txBody>
      </p:sp>
      <p:pic>
        <p:nvPicPr>
          <p:cNvPr id="4" name="Picture 4" descr="Kids in strawberry field-pp"/>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10253" b="10253"/>
          <a:stretch>
            <a:fillRect/>
          </a:stretch>
        </p:blipFill>
        <p:spPr bwMode="auto">
          <a:xfrm>
            <a:off x="7056053" y="0"/>
            <a:ext cx="7574347" cy="3291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43840" y="3291840"/>
            <a:ext cx="13776960" cy="4563880"/>
          </a:xfrm>
          <a:prstGeom prst="rect">
            <a:avLst/>
          </a:prstGeom>
          <a:noFill/>
        </p:spPr>
        <p:txBody>
          <a:bodyPr wrap="square" lIns="130622" tIns="65311" rIns="130622" bIns="65311" rtlCol="0">
            <a:spAutoFit/>
          </a:bodyPr>
          <a:lstStyle/>
          <a:p>
            <a:r>
              <a:rPr lang="en-US" sz="3400" dirty="0">
                <a:latin typeface="Arial"/>
                <a:cs typeface="Arial"/>
              </a:rPr>
              <a:t>Any programming that connects schools (K-12) and local farms with the objective of serving local and healthy foods in school cafeterias or classrooms.</a:t>
            </a:r>
          </a:p>
          <a:p>
            <a:endParaRPr lang="en-US" sz="1600" dirty="0">
              <a:latin typeface="Arial"/>
              <a:cs typeface="Arial"/>
            </a:endParaRPr>
          </a:p>
          <a:p>
            <a:r>
              <a:rPr lang="en-US" sz="3400" b="1" dirty="0">
                <a:latin typeface="Arial"/>
                <a:cs typeface="Arial"/>
              </a:rPr>
              <a:t>Common goals:</a:t>
            </a:r>
          </a:p>
          <a:p>
            <a:pPr marL="489833" indent="-489833">
              <a:buFont typeface="Arial"/>
              <a:buChar char="•"/>
            </a:pPr>
            <a:r>
              <a:rPr lang="en-US" sz="3400" dirty="0">
                <a:latin typeface="Arial"/>
                <a:cs typeface="Arial"/>
              </a:rPr>
              <a:t>Improving student nutrition</a:t>
            </a:r>
          </a:p>
          <a:p>
            <a:pPr marL="489833" indent="-489833">
              <a:buFont typeface="Arial"/>
              <a:buChar char="•"/>
            </a:pPr>
            <a:r>
              <a:rPr lang="en-US" sz="3400" dirty="0">
                <a:latin typeface="Arial"/>
                <a:cs typeface="Arial"/>
              </a:rPr>
              <a:t>Providing agricultural, health and nutrition education 	   opportunities</a:t>
            </a:r>
          </a:p>
          <a:p>
            <a:pPr marL="489833" indent="-489833">
              <a:buFont typeface="Arial"/>
              <a:buChar char="•"/>
            </a:pPr>
            <a:r>
              <a:rPr lang="en-US" sz="3400" dirty="0">
                <a:latin typeface="Arial"/>
                <a:cs typeface="Arial"/>
              </a:rPr>
              <a:t>Supporting small and mid-sized local and </a:t>
            </a:r>
            <a:r>
              <a:rPr lang="en-US" sz="3400" dirty="0" smtClean="0">
                <a:latin typeface="Arial"/>
                <a:cs typeface="Arial"/>
              </a:rPr>
              <a:t>regional farms</a:t>
            </a:r>
            <a:endParaRPr lang="en-US" sz="3400" dirty="0">
              <a:latin typeface="Arial"/>
              <a:cs typeface="Arial"/>
            </a:endParaRPr>
          </a:p>
        </p:txBody>
      </p:sp>
    </p:spTree>
    <p:extLst>
      <p:ext uri="{BB962C8B-B14F-4D97-AF65-F5344CB8AC3E}">
        <p14:creationId xmlns:p14="http://schemas.microsoft.com/office/powerpoint/2010/main" val="25645860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p:txBody>
          <a:bodyPr>
            <a:normAutofit fontScale="90000"/>
          </a:bodyPr>
          <a:lstStyle/>
          <a:p>
            <a:pPr eaLnBrk="1" hangingPunct="1"/>
            <a:r>
              <a:rPr lang="en-US" dirty="0">
                <a:latin typeface="Arial" charset="0"/>
              </a:rPr>
              <a:t/>
            </a:r>
            <a:br>
              <a:rPr lang="en-US" dirty="0">
                <a:latin typeface="Arial" charset="0"/>
              </a:rPr>
            </a:br>
            <a:endParaRPr lang="en-US" sz="7700" dirty="0">
              <a:latin typeface="Arial" charset="0"/>
            </a:endParaRPr>
          </a:p>
        </p:txBody>
      </p:sp>
      <p:sp>
        <p:nvSpPr>
          <p:cNvPr id="70658" name="Rectangle 3"/>
          <p:cNvSpPr>
            <a:spLocks noGrp="1" noChangeArrowheads="1"/>
          </p:cNvSpPr>
          <p:nvPr>
            <p:ph idx="1"/>
          </p:nvPr>
        </p:nvSpPr>
        <p:spPr bwMode="auto">
          <a:xfrm>
            <a:off x="487680" y="2514600"/>
            <a:ext cx="13914120" cy="556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0622" tIns="65311" rIns="130622" bIns="65311" numCol="1" anchor="t" anchorCtr="0" compatLnSpc="1">
            <a:prstTxWarp prst="textNoShape">
              <a:avLst/>
            </a:prstTxWarp>
            <a:normAutofit/>
          </a:bodyPr>
          <a:lstStyle/>
          <a:p>
            <a:pPr eaLnBrk="1" hangingPunct="1">
              <a:spcBef>
                <a:spcPct val="0"/>
              </a:spcBef>
            </a:pPr>
            <a:endParaRPr lang="en-US" sz="5100" dirty="0">
              <a:solidFill>
                <a:srgbClr val="000000"/>
              </a:solidFill>
              <a:latin typeface="Arial" charset="0"/>
            </a:endParaRPr>
          </a:p>
          <a:p>
            <a:pPr eaLnBrk="1" hangingPunct="1">
              <a:spcBef>
                <a:spcPct val="0"/>
              </a:spcBef>
            </a:pPr>
            <a:r>
              <a:rPr lang="en-US" sz="4000" dirty="0">
                <a:solidFill>
                  <a:srgbClr val="000000"/>
                </a:solidFill>
                <a:latin typeface="Arial" charset="0"/>
              </a:rPr>
              <a:t>School foods are purchased directly from farmers</a:t>
            </a:r>
          </a:p>
          <a:p>
            <a:pPr eaLnBrk="1" hangingPunct="1"/>
            <a:r>
              <a:rPr lang="en-US" sz="4000" dirty="0">
                <a:solidFill>
                  <a:srgbClr val="000000"/>
                </a:solidFill>
                <a:latin typeface="Arial" charset="0"/>
              </a:rPr>
              <a:t>Experiential learning opportunities are provided, such as </a:t>
            </a:r>
          </a:p>
          <a:p>
            <a:pPr lvl="1" eaLnBrk="1" hangingPunct="1"/>
            <a:r>
              <a:rPr lang="en-US" sz="3400" dirty="0">
                <a:solidFill>
                  <a:srgbClr val="000000"/>
                </a:solidFill>
                <a:latin typeface="Arial" charset="0"/>
                <a:ea typeface="ＭＳ Ｐゴシック" charset="0"/>
              </a:rPr>
              <a:t>farm visits, gardening and recycling programs;</a:t>
            </a:r>
          </a:p>
          <a:p>
            <a:pPr eaLnBrk="1" hangingPunct="1"/>
            <a:r>
              <a:rPr lang="en-US" sz="4000" dirty="0">
                <a:solidFill>
                  <a:srgbClr val="000000"/>
                </a:solidFill>
                <a:latin typeface="Arial" charset="0"/>
              </a:rPr>
              <a:t>Farmers participate in programs to educate children about </a:t>
            </a:r>
          </a:p>
          <a:p>
            <a:pPr lvl="1" eaLnBrk="1" hangingPunct="1"/>
            <a:r>
              <a:rPr lang="en-US" sz="3400" dirty="0">
                <a:solidFill>
                  <a:srgbClr val="000000"/>
                </a:solidFill>
                <a:latin typeface="Arial" charset="0"/>
                <a:ea typeface="ＭＳ Ｐゴシック" charset="0"/>
              </a:rPr>
              <a:t>the food system, </a:t>
            </a:r>
          </a:p>
          <a:p>
            <a:pPr lvl="1" eaLnBrk="1" hangingPunct="1"/>
            <a:r>
              <a:rPr lang="en-US" sz="3400" dirty="0">
                <a:solidFill>
                  <a:srgbClr val="000000"/>
                </a:solidFill>
                <a:latin typeface="Arial" charset="0"/>
                <a:ea typeface="ＭＳ Ｐゴシック" charset="0"/>
              </a:rPr>
              <a:t>agriculture, and </a:t>
            </a:r>
          </a:p>
          <a:p>
            <a:pPr lvl="1" eaLnBrk="1" hangingPunct="1"/>
            <a:r>
              <a:rPr lang="en-US" sz="3400" dirty="0">
                <a:solidFill>
                  <a:srgbClr val="000000"/>
                </a:solidFill>
                <a:latin typeface="Arial" charset="0"/>
                <a:ea typeface="ＭＳ Ｐゴシック" charset="0"/>
              </a:rPr>
              <a:t>local foods.</a:t>
            </a:r>
          </a:p>
        </p:txBody>
      </p:sp>
      <p:pic>
        <p:nvPicPr>
          <p:cNvPr id="6" name="Picture 4" descr="Kids in strawberry field-pp"/>
          <p:cNvPicPr>
            <a:picLocks noChangeAspect="1" noChangeArrowheads="1"/>
          </p:cNvPicPr>
          <p:nvPr/>
        </p:nvPicPr>
        <p:blipFill>
          <a:blip r:embed="rId3">
            <a:extLst>
              <a:ext uri="{28A0092B-C50C-407E-A947-70E740481C1C}">
                <a14:useLocalDpi xmlns:a14="http://schemas.microsoft.com/office/drawing/2010/main" val="0"/>
              </a:ext>
            </a:extLst>
          </a:blip>
          <a:srcRect t="10253" b="10253"/>
          <a:stretch>
            <a:fillRect/>
          </a:stretch>
        </p:blipFill>
        <p:spPr bwMode="auto">
          <a:xfrm>
            <a:off x="7056053" y="0"/>
            <a:ext cx="7574347" cy="3291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365760" y="1188720"/>
            <a:ext cx="7559040" cy="1188720"/>
          </a:xfrm>
          <a:prstGeom prst="rect">
            <a:avLst/>
          </a:prstGeom>
        </p:spPr>
        <p:txBody>
          <a:bodyPr vert="horz" lIns="130622" tIns="65311" rIns="130622" bIns="65311" rtlCol="0" anchor="ctr">
            <a:noAutofit/>
          </a:bodyPr>
          <a:lstStyle>
            <a:lvl1pPr algn="ctr" defTabSz="653110" rtl="0" eaLnBrk="1" latinLnBrk="0" hangingPunct="1">
              <a:spcBef>
                <a:spcPct val="0"/>
              </a:spcBef>
              <a:buNone/>
              <a:defRPr sz="6300" kern="1200">
                <a:solidFill>
                  <a:schemeClr val="tx1"/>
                </a:solidFill>
                <a:latin typeface="+mj-lt"/>
                <a:ea typeface="+mj-ea"/>
                <a:cs typeface="+mj-cs"/>
              </a:defRPr>
            </a:lvl1pPr>
          </a:lstStyle>
          <a:p>
            <a:r>
              <a:rPr lang="en-US" sz="5700" b="1" dirty="0" smtClean="0">
                <a:solidFill>
                  <a:srgbClr val="000000"/>
                </a:solidFill>
              </a:rPr>
              <a:t>Farm to School</a:t>
            </a:r>
            <a:br>
              <a:rPr lang="en-US" sz="5700" b="1" dirty="0" smtClean="0">
                <a:solidFill>
                  <a:srgbClr val="000000"/>
                </a:solidFill>
              </a:rPr>
            </a:br>
            <a:endParaRPr lang="en-US" sz="5700" dirty="0"/>
          </a:p>
        </p:txBody>
      </p:sp>
    </p:spTree>
    <p:extLst>
      <p:ext uri="{BB962C8B-B14F-4D97-AF65-F5344CB8AC3E}">
        <p14:creationId xmlns:p14="http://schemas.microsoft.com/office/powerpoint/2010/main" val="9532205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a:spLocks noGrp="1" noChangeArrowheads="1"/>
          </p:cNvSpPr>
          <p:nvPr>
            <p:ph idx="1"/>
          </p:nvPr>
        </p:nvSpPr>
        <p:spPr bwMode="auto">
          <a:xfrm>
            <a:off x="21971" y="2971800"/>
            <a:ext cx="14608429"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0622" tIns="65311" rIns="130622" bIns="65311" numCol="1" anchor="t" anchorCtr="0" compatLnSpc="1">
            <a:prstTxWarp prst="textNoShape">
              <a:avLst/>
            </a:prstTxWarp>
          </a:bodyPr>
          <a:lstStyle/>
          <a:p>
            <a:pPr eaLnBrk="1" hangingPunct="1">
              <a:spcBef>
                <a:spcPct val="0"/>
              </a:spcBef>
            </a:pPr>
            <a:endParaRPr lang="en-US" sz="5100" dirty="0">
              <a:solidFill>
                <a:srgbClr val="000000"/>
              </a:solidFill>
              <a:latin typeface="Arial" charset="0"/>
            </a:endParaRPr>
          </a:p>
          <a:p>
            <a:pPr eaLnBrk="1" hangingPunct="1">
              <a:spcBef>
                <a:spcPct val="0"/>
              </a:spcBef>
            </a:pPr>
            <a:r>
              <a:rPr lang="en-US" sz="4800" dirty="0">
                <a:solidFill>
                  <a:srgbClr val="000000"/>
                </a:solidFill>
                <a:latin typeface="Arial" charset="0"/>
              </a:rPr>
              <a:t>“Do Farm-to School Programs Make a Difference? Findings and Future Research Needs”</a:t>
            </a:r>
          </a:p>
          <a:p>
            <a:pPr eaLnBrk="1" hangingPunct="1">
              <a:spcBef>
                <a:spcPct val="0"/>
              </a:spcBef>
            </a:pPr>
            <a:endParaRPr lang="en-US" sz="2000" dirty="0">
              <a:solidFill>
                <a:srgbClr val="000000"/>
              </a:solidFill>
              <a:latin typeface="Arial" charset="0"/>
            </a:endParaRPr>
          </a:p>
          <a:p>
            <a:pPr lvl="1" eaLnBrk="1" hangingPunct="1">
              <a:spcBef>
                <a:spcPct val="0"/>
              </a:spcBef>
            </a:pPr>
            <a:r>
              <a:rPr lang="en-US" dirty="0" err="1">
                <a:solidFill>
                  <a:srgbClr val="000000"/>
                </a:solidFill>
                <a:latin typeface="Arial" charset="0"/>
                <a:ea typeface="ＭＳ Ｐゴシック" charset="0"/>
              </a:rPr>
              <a:t>Anupama</a:t>
            </a:r>
            <a:r>
              <a:rPr lang="en-US" dirty="0">
                <a:solidFill>
                  <a:srgbClr val="000000"/>
                </a:solidFill>
                <a:latin typeface="Arial" charset="0"/>
                <a:ea typeface="ＭＳ Ｐゴシック" charset="0"/>
              </a:rPr>
              <a:t> Joshi, Andrea Misako Azuma, and Gail </a:t>
            </a:r>
            <a:r>
              <a:rPr lang="en-US" dirty="0" err="1">
                <a:solidFill>
                  <a:srgbClr val="000000"/>
                </a:solidFill>
                <a:latin typeface="Arial" charset="0"/>
                <a:ea typeface="ＭＳ Ｐゴシック" charset="0"/>
              </a:rPr>
              <a:t>Feenstra</a:t>
            </a:r>
            <a:r>
              <a:rPr lang="en-US" dirty="0">
                <a:solidFill>
                  <a:srgbClr val="000000"/>
                </a:solidFill>
                <a:latin typeface="Arial" charset="0"/>
                <a:ea typeface="ＭＳ Ｐゴシック" charset="0"/>
              </a:rPr>
              <a:t>, J Hunger and Environmental Nutrition 3: 229-246; 2008</a:t>
            </a:r>
          </a:p>
        </p:txBody>
      </p:sp>
      <p:sp>
        <p:nvSpPr>
          <p:cNvPr id="6" name="Title 1"/>
          <p:cNvSpPr txBox="1">
            <a:spLocks/>
          </p:cNvSpPr>
          <p:nvPr/>
        </p:nvSpPr>
        <p:spPr>
          <a:xfrm>
            <a:off x="365760" y="1188720"/>
            <a:ext cx="7559040" cy="1188720"/>
          </a:xfrm>
          <a:prstGeom prst="rect">
            <a:avLst/>
          </a:prstGeom>
        </p:spPr>
        <p:txBody>
          <a:bodyPr vert="horz" lIns="130622" tIns="65311" rIns="130622" bIns="65311" rtlCol="0" anchor="ctr">
            <a:noAutofit/>
          </a:bodyPr>
          <a:lstStyle>
            <a:lvl1pPr algn="ctr" defTabSz="653110" rtl="0" eaLnBrk="1" latinLnBrk="0" hangingPunct="1">
              <a:spcBef>
                <a:spcPct val="0"/>
              </a:spcBef>
              <a:buNone/>
              <a:defRPr sz="6300" kern="1200">
                <a:solidFill>
                  <a:schemeClr val="tx1"/>
                </a:solidFill>
                <a:latin typeface="+mj-lt"/>
                <a:ea typeface="+mj-ea"/>
                <a:cs typeface="+mj-cs"/>
              </a:defRPr>
            </a:lvl1pPr>
          </a:lstStyle>
          <a:p>
            <a:r>
              <a:rPr lang="en-US" sz="5700" b="1" dirty="0" smtClean="0">
                <a:solidFill>
                  <a:srgbClr val="000000"/>
                </a:solidFill>
              </a:rPr>
              <a:t>Farm to School:</a:t>
            </a:r>
          </a:p>
          <a:p>
            <a:r>
              <a:rPr lang="en-US" sz="5700" b="1" dirty="0" smtClean="0">
                <a:solidFill>
                  <a:srgbClr val="000000"/>
                </a:solidFill>
              </a:rPr>
              <a:t>Evaluation</a:t>
            </a:r>
            <a:br>
              <a:rPr lang="en-US" sz="5700" b="1" dirty="0" smtClean="0">
                <a:solidFill>
                  <a:srgbClr val="000000"/>
                </a:solidFill>
              </a:rPr>
            </a:br>
            <a:endParaRPr lang="en-US" sz="5700" dirty="0"/>
          </a:p>
        </p:txBody>
      </p:sp>
      <p:pic>
        <p:nvPicPr>
          <p:cNvPr id="8" name="Picture 4" descr="Kids in strawberry field-pp"/>
          <p:cNvPicPr>
            <a:picLocks noChangeAspect="1" noChangeArrowheads="1"/>
          </p:cNvPicPr>
          <p:nvPr/>
        </p:nvPicPr>
        <p:blipFill>
          <a:blip r:embed="rId3">
            <a:extLst>
              <a:ext uri="{28A0092B-C50C-407E-A947-70E740481C1C}">
                <a14:useLocalDpi xmlns:a14="http://schemas.microsoft.com/office/drawing/2010/main" val="0"/>
              </a:ext>
            </a:extLst>
          </a:blip>
          <a:srcRect t="10253" b="10253"/>
          <a:stretch>
            <a:fillRect/>
          </a:stretch>
        </p:blipFill>
        <p:spPr bwMode="auto">
          <a:xfrm>
            <a:off x="7056053" y="0"/>
            <a:ext cx="7574347" cy="3291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2677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p:txBody>
          <a:bodyPr>
            <a:normAutofit fontScale="90000"/>
          </a:bodyPr>
          <a:lstStyle/>
          <a:p>
            <a:pPr eaLnBrk="1" hangingPunct="1"/>
            <a:r>
              <a:rPr lang="en-US">
                <a:latin typeface="Arial" charset="0"/>
              </a:rPr>
              <a:t/>
            </a:r>
            <a:br>
              <a:rPr lang="en-US">
                <a:latin typeface="Arial" charset="0"/>
              </a:rPr>
            </a:br>
            <a:endParaRPr lang="en-US" sz="7700">
              <a:latin typeface="Arial" charset="0"/>
            </a:endParaRPr>
          </a:p>
        </p:txBody>
      </p:sp>
      <p:sp>
        <p:nvSpPr>
          <p:cNvPr id="76802" name="Rectangle 3"/>
          <p:cNvSpPr>
            <a:spLocks noGrp="1" noChangeArrowheads="1"/>
          </p:cNvSpPr>
          <p:nvPr>
            <p:ph idx="1"/>
          </p:nvPr>
        </p:nvSpPr>
        <p:spPr bwMode="auto">
          <a:xfrm>
            <a:off x="487680" y="2240280"/>
            <a:ext cx="14142720" cy="6370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0622" tIns="65311" rIns="130622" bIns="65311" numCol="1" anchor="t" anchorCtr="0" compatLnSpc="1">
            <a:prstTxWarp prst="textNoShape">
              <a:avLst/>
            </a:prstTxWarp>
            <a:normAutofit/>
          </a:bodyPr>
          <a:lstStyle/>
          <a:p>
            <a:pPr eaLnBrk="1" hangingPunct="1">
              <a:spcBef>
                <a:spcPct val="0"/>
              </a:spcBef>
              <a:defRPr/>
            </a:pPr>
            <a:endParaRPr lang="en-US" sz="3400" dirty="0">
              <a:solidFill>
                <a:srgbClr val="000000"/>
              </a:solidFill>
              <a:latin typeface="Arial" charset="0"/>
            </a:endParaRPr>
          </a:p>
          <a:p>
            <a:pPr eaLnBrk="1" hangingPunct="1">
              <a:spcBef>
                <a:spcPct val="0"/>
              </a:spcBef>
              <a:defRPr/>
            </a:pPr>
            <a:endParaRPr lang="en-US" sz="3400" dirty="0">
              <a:solidFill>
                <a:srgbClr val="000000"/>
              </a:solidFill>
              <a:latin typeface="Arial" charset="0"/>
            </a:endParaRPr>
          </a:p>
          <a:p>
            <a:pPr eaLnBrk="1" hangingPunct="1">
              <a:spcBef>
                <a:spcPct val="0"/>
              </a:spcBef>
              <a:defRPr/>
            </a:pPr>
            <a:r>
              <a:rPr lang="en-US" sz="3200" dirty="0">
                <a:solidFill>
                  <a:srgbClr val="000000"/>
                </a:solidFill>
                <a:latin typeface="Arial" charset="0"/>
              </a:rPr>
              <a:t>Farm to School programs are </a:t>
            </a:r>
            <a:r>
              <a:rPr lang="en-US" sz="3200" dirty="0" smtClean="0">
                <a:solidFill>
                  <a:srgbClr val="000000"/>
                </a:solidFill>
                <a:latin typeface="Arial" charset="0"/>
              </a:rPr>
              <a:t>increasing </a:t>
            </a:r>
            <a:r>
              <a:rPr lang="en-US" sz="3200" dirty="0">
                <a:solidFill>
                  <a:srgbClr val="000000"/>
                </a:solidFill>
                <a:latin typeface="Arial" charset="0"/>
              </a:rPr>
              <a:t>in number across </a:t>
            </a:r>
            <a:r>
              <a:rPr lang="en-US" sz="3200" dirty="0" smtClean="0">
                <a:solidFill>
                  <a:srgbClr val="000000"/>
                </a:solidFill>
                <a:latin typeface="Arial" charset="0"/>
              </a:rPr>
              <a:t>the </a:t>
            </a:r>
            <a:r>
              <a:rPr lang="en-US" sz="3200" dirty="0">
                <a:solidFill>
                  <a:srgbClr val="000000"/>
                </a:solidFill>
                <a:latin typeface="Arial" charset="0"/>
              </a:rPr>
              <a:t>US yet evaluations published in peer-reviewed journals are limited.</a:t>
            </a:r>
          </a:p>
          <a:p>
            <a:pPr marL="653110" lvl="1" indent="0">
              <a:spcBef>
                <a:spcPct val="0"/>
              </a:spcBef>
              <a:buNone/>
              <a:defRPr/>
            </a:pPr>
            <a:endParaRPr lang="en-US" sz="1200" dirty="0">
              <a:solidFill>
                <a:srgbClr val="000000"/>
              </a:solidFill>
              <a:latin typeface="Arial" charset="0"/>
            </a:endParaRPr>
          </a:p>
          <a:p>
            <a:pPr lvl="2" eaLnBrk="1" hangingPunct="1">
              <a:spcBef>
                <a:spcPct val="0"/>
              </a:spcBef>
              <a:defRPr/>
            </a:pPr>
            <a:r>
              <a:rPr lang="en-US" sz="2400" dirty="0">
                <a:solidFill>
                  <a:srgbClr val="000000"/>
                </a:solidFill>
                <a:latin typeface="Arial" charset="0"/>
              </a:rPr>
              <a:t>F</a:t>
            </a:r>
            <a:r>
              <a:rPr lang="en-US" sz="2400" dirty="0">
                <a:solidFill>
                  <a:srgbClr val="000000"/>
                </a:solidFill>
                <a:latin typeface="Arial" charset="0"/>
              </a:rPr>
              <a:t>ruit and vegetable consumption from salad bar</a:t>
            </a:r>
          </a:p>
          <a:p>
            <a:pPr lvl="2" eaLnBrk="1" hangingPunct="1">
              <a:spcBef>
                <a:spcPct val="0"/>
              </a:spcBef>
              <a:defRPr/>
            </a:pPr>
            <a:r>
              <a:rPr lang="en-US" sz="2400" dirty="0">
                <a:solidFill>
                  <a:srgbClr val="000000"/>
                </a:solidFill>
                <a:latin typeface="Arial" charset="0"/>
              </a:rPr>
              <a:t>School lunch participation</a:t>
            </a:r>
          </a:p>
          <a:p>
            <a:pPr lvl="2" eaLnBrk="1" hangingPunct="1">
              <a:spcBef>
                <a:spcPct val="0"/>
              </a:spcBef>
              <a:defRPr/>
            </a:pPr>
            <a:r>
              <a:rPr lang="en-US" sz="2400" dirty="0">
                <a:solidFill>
                  <a:srgbClr val="000000"/>
                </a:solidFill>
                <a:latin typeface="Arial" charset="0"/>
              </a:rPr>
              <a:t>S</a:t>
            </a:r>
            <a:r>
              <a:rPr lang="en-US" sz="2400" dirty="0">
                <a:solidFill>
                  <a:srgbClr val="000000"/>
                </a:solidFill>
                <a:latin typeface="Arial" charset="0"/>
              </a:rPr>
              <a:t>tudent knowledge and attitudes</a:t>
            </a:r>
          </a:p>
          <a:p>
            <a:pPr lvl="2" eaLnBrk="1" hangingPunct="1">
              <a:spcBef>
                <a:spcPct val="0"/>
              </a:spcBef>
              <a:defRPr/>
            </a:pPr>
            <a:r>
              <a:rPr lang="en-US" sz="2400" dirty="0">
                <a:solidFill>
                  <a:srgbClr val="000000"/>
                </a:solidFill>
                <a:latin typeface="Arial" charset="0"/>
              </a:rPr>
              <a:t>F</a:t>
            </a:r>
            <a:r>
              <a:rPr lang="en-US" sz="2400" dirty="0">
                <a:solidFill>
                  <a:srgbClr val="000000"/>
                </a:solidFill>
                <a:latin typeface="Arial" charset="0"/>
              </a:rPr>
              <a:t>ood service behaviors</a:t>
            </a:r>
          </a:p>
          <a:p>
            <a:pPr lvl="2" eaLnBrk="1" hangingPunct="1">
              <a:spcBef>
                <a:spcPct val="0"/>
              </a:spcBef>
              <a:defRPr/>
            </a:pPr>
            <a:r>
              <a:rPr lang="en-US" sz="2400" dirty="0">
                <a:solidFill>
                  <a:srgbClr val="000000"/>
                </a:solidFill>
                <a:latin typeface="Arial" charset="0"/>
              </a:rPr>
              <a:t>Farmer behaviors</a:t>
            </a:r>
          </a:p>
          <a:p>
            <a:pPr lvl="2" eaLnBrk="1" hangingPunct="1">
              <a:spcBef>
                <a:spcPct val="0"/>
              </a:spcBef>
              <a:defRPr/>
            </a:pPr>
            <a:r>
              <a:rPr lang="en-US" sz="2400" dirty="0">
                <a:solidFill>
                  <a:srgbClr val="000000"/>
                </a:solidFill>
                <a:latin typeface="Arial" charset="0"/>
              </a:rPr>
              <a:t>Parent behaviors</a:t>
            </a:r>
          </a:p>
          <a:p>
            <a:pPr marL="653110" lvl="1" indent="0">
              <a:spcBef>
                <a:spcPct val="0"/>
              </a:spcBef>
              <a:buNone/>
              <a:defRPr/>
            </a:pPr>
            <a:endParaRPr lang="en-US" sz="1200" dirty="0">
              <a:solidFill>
                <a:srgbClr val="000000"/>
              </a:solidFill>
              <a:latin typeface="Arial" charset="0"/>
            </a:endParaRPr>
          </a:p>
          <a:p>
            <a:pPr eaLnBrk="1" hangingPunct="1">
              <a:spcBef>
                <a:spcPct val="0"/>
              </a:spcBef>
              <a:defRPr/>
            </a:pPr>
            <a:r>
              <a:rPr lang="en-US" sz="3200" dirty="0" smtClean="0">
                <a:solidFill>
                  <a:srgbClr val="000000"/>
                </a:solidFill>
                <a:latin typeface="Arial" charset="0"/>
              </a:rPr>
              <a:t>“</a:t>
            </a:r>
            <a:r>
              <a:rPr lang="en-US" sz="3200" dirty="0">
                <a:solidFill>
                  <a:srgbClr val="000000"/>
                </a:solidFill>
                <a:latin typeface="Arial" charset="0"/>
              </a:rPr>
              <a:t>Further evaluation and research are needed to improve practice and assist programs in meeting their goals”</a:t>
            </a:r>
          </a:p>
          <a:p>
            <a:pPr eaLnBrk="1" hangingPunct="1">
              <a:spcBef>
                <a:spcPct val="0"/>
              </a:spcBef>
              <a:defRPr/>
            </a:pPr>
            <a:endParaRPr lang="en-US" sz="3400" dirty="0">
              <a:solidFill>
                <a:srgbClr val="FFFFFF"/>
              </a:solidFill>
              <a:latin typeface="Arial" charset="0"/>
            </a:endParaRPr>
          </a:p>
          <a:p>
            <a:pPr marL="1306220" lvl="2" indent="0">
              <a:spcBef>
                <a:spcPct val="0"/>
              </a:spcBef>
              <a:buNone/>
              <a:defRPr/>
            </a:pPr>
            <a:endParaRPr lang="en-US" sz="2300" dirty="0">
              <a:solidFill>
                <a:srgbClr val="FFFFFF"/>
              </a:solidFill>
              <a:latin typeface="Arial" charset="0"/>
              <a:ea typeface="ＭＳ Ｐゴシック" charset="0"/>
            </a:endParaRPr>
          </a:p>
        </p:txBody>
      </p:sp>
      <p:sp>
        <p:nvSpPr>
          <p:cNvPr id="6" name="Title 1"/>
          <p:cNvSpPr txBox="1">
            <a:spLocks/>
          </p:cNvSpPr>
          <p:nvPr/>
        </p:nvSpPr>
        <p:spPr>
          <a:xfrm>
            <a:off x="365760" y="1188720"/>
            <a:ext cx="7559040" cy="1188720"/>
          </a:xfrm>
          <a:prstGeom prst="rect">
            <a:avLst/>
          </a:prstGeom>
        </p:spPr>
        <p:txBody>
          <a:bodyPr vert="horz" lIns="130622" tIns="65311" rIns="130622" bIns="65311" rtlCol="0" anchor="ctr">
            <a:noAutofit/>
          </a:bodyPr>
          <a:lstStyle>
            <a:lvl1pPr algn="ctr" defTabSz="653110" rtl="0" eaLnBrk="1" latinLnBrk="0" hangingPunct="1">
              <a:spcBef>
                <a:spcPct val="0"/>
              </a:spcBef>
              <a:buNone/>
              <a:defRPr sz="6300" kern="1200">
                <a:solidFill>
                  <a:schemeClr val="tx1"/>
                </a:solidFill>
                <a:latin typeface="+mj-lt"/>
                <a:ea typeface="+mj-ea"/>
                <a:cs typeface="+mj-cs"/>
              </a:defRPr>
            </a:lvl1pPr>
          </a:lstStyle>
          <a:p>
            <a:r>
              <a:rPr lang="en-US" sz="5700" b="1" dirty="0" smtClean="0">
                <a:solidFill>
                  <a:srgbClr val="000000"/>
                </a:solidFill>
              </a:rPr>
              <a:t>Farm to School:</a:t>
            </a:r>
          </a:p>
          <a:p>
            <a:r>
              <a:rPr lang="en-US" sz="5700" b="1" dirty="0" smtClean="0">
                <a:solidFill>
                  <a:srgbClr val="000000"/>
                </a:solidFill>
              </a:rPr>
              <a:t>Evaluation</a:t>
            </a:r>
            <a:br>
              <a:rPr lang="en-US" sz="5700" b="1" dirty="0" smtClean="0">
                <a:solidFill>
                  <a:srgbClr val="000000"/>
                </a:solidFill>
              </a:rPr>
            </a:br>
            <a:endParaRPr lang="en-US" sz="5700" dirty="0"/>
          </a:p>
        </p:txBody>
      </p:sp>
      <p:pic>
        <p:nvPicPr>
          <p:cNvPr id="7" name="Picture 4" descr="Kids in strawberry field-pp"/>
          <p:cNvPicPr>
            <a:picLocks noChangeAspect="1" noChangeArrowheads="1"/>
          </p:cNvPicPr>
          <p:nvPr/>
        </p:nvPicPr>
        <p:blipFill>
          <a:blip r:embed="rId3">
            <a:extLst>
              <a:ext uri="{28A0092B-C50C-407E-A947-70E740481C1C}">
                <a14:useLocalDpi xmlns:a14="http://schemas.microsoft.com/office/drawing/2010/main" val="0"/>
              </a:ext>
            </a:extLst>
          </a:blip>
          <a:srcRect t="10253" b="10253"/>
          <a:stretch>
            <a:fillRect/>
          </a:stretch>
        </p:blipFill>
        <p:spPr bwMode="auto">
          <a:xfrm>
            <a:off x="7056053" y="0"/>
            <a:ext cx="7574347" cy="3291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86831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p:txBody>
          <a:bodyPr>
            <a:normAutofit fontScale="90000"/>
          </a:bodyPr>
          <a:lstStyle/>
          <a:p>
            <a:pPr eaLnBrk="1" hangingPunct="1"/>
            <a:r>
              <a:rPr lang="en-US">
                <a:latin typeface="Arial" charset="0"/>
              </a:rPr>
              <a:t/>
            </a:r>
            <a:br>
              <a:rPr lang="en-US">
                <a:latin typeface="Arial" charset="0"/>
              </a:rPr>
            </a:br>
            <a:endParaRPr lang="en-US" sz="7700">
              <a:latin typeface="Arial" charset="0"/>
            </a:endParaRPr>
          </a:p>
        </p:txBody>
      </p:sp>
      <p:sp>
        <p:nvSpPr>
          <p:cNvPr id="76802" name="Rectangle 3"/>
          <p:cNvSpPr>
            <a:spLocks noGrp="1" noChangeArrowheads="1"/>
          </p:cNvSpPr>
          <p:nvPr>
            <p:ph idx="1"/>
          </p:nvPr>
        </p:nvSpPr>
        <p:spPr bwMode="auto">
          <a:xfrm>
            <a:off x="487680" y="1005840"/>
            <a:ext cx="14142720" cy="79552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0622" tIns="65311" rIns="130622" bIns="65311" numCol="1" anchor="t" anchorCtr="0" compatLnSpc="1">
            <a:prstTxWarp prst="textNoShape">
              <a:avLst/>
            </a:prstTxWarp>
          </a:bodyPr>
          <a:lstStyle/>
          <a:p>
            <a:pPr eaLnBrk="1" hangingPunct="1">
              <a:spcBef>
                <a:spcPct val="0"/>
              </a:spcBef>
            </a:pPr>
            <a:endParaRPr lang="en-US" sz="3400" dirty="0">
              <a:solidFill>
                <a:srgbClr val="000000"/>
              </a:solidFill>
              <a:latin typeface="Arial" charset="0"/>
            </a:endParaRPr>
          </a:p>
          <a:p>
            <a:pPr marL="653110" lvl="1" indent="0">
              <a:spcBef>
                <a:spcPct val="0"/>
              </a:spcBef>
              <a:buNone/>
            </a:pPr>
            <a:r>
              <a:rPr lang="en-US" sz="3400" dirty="0">
                <a:solidFill>
                  <a:srgbClr val="000000"/>
                </a:solidFill>
                <a:latin typeface="Arial" charset="0"/>
                <a:ea typeface="ＭＳ Ｐゴシック" charset="0"/>
              </a:rPr>
              <a:t>Willamette Farm and Food Coalition (WFFC)</a:t>
            </a:r>
          </a:p>
          <a:p>
            <a:pPr marL="653110" lvl="1" indent="0">
              <a:spcBef>
                <a:spcPct val="0"/>
              </a:spcBef>
              <a:buNone/>
            </a:pPr>
            <a:r>
              <a:rPr lang="en-US" sz="3400" dirty="0">
                <a:solidFill>
                  <a:srgbClr val="000000"/>
                </a:solidFill>
                <a:latin typeface="Arial" charset="0"/>
                <a:ea typeface="ＭＳ Ｐゴシック" charset="0"/>
              </a:rPr>
              <a:t>Springfield School District, Oregon</a:t>
            </a:r>
          </a:p>
          <a:p>
            <a:pPr marL="653110" lvl="1" indent="0">
              <a:spcBef>
                <a:spcPct val="0"/>
              </a:spcBef>
              <a:buNone/>
            </a:pPr>
            <a:r>
              <a:rPr lang="en-US" sz="3400" dirty="0">
                <a:solidFill>
                  <a:srgbClr val="000000"/>
                </a:solidFill>
                <a:latin typeface="Arial" charset="0"/>
                <a:ea typeface="ＭＳ Ｐゴシック" charset="0"/>
              </a:rPr>
              <a:t>	</a:t>
            </a:r>
          </a:p>
          <a:p>
            <a:pPr marL="653110" lvl="1" indent="0">
              <a:spcBef>
                <a:spcPct val="0"/>
              </a:spcBef>
              <a:buNone/>
            </a:pPr>
            <a:r>
              <a:rPr lang="en-US" sz="3400" dirty="0">
                <a:solidFill>
                  <a:srgbClr val="000000"/>
                </a:solidFill>
                <a:latin typeface="Arial" charset="0"/>
                <a:ea typeface="ＭＳ Ｐゴシック" charset="0"/>
              </a:rPr>
              <a:t>	Integrated educational activities</a:t>
            </a:r>
          </a:p>
          <a:p>
            <a:pPr marL="653110" lvl="1" indent="0">
              <a:spcBef>
                <a:spcPct val="0"/>
              </a:spcBef>
              <a:buNone/>
            </a:pPr>
            <a:r>
              <a:rPr lang="en-US" sz="3400" dirty="0">
                <a:solidFill>
                  <a:srgbClr val="000000"/>
                </a:solidFill>
                <a:latin typeface="Arial" charset="0"/>
                <a:ea typeface="ＭＳ Ｐゴシック" charset="0"/>
              </a:rPr>
              <a:t>		HOM</a:t>
            </a:r>
          </a:p>
          <a:p>
            <a:pPr marL="653110" lvl="1" indent="0">
              <a:spcBef>
                <a:spcPct val="0"/>
              </a:spcBef>
              <a:buNone/>
            </a:pPr>
            <a:r>
              <a:rPr lang="en-US" sz="3400" dirty="0">
                <a:solidFill>
                  <a:srgbClr val="000000"/>
                </a:solidFill>
                <a:latin typeface="Arial" charset="0"/>
                <a:ea typeface="ＭＳ Ｐゴシック" charset="0"/>
              </a:rPr>
              <a:t>		Farm field trips</a:t>
            </a:r>
          </a:p>
          <a:p>
            <a:pPr marL="653110" lvl="1" indent="0">
              <a:spcBef>
                <a:spcPct val="0"/>
              </a:spcBef>
              <a:buNone/>
            </a:pPr>
            <a:r>
              <a:rPr lang="en-US" sz="3400" dirty="0">
                <a:solidFill>
                  <a:srgbClr val="000000"/>
                </a:solidFill>
                <a:latin typeface="Arial" charset="0"/>
                <a:ea typeface="ＭＳ Ｐゴシック" charset="0"/>
              </a:rPr>
              <a:t>		Garden sessions</a:t>
            </a:r>
          </a:p>
          <a:p>
            <a:pPr marL="653110" lvl="1" indent="0">
              <a:spcBef>
                <a:spcPct val="0"/>
              </a:spcBef>
              <a:buNone/>
            </a:pPr>
            <a:r>
              <a:rPr lang="en-US" sz="3400" dirty="0">
                <a:solidFill>
                  <a:srgbClr val="000000"/>
                </a:solidFill>
                <a:latin typeface="Arial" charset="0"/>
                <a:ea typeface="ＭＳ Ｐゴシック" charset="0"/>
              </a:rPr>
              <a:t>		Nutrition lessons</a:t>
            </a:r>
          </a:p>
          <a:p>
            <a:pPr marL="653110" lvl="1" indent="0">
              <a:spcBef>
                <a:spcPct val="0"/>
              </a:spcBef>
              <a:buNone/>
            </a:pPr>
            <a:r>
              <a:rPr lang="en-US" sz="3400" dirty="0">
                <a:solidFill>
                  <a:srgbClr val="000000"/>
                </a:solidFill>
                <a:latin typeface="Arial" charset="0"/>
                <a:ea typeface="ＭＳ Ｐゴシック" charset="0"/>
              </a:rPr>
              <a:t>		Tasting tables</a:t>
            </a:r>
          </a:p>
          <a:p>
            <a:pPr marL="653110" lvl="1" indent="0">
              <a:spcBef>
                <a:spcPct val="0"/>
              </a:spcBef>
              <a:buNone/>
            </a:pPr>
            <a:r>
              <a:rPr lang="en-US" sz="3400" dirty="0">
                <a:solidFill>
                  <a:srgbClr val="000000"/>
                </a:solidFill>
                <a:latin typeface="Arial" charset="0"/>
                <a:ea typeface="ＭＳ Ｐゴシック" charset="0"/>
              </a:rPr>
              <a:t>		Harvest days</a:t>
            </a:r>
          </a:p>
          <a:p>
            <a:pPr marL="653110" lvl="1" indent="0">
              <a:spcBef>
                <a:spcPct val="0"/>
              </a:spcBef>
              <a:buNone/>
            </a:pPr>
            <a:r>
              <a:rPr lang="en-US" sz="3400" dirty="0">
                <a:solidFill>
                  <a:srgbClr val="000000"/>
                </a:solidFill>
                <a:latin typeface="Arial" charset="0"/>
                <a:ea typeface="ＭＳ Ｐゴシック" charset="0"/>
              </a:rPr>
              <a:t>		</a:t>
            </a:r>
            <a:endParaRPr lang="en-US" sz="2300" dirty="0">
              <a:solidFill>
                <a:srgbClr val="000000"/>
              </a:solidFill>
              <a:latin typeface="Arial" charset="0"/>
              <a:ea typeface="ＭＳ Ｐゴシック" charset="0"/>
            </a:endParaRPr>
          </a:p>
          <a:p>
            <a:pPr eaLnBrk="1" hangingPunct="1">
              <a:spcBef>
                <a:spcPct val="0"/>
              </a:spcBef>
            </a:pPr>
            <a:r>
              <a:rPr lang="en-US" sz="3400" dirty="0" smtClean="0">
                <a:solidFill>
                  <a:srgbClr val="000000"/>
                </a:solidFill>
                <a:latin typeface="Arial" charset="0"/>
                <a:hlinkClick r:id="rId3"/>
              </a:rPr>
              <a:t>www.farmtoschool.org</a:t>
            </a:r>
            <a:endParaRPr lang="en-US" sz="3400" dirty="0">
              <a:solidFill>
                <a:srgbClr val="000000"/>
              </a:solidFill>
              <a:latin typeface="Arial" charset="0"/>
            </a:endParaRPr>
          </a:p>
          <a:p>
            <a:pPr eaLnBrk="1" hangingPunct="1">
              <a:spcBef>
                <a:spcPct val="0"/>
              </a:spcBef>
            </a:pPr>
            <a:endParaRPr lang="en-US" sz="3400" dirty="0">
              <a:solidFill>
                <a:srgbClr val="FFFFFF"/>
              </a:solidFill>
              <a:latin typeface="Arial" charset="0"/>
            </a:endParaRPr>
          </a:p>
          <a:p>
            <a:pPr marL="1306220" lvl="2" indent="0">
              <a:spcBef>
                <a:spcPct val="0"/>
              </a:spcBef>
              <a:buNone/>
            </a:pPr>
            <a:endParaRPr lang="en-US" sz="2300" dirty="0">
              <a:solidFill>
                <a:srgbClr val="FFFFFF"/>
              </a:solidFill>
              <a:latin typeface="Arial" charset="0"/>
              <a:ea typeface="ＭＳ Ｐゴシック" charset="0"/>
            </a:endParaRPr>
          </a:p>
        </p:txBody>
      </p:sp>
      <p:sp>
        <p:nvSpPr>
          <p:cNvPr id="76803" name="Text Box 5"/>
          <p:cNvSpPr txBox="1">
            <a:spLocks noChangeArrowheads="1"/>
          </p:cNvSpPr>
          <p:nvPr/>
        </p:nvSpPr>
        <p:spPr bwMode="auto">
          <a:xfrm>
            <a:off x="853441" y="365760"/>
            <a:ext cx="10721786" cy="1101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6300" b="1" dirty="0">
                <a:solidFill>
                  <a:srgbClr val="000000"/>
                </a:solidFill>
              </a:rPr>
              <a:t>Farm to School: Evaluation</a:t>
            </a:r>
          </a:p>
        </p:txBody>
      </p:sp>
    </p:spTree>
    <p:extLst>
      <p:ext uri="{BB962C8B-B14F-4D97-AF65-F5344CB8AC3E}">
        <p14:creationId xmlns:p14="http://schemas.microsoft.com/office/powerpoint/2010/main" val="30107044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p:txBody>
          <a:bodyPr>
            <a:normAutofit fontScale="90000"/>
          </a:bodyPr>
          <a:lstStyle/>
          <a:p>
            <a:pPr eaLnBrk="1" hangingPunct="1"/>
            <a:r>
              <a:rPr lang="en-US">
                <a:latin typeface="Arial" charset="0"/>
              </a:rPr>
              <a:t/>
            </a:r>
            <a:br>
              <a:rPr lang="en-US">
                <a:latin typeface="Arial" charset="0"/>
              </a:rPr>
            </a:br>
            <a:endParaRPr lang="en-US" sz="7700">
              <a:latin typeface="Arial" charset="0"/>
            </a:endParaRPr>
          </a:p>
        </p:txBody>
      </p:sp>
      <p:sp>
        <p:nvSpPr>
          <p:cNvPr id="78850" name="Rectangle 3"/>
          <p:cNvSpPr>
            <a:spLocks noGrp="1" noChangeArrowheads="1"/>
          </p:cNvSpPr>
          <p:nvPr>
            <p:ph idx="1"/>
          </p:nvPr>
        </p:nvSpPr>
        <p:spPr bwMode="auto">
          <a:xfrm>
            <a:off x="487680" y="1112520"/>
            <a:ext cx="14142720" cy="79552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0622" tIns="65311" rIns="130622" bIns="65311" numCol="1" anchor="t" anchorCtr="0" compatLnSpc="1">
            <a:prstTxWarp prst="textNoShape">
              <a:avLst/>
            </a:prstTxWarp>
          </a:bodyPr>
          <a:lstStyle/>
          <a:p>
            <a:pPr eaLnBrk="1" hangingPunct="1">
              <a:spcBef>
                <a:spcPct val="0"/>
              </a:spcBef>
            </a:pPr>
            <a:endParaRPr lang="en-US" sz="3400" dirty="0">
              <a:solidFill>
                <a:srgbClr val="FFFFFF"/>
              </a:solidFill>
              <a:latin typeface="Arial" charset="0"/>
            </a:endParaRPr>
          </a:p>
          <a:p>
            <a:pPr marL="653110" lvl="1" indent="0">
              <a:spcBef>
                <a:spcPct val="0"/>
              </a:spcBef>
              <a:buNone/>
            </a:pPr>
            <a:r>
              <a:rPr lang="en-US" sz="3400" dirty="0">
                <a:solidFill>
                  <a:srgbClr val="000000"/>
                </a:solidFill>
                <a:latin typeface="Arial" charset="0"/>
                <a:ea typeface="ＭＳ Ｐゴシック" charset="0"/>
              </a:rPr>
              <a:t>Willamette Farm and Food Coalition (WFFC)</a:t>
            </a:r>
          </a:p>
          <a:p>
            <a:pPr marL="653110" lvl="1" indent="0">
              <a:spcBef>
                <a:spcPct val="0"/>
              </a:spcBef>
              <a:buNone/>
            </a:pPr>
            <a:r>
              <a:rPr lang="en-US" sz="3400" dirty="0">
                <a:solidFill>
                  <a:srgbClr val="000000"/>
                </a:solidFill>
                <a:latin typeface="Arial" charset="0"/>
                <a:ea typeface="ＭＳ Ｐゴシック" charset="0"/>
              </a:rPr>
              <a:t>Springfield School District, Oregon</a:t>
            </a:r>
          </a:p>
          <a:p>
            <a:pPr marL="653110" lvl="1" indent="0">
              <a:spcBef>
                <a:spcPct val="0"/>
              </a:spcBef>
              <a:buNone/>
            </a:pPr>
            <a:r>
              <a:rPr lang="en-US" sz="3400" dirty="0">
                <a:solidFill>
                  <a:srgbClr val="000000"/>
                </a:solidFill>
                <a:latin typeface="Arial" charset="0"/>
                <a:ea typeface="ＭＳ Ｐゴシック" charset="0"/>
              </a:rPr>
              <a:t>	</a:t>
            </a:r>
          </a:p>
          <a:p>
            <a:pPr marL="653110" lvl="1" indent="0" algn="ctr">
              <a:spcBef>
                <a:spcPct val="0"/>
              </a:spcBef>
              <a:buNone/>
            </a:pPr>
            <a:r>
              <a:rPr lang="en-US" sz="3400" dirty="0">
                <a:solidFill>
                  <a:srgbClr val="000000"/>
                </a:solidFill>
                <a:latin typeface="Arial" charset="0"/>
                <a:ea typeface="ＭＳ Ｐゴシック" charset="0"/>
              </a:rPr>
              <a:t>Results (not published):</a:t>
            </a:r>
          </a:p>
          <a:p>
            <a:pPr marL="653110" lvl="1" indent="0">
              <a:spcBef>
                <a:spcPct val="0"/>
              </a:spcBef>
              <a:buNone/>
            </a:pPr>
            <a:r>
              <a:rPr lang="en-US" sz="3400" dirty="0">
                <a:solidFill>
                  <a:srgbClr val="000000"/>
                </a:solidFill>
                <a:latin typeface="Arial" charset="0"/>
                <a:ea typeface="ＭＳ Ｐゴシック" charset="0"/>
              </a:rPr>
              <a:t>	</a:t>
            </a:r>
          </a:p>
          <a:p>
            <a:pPr marL="653110" lvl="1" indent="0">
              <a:spcBef>
                <a:spcPct val="0"/>
              </a:spcBef>
              <a:buNone/>
            </a:pPr>
            <a:r>
              <a:rPr lang="en-US" sz="3400" dirty="0">
                <a:solidFill>
                  <a:srgbClr val="000000"/>
                </a:solidFill>
                <a:latin typeface="Arial" charset="0"/>
                <a:ea typeface="ＭＳ Ｐゴシック" charset="0"/>
              </a:rPr>
              <a:t>Student’s fruit consumption increased &gt; 0.5 servings per day</a:t>
            </a:r>
          </a:p>
          <a:p>
            <a:pPr marL="653110" lvl="1" indent="0">
              <a:spcBef>
                <a:spcPct val="0"/>
              </a:spcBef>
              <a:buNone/>
            </a:pPr>
            <a:endParaRPr lang="en-US" sz="1200" dirty="0">
              <a:solidFill>
                <a:srgbClr val="000000"/>
              </a:solidFill>
              <a:latin typeface="Arial" charset="0"/>
              <a:ea typeface="ＭＳ Ｐゴシック" charset="0"/>
            </a:endParaRPr>
          </a:p>
          <a:p>
            <a:pPr marL="653110" lvl="1" indent="0">
              <a:spcBef>
                <a:spcPct val="0"/>
              </a:spcBef>
              <a:buNone/>
            </a:pPr>
            <a:r>
              <a:rPr lang="en-US" sz="3400" dirty="0">
                <a:solidFill>
                  <a:srgbClr val="000000"/>
                </a:solidFill>
                <a:latin typeface="Arial" charset="0"/>
                <a:ea typeface="ＭＳ Ｐゴシック" charset="0"/>
              </a:rPr>
              <a:t>Student  showed an increase in knowledge about Oregon-grown foods and agricultural processes</a:t>
            </a:r>
          </a:p>
          <a:p>
            <a:pPr marL="653110" lvl="1" indent="0">
              <a:spcBef>
                <a:spcPct val="0"/>
              </a:spcBef>
              <a:buNone/>
            </a:pPr>
            <a:endParaRPr lang="en-US" sz="1200" dirty="0">
              <a:solidFill>
                <a:srgbClr val="000000"/>
              </a:solidFill>
              <a:latin typeface="Arial" charset="0"/>
              <a:ea typeface="ＭＳ Ｐゴシック" charset="0"/>
            </a:endParaRPr>
          </a:p>
          <a:p>
            <a:pPr marL="653110" lvl="1" indent="0">
              <a:spcBef>
                <a:spcPct val="0"/>
              </a:spcBef>
              <a:buNone/>
            </a:pPr>
            <a:r>
              <a:rPr lang="en-US" sz="3400" dirty="0">
                <a:solidFill>
                  <a:srgbClr val="000000"/>
                </a:solidFill>
                <a:latin typeface="Arial" charset="0"/>
                <a:ea typeface="ＭＳ Ｐゴシック" charset="0"/>
              </a:rPr>
              <a:t>Perspectives of educators and farmers shared for future projects</a:t>
            </a:r>
          </a:p>
          <a:p>
            <a:pPr marL="653110" lvl="1" indent="0">
              <a:spcBef>
                <a:spcPct val="0"/>
              </a:spcBef>
              <a:buNone/>
            </a:pPr>
            <a:endParaRPr lang="en-US" sz="3400" dirty="0">
              <a:solidFill>
                <a:srgbClr val="000000"/>
              </a:solidFill>
              <a:latin typeface="Arial" charset="0"/>
              <a:ea typeface="ＭＳ Ｐゴシック" charset="0"/>
            </a:endParaRPr>
          </a:p>
          <a:p>
            <a:pPr eaLnBrk="1" hangingPunct="1">
              <a:spcBef>
                <a:spcPct val="0"/>
              </a:spcBef>
            </a:pPr>
            <a:r>
              <a:rPr lang="en-US" sz="3400" dirty="0">
                <a:solidFill>
                  <a:srgbClr val="000000"/>
                </a:solidFill>
                <a:latin typeface="Arial" charset="0"/>
                <a:hlinkClick r:id="rId3"/>
              </a:rPr>
              <a:t>www.farmtoschool.org</a:t>
            </a:r>
            <a:endParaRPr lang="en-US" sz="3400" dirty="0">
              <a:solidFill>
                <a:srgbClr val="000000"/>
              </a:solidFill>
              <a:latin typeface="Arial" charset="0"/>
            </a:endParaRPr>
          </a:p>
          <a:p>
            <a:pPr eaLnBrk="1" hangingPunct="1">
              <a:spcBef>
                <a:spcPct val="0"/>
              </a:spcBef>
            </a:pPr>
            <a:endParaRPr lang="en-US" sz="3400" dirty="0">
              <a:solidFill>
                <a:srgbClr val="000000"/>
              </a:solidFill>
              <a:latin typeface="Arial" charset="0"/>
            </a:endParaRPr>
          </a:p>
          <a:p>
            <a:pPr marL="1306220" lvl="2" indent="0">
              <a:spcBef>
                <a:spcPct val="0"/>
              </a:spcBef>
              <a:buNone/>
            </a:pPr>
            <a:endParaRPr lang="en-US" sz="2300" dirty="0">
              <a:solidFill>
                <a:srgbClr val="000000"/>
              </a:solidFill>
              <a:latin typeface="Arial" charset="0"/>
              <a:ea typeface="ＭＳ Ｐゴシック" charset="0"/>
            </a:endParaRPr>
          </a:p>
        </p:txBody>
      </p:sp>
      <p:sp>
        <p:nvSpPr>
          <p:cNvPr id="78851" name="Text Box 5"/>
          <p:cNvSpPr txBox="1">
            <a:spLocks noChangeArrowheads="1"/>
          </p:cNvSpPr>
          <p:nvPr/>
        </p:nvSpPr>
        <p:spPr bwMode="auto">
          <a:xfrm>
            <a:off x="853441" y="365760"/>
            <a:ext cx="10721786" cy="1101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6300" b="1" dirty="0">
                <a:solidFill>
                  <a:srgbClr val="000000"/>
                </a:solidFill>
              </a:rPr>
              <a:t>Farm to School: Evaluation</a:t>
            </a:r>
          </a:p>
        </p:txBody>
      </p:sp>
    </p:spTree>
    <p:extLst>
      <p:ext uri="{BB962C8B-B14F-4D97-AF65-F5344CB8AC3E}">
        <p14:creationId xmlns:p14="http://schemas.microsoft.com/office/powerpoint/2010/main" val="33865393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p:txBody>
          <a:bodyPr>
            <a:normAutofit fontScale="90000"/>
          </a:bodyPr>
          <a:lstStyle/>
          <a:p>
            <a:pPr eaLnBrk="1" hangingPunct="1"/>
            <a:r>
              <a:rPr lang="en-US">
                <a:latin typeface="Arial" charset="0"/>
              </a:rPr>
              <a:t/>
            </a:r>
            <a:br>
              <a:rPr lang="en-US">
                <a:latin typeface="Arial" charset="0"/>
              </a:rPr>
            </a:br>
            <a:endParaRPr lang="en-US" sz="7700">
              <a:latin typeface="Arial" charset="0"/>
            </a:endParaRPr>
          </a:p>
        </p:txBody>
      </p:sp>
      <p:sp>
        <p:nvSpPr>
          <p:cNvPr id="80898" name="Rectangle 3"/>
          <p:cNvSpPr>
            <a:spLocks noGrp="1" noChangeArrowheads="1"/>
          </p:cNvSpPr>
          <p:nvPr>
            <p:ph idx="1"/>
          </p:nvPr>
        </p:nvSpPr>
        <p:spPr bwMode="auto">
          <a:xfrm>
            <a:off x="304800" y="1467154"/>
            <a:ext cx="14142720" cy="65989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0622" tIns="65311" rIns="130622" bIns="65311" numCol="1" anchor="t" anchorCtr="0" compatLnSpc="1">
            <a:prstTxWarp prst="textNoShape">
              <a:avLst/>
            </a:prstTxWarp>
            <a:normAutofit fontScale="92500" lnSpcReduction="10000"/>
          </a:bodyPr>
          <a:lstStyle/>
          <a:p>
            <a:pPr eaLnBrk="1" hangingPunct="1">
              <a:spcBef>
                <a:spcPct val="0"/>
              </a:spcBef>
            </a:pPr>
            <a:endParaRPr lang="en-US" sz="3400" dirty="0">
              <a:solidFill>
                <a:srgbClr val="FFFFFF"/>
              </a:solidFill>
              <a:latin typeface="Arial" charset="0"/>
            </a:endParaRPr>
          </a:p>
          <a:p>
            <a:pPr marL="653110" lvl="1" indent="0" algn="ctr">
              <a:spcBef>
                <a:spcPct val="0"/>
              </a:spcBef>
              <a:buNone/>
            </a:pPr>
            <a:r>
              <a:rPr lang="en-US" sz="3400" dirty="0">
                <a:solidFill>
                  <a:srgbClr val="000000"/>
                </a:solidFill>
                <a:latin typeface="Arial" charset="0"/>
                <a:ea typeface="ＭＳ Ｐゴシック" charset="0"/>
              </a:rPr>
              <a:t>Riverside Unified School District, California</a:t>
            </a:r>
          </a:p>
          <a:p>
            <a:pPr marL="653110" lvl="1" indent="0" algn="ctr">
              <a:spcBef>
                <a:spcPct val="0"/>
              </a:spcBef>
              <a:buNone/>
            </a:pPr>
            <a:r>
              <a:rPr lang="en-US" sz="3400" dirty="0">
                <a:solidFill>
                  <a:srgbClr val="000000"/>
                </a:solidFill>
                <a:latin typeface="Arial" charset="0"/>
                <a:ea typeface="ＭＳ Ｐゴシック" charset="0"/>
              </a:rPr>
              <a:t>	</a:t>
            </a:r>
          </a:p>
          <a:p>
            <a:pPr marL="653110" lvl="1" indent="0" algn="ctr">
              <a:spcBef>
                <a:spcPct val="0"/>
              </a:spcBef>
              <a:buNone/>
            </a:pPr>
            <a:r>
              <a:rPr lang="en-US" sz="3400" dirty="0">
                <a:solidFill>
                  <a:srgbClr val="000000"/>
                </a:solidFill>
                <a:latin typeface="Arial" charset="0"/>
                <a:ea typeface="ＭＳ Ｐゴシック" charset="0"/>
              </a:rPr>
              <a:t>Schools received salad bars without any educational </a:t>
            </a:r>
            <a:r>
              <a:rPr lang="en-US" sz="3400" dirty="0">
                <a:solidFill>
                  <a:srgbClr val="000000"/>
                </a:solidFill>
                <a:latin typeface="Arial" charset="0"/>
                <a:ea typeface="ＭＳ Ｐゴシック" charset="0"/>
              </a:rPr>
              <a:t>activities</a:t>
            </a:r>
            <a:endParaRPr lang="en-US" sz="3400" dirty="0">
              <a:solidFill>
                <a:srgbClr val="000000"/>
              </a:solidFill>
              <a:latin typeface="Arial" charset="0"/>
              <a:ea typeface="ＭＳ Ｐゴシック" charset="0"/>
            </a:endParaRPr>
          </a:p>
          <a:p>
            <a:pPr marL="653110" lvl="1" indent="0">
              <a:spcBef>
                <a:spcPct val="0"/>
              </a:spcBef>
              <a:buNone/>
            </a:pPr>
            <a:endParaRPr lang="en-US" sz="3400" dirty="0">
              <a:solidFill>
                <a:srgbClr val="000000"/>
              </a:solidFill>
              <a:latin typeface="Arial" charset="0"/>
              <a:ea typeface="ＭＳ Ｐゴシック" charset="0"/>
            </a:endParaRPr>
          </a:p>
          <a:p>
            <a:pPr marL="653110" lvl="1" indent="0">
              <a:spcBef>
                <a:spcPct val="0"/>
              </a:spcBef>
              <a:buNone/>
            </a:pPr>
            <a:r>
              <a:rPr lang="en-US" sz="3400" dirty="0">
                <a:solidFill>
                  <a:srgbClr val="000000"/>
                </a:solidFill>
                <a:latin typeface="Arial" charset="0"/>
                <a:ea typeface="ＭＳ Ｐゴシック" charset="0"/>
              </a:rPr>
              <a:t>“Salad bar eaters” consumed 2 times more fruit servings and 1.66 times more vegetable servings than hot bar eaters</a:t>
            </a:r>
          </a:p>
          <a:p>
            <a:pPr marL="653110" lvl="1" indent="0">
              <a:spcBef>
                <a:spcPct val="0"/>
              </a:spcBef>
              <a:buNone/>
            </a:pPr>
            <a:endParaRPr lang="en-US" sz="3400" dirty="0">
              <a:solidFill>
                <a:srgbClr val="000000"/>
              </a:solidFill>
              <a:latin typeface="Arial" charset="0"/>
              <a:ea typeface="ＭＳ Ｐゴシック" charset="0"/>
            </a:endParaRPr>
          </a:p>
          <a:p>
            <a:pPr marL="653110" lvl="1" indent="0">
              <a:spcBef>
                <a:spcPct val="0"/>
              </a:spcBef>
              <a:buNone/>
            </a:pPr>
            <a:r>
              <a:rPr lang="en-US" sz="3400" dirty="0">
                <a:solidFill>
                  <a:srgbClr val="000000"/>
                </a:solidFill>
                <a:latin typeface="Arial" charset="0"/>
                <a:ea typeface="ＭＳ Ｐゴシック" charset="0"/>
              </a:rPr>
              <a:t>Program created a stable market for produce grown by relatively small farmers</a:t>
            </a:r>
          </a:p>
          <a:p>
            <a:pPr marL="653110" lvl="1" indent="0">
              <a:spcBef>
                <a:spcPct val="0"/>
              </a:spcBef>
              <a:buNone/>
            </a:pPr>
            <a:endParaRPr lang="en-US" sz="3400" dirty="0">
              <a:solidFill>
                <a:srgbClr val="000000"/>
              </a:solidFill>
              <a:latin typeface="Arial" charset="0"/>
              <a:ea typeface="ＭＳ Ｐゴシック" charset="0"/>
            </a:endParaRPr>
          </a:p>
          <a:p>
            <a:pPr marL="653110" lvl="1" indent="0">
              <a:spcBef>
                <a:spcPct val="0"/>
              </a:spcBef>
              <a:buNone/>
            </a:pPr>
            <a:r>
              <a:rPr lang="en-US" sz="3400" dirty="0">
                <a:solidFill>
                  <a:srgbClr val="000000"/>
                </a:solidFill>
                <a:latin typeface="Arial" charset="0"/>
                <a:ea typeface="ＭＳ Ｐゴシック" charset="0"/>
              </a:rPr>
              <a:t>Program facilitated the formation of a farmer cooperative, supporting a more regional food system</a:t>
            </a:r>
          </a:p>
          <a:p>
            <a:pPr marL="653110" lvl="1" indent="0">
              <a:spcBef>
                <a:spcPct val="0"/>
              </a:spcBef>
              <a:buNone/>
            </a:pPr>
            <a:endParaRPr lang="en-US" sz="3400" dirty="0">
              <a:solidFill>
                <a:srgbClr val="000000"/>
              </a:solidFill>
              <a:latin typeface="Arial" charset="0"/>
              <a:ea typeface="ＭＳ Ｐゴシック" charset="0"/>
            </a:endParaRPr>
          </a:p>
          <a:p>
            <a:pPr eaLnBrk="1" hangingPunct="1">
              <a:spcBef>
                <a:spcPct val="0"/>
              </a:spcBef>
            </a:pPr>
            <a:r>
              <a:rPr lang="en-US" sz="3400" dirty="0">
                <a:solidFill>
                  <a:srgbClr val="000000"/>
                </a:solidFill>
                <a:latin typeface="Arial" charset="0"/>
                <a:hlinkClick r:id="rId3"/>
              </a:rPr>
              <a:t>www.farmtoschool.org</a:t>
            </a:r>
            <a:endParaRPr lang="en-US" sz="3400" dirty="0">
              <a:solidFill>
                <a:srgbClr val="000000"/>
              </a:solidFill>
              <a:latin typeface="Arial" charset="0"/>
            </a:endParaRPr>
          </a:p>
          <a:p>
            <a:pPr eaLnBrk="1" hangingPunct="1">
              <a:spcBef>
                <a:spcPct val="0"/>
              </a:spcBef>
            </a:pPr>
            <a:endParaRPr lang="en-US" sz="3400" dirty="0">
              <a:solidFill>
                <a:srgbClr val="000000"/>
              </a:solidFill>
              <a:latin typeface="Arial" charset="0"/>
            </a:endParaRPr>
          </a:p>
          <a:p>
            <a:pPr marL="1306220" lvl="2" indent="0">
              <a:spcBef>
                <a:spcPct val="0"/>
              </a:spcBef>
              <a:buNone/>
            </a:pPr>
            <a:endParaRPr lang="en-US" sz="2300" dirty="0">
              <a:solidFill>
                <a:srgbClr val="000000"/>
              </a:solidFill>
              <a:latin typeface="Arial" charset="0"/>
              <a:ea typeface="ＭＳ Ｐゴシック" charset="0"/>
            </a:endParaRPr>
          </a:p>
        </p:txBody>
      </p:sp>
      <p:sp>
        <p:nvSpPr>
          <p:cNvPr id="80899" name="Text Box 5"/>
          <p:cNvSpPr txBox="1">
            <a:spLocks noChangeArrowheads="1"/>
          </p:cNvSpPr>
          <p:nvPr/>
        </p:nvSpPr>
        <p:spPr bwMode="auto">
          <a:xfrm>
            <a:off x="853441" y="365760"/>
            <a:ext cx="10721786" cy="1101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6300" b="1" dirty="0">
                <a:solidFill>
                  <a:srgbClr val="000000"/>
                </a:solidFill>
              </a:rPr>
              <a:t>Farm to School: Evaluation</a:t>
            </a:r>
          </a:p>
        </p:txBody>
      </p:sp>
    </p:spTree>
    <p:extLst>
      <p:ext uri="{BB962C8B-B14F-4D97-AF65-F5344CB8AC3E}">
        <p14:creationId xmlns:p14="http://schemas.microsoft.com/office/powerpoint/2010/main" val="3375556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a:xfrm>
            <a:off x="1097280" y="548640"/>
            <a:ext cx="12435840" cy="1371600"/>
          </a:xfrm>
        </p:spPr>
        <p:txBody>
          <a:bodyPr>
            <a:normAutofit fontScale="90000"/>
          </a:bodyPr>
          <a:lstStyle/>
          <a:p>
            <a:r>
              <a:rPr lang="en-US" sz="6900" dirty="0">
                <a:solidFill>
                  <a:srgbClr val="000000"/>
                </a:solidFill>
                <a:latin typeface="Tahoma" charset="0"/>
              </a:rPr>
              <a:t>What Are the Potential Benefits?</a:t>
            </a:r>
          </a:p>
        </p:txBody>
      </p:sp>
      <p:sp>
        <p:nvSpPr>
          <p:cNvPr id="82946" name="Rectangle 3"/>
          <p:cNvSpPr>
            <a:spLocks noGrp="1" noChangeArrowheads="1"/>
          </p:cNvSpPr>
          <p:nvPr>
            <p:ph idx="1"/>
          </p:nvPr>
        </p:nvSpPr>
        <p:spPr bwMode="auto">
          <a:xfrm>
            <a:off x="731520" y="2194560"/>
            <a:ext cx="13289280" cy="52120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0622" tIns="65311" rIns="130622" bIns="65311" numCol="1" anchor="t" anchorCtr="0" compatLnSpc="1">
            <a:prstTxWarp prst="textNoShape">
              <a:avLst/>
            </a:prstTxWarp>
            <a:normAutofit fontScale="92500" lnSpcReduction="10000"/>
          </a:bodyPr>
          <a:lstStyle/>
          <a:p>
            <a:r>
              <a:rPr lang="en-US" sz="4000" i="1" u="sng" dirty="0">
                <a:solidFill>
                  <a:srgbClr val="000000"/>
                </a:solidFill>
                <a:latin typeface="Tahoma" charset="0"/>
              </a:rPr>
              <a:t>Children</a:t>
            </a:r>
            <a:r>
              <a:rPr lang="en-US" sz="4000" dirty="0">
                <a:solidFill>
                  <a:srgbClr val="000000"/>
                </a:solidFill>
                <a:latin typeface="Tahoma" charset="0"/>
              </a:rPr>
              <a:t> start the habit of eating more fresh, locally-produced food early in life, especially when their eating is supported by food and farm education activities including gardening;</a:t>
            </a:r>
          </a:p>
          <a:p>
            <a:r>
              <a:rPr lang="en-US" sz="4000" i="1" u="sng" dirty="0">
                <a:solidFill>
                  <a:srgbClr val="000000"/>
                </a:solidFill>
                <a:latin typeface="Tahoma" charset="0"/>
              </a:rPr>
              <a:t>Farmers</a:t>
            </a:r>
            <a:r>
              <a:rPr lang="en-US" sz="4000" dirty="0">
                <a:solidFill>
                  <a:srgbClr val="000000"/>
                </a:solidFill>
                <a:latin typeface="Tahoma" charset="0"/>
              </a:rPr>
              <a:t> develop new markets with often higher returns for their goods; and </a:t>
            </a:r>
          </a:p>
          <a:p>
            <a:r>
              <a:rPr lang="en-US" sz="4000" i="1" u="sng" dirty="0">
                <a:solidFill>
                  <a:srgbClr val="000000"/>
                </a:solidFill>
                <a:latin typeface="Tahoma" charset="0"/>
              </a:rPr>
              <a:t>Communities</a:t>
            </a:r>
            <a:r>
              <a:rPr lang="en-US" sz="4000" dirty="0">
                <a:solidFill>
                  <a:srgbClr val="000000"/>
                </a:solidFill>
                <a:latin typeface="Tahoma" charset="0"/>
              </a:rPr>
              <a:t> gain understanding of the importance of local agriculture, environmental protection, and farmland conservation.</a:t>
            </a:r>
          </a:p>
        </p:txBody>
      </p:sp>
    </p:spTree>
    <p:extLst>
      <p:ext uri="{BB962C8B-B14F-4D97-AF65-F5344CB8AC3E}">
        <p14:creationId xmlns:p14="http://schemas.microsoft.com/office/powerpoint/2010/main" val="528362313"/>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993" name="Diagram 2"/>
          <p:cNvGrpSpPr>
            <a:grpSpLocks noChangeAspect="1"/>
          </p:cNvGrpSpPr>
          <p:nvPr/>
        </p:nvGrpSpPr>
        <p:grpSpPr bwMode="auto">
          <a:xfrm>
            <a:off x="853440" y="2202180"/>
            <a:ext cx="13045440" cy="6035040"/>
            <a:chOff x="816" y="578"/>
            <a:chExt cx="4224" cy="3024"/>
          </a:xfrm>
        </p:grpSpPr>
        <p:sp>
          <p:nvSpPr>
            <p:cNvPr id="84995" name="AutoShape 3"/>
            <p:cNvSpPr>
              <a:spLocks noChangeAspect="1" noChangeArrowheads="1" noTextEdit="1"/>
            </p:cNvSpPr>
            <p:nvPr/>
          </p:nvSpPr>
          <p:spPr bwMode="auto">
            <a:xfrm>
              <a:off x="816" y="578"/>
              <a:ext cx="4224" cy="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4996" name="_s2052"/>
            <p:cNvSpPr>
              <a:spLocks noChangeShapeType="1"/>
            </p:cNvSpPr>
            <p:nvPr/>
          </p:nvSpPr>
          <p:spPr bwMode="auto">
            <a:xfrm flipH="1" flipV="1">
              <a:off x="2446" y="1427"/>
              <a:ext cx="323" cy="44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84997" name="_s2053"/>
            <p:cNvSpPr>
              <a:spLocks noChangeArrowheads="1"/>
            </p:cNvSpPr>
            <p:nvPr/>
          </p:nvSpPr>
          <p:spPr bwMode="auto">
            <a:xfrm>
              <a:off x="1961" y="895"/>
              <a:ext cx="548" cy="548"/>
            </a:xfrm>
            <a:prstGeom prst="ellipse">
              <a:avLst/>
            </a:prstGeom>
            <a:solidFill>
              <a:srgbClr val="C5D3D5"/>
            </a:solidFill>
            <a:ln w="9525">
              <a:solidFill>
                <a:schemeClr val="tx1"/>
              </a:solidFill>
              <a:round/>
              <a:headEnd/>
              <a:tailEnd/>
            </a:ln>
          </p:spPr>
          <p:txBody>
            <a:bodyPr wrap="none" lIns="0" tIns="0" rIns="0" bIns="0" anchor="ctr"/>
            <a:lstStyle/>
            <a:p>
              <a:pPr algn="ctr" eaLnBrk="0" hangingPunct="0"/>
              <a:r>
                <a:rPr lang="en-US" sz="1700" b="1"/>
                <a:t>School Nutrition </a:t>
              </a:r>
            </a:p>
            <a:p>
              <a:pPr algn="ctr" eaLnBrk="0" hangingPunct="0"/>
              <a:r>
                <a:rPr lang="en-US" sz="1700" b="1"/>
                <a:t>Professionals</a:t>
              </a:r>
            </a:p>
          </p:txBody>
        </p:sp>
        <p:sp>
          <p:nvSpPr>
            <p:cNvPr id="84998" name="_s2054"/>
            <p:cNvSpPr>
              <a:spLocks noChangeShapeType="1"/>
            </p:cNvSpPr>
            <p:nvPr/>
          </p:nvSpPr>
          <p:spPr bwMode="auto">
            <a:xfrm flipH="1" flipV="1">
              <a:off x="2149" y="1837"/>
              <a:ext cx="520" cy="16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84999" name="_s2055"/>
            <p:cNvSpPr>
              <a:spLocks noChangeArrowheads="1"/>
            </p:cNvSpPr>
            <p:nvPr/>
          </p:nvSpPr>
          <p:spPr bwMode="auto">
            <a:xfrm>
              <a:off x="1615" y="1477"/>
              <a:ext cx="548" cy="548"/>
            </a:xfrm>
            <a:prstGeom prst="ellipse">
              <a:avLst/>
            </a:prstGeom>
            <a:solidFill>
              <a:schemeClr val="accent2"/>
            </a:solidFill>
            <a:ln w="9525">
              <a:solidFill>
                <a:schemeClr val="tx1"/>
              </a:solidFill>
              <a:round/>
              <a:headEnd/>
              <a:tailEnd/>
            </a:ln>
          </p:spPr>
          <p:txBody>
            <a:bodyPr wrap="none" lIns="0" tIns="0" rIns="0" bIns="0" anchor="ctr"/>
            <a:lstStyle/>
            <a:p>
              <a:pPr algn="ctr" eaLnBrk="0" hangingPunct="0"/>
              <a:r>
                <a:rPr lang="en-US" sz="1700" b="1"/>
                <a:t>Parent: </a:t>
              </a:r>
            </a:p>
            <a:p>
              <a:pPr algn="ctr" eaLnBrk="0" hangingPunct="0"/>
              <a:r>
                <a:rPr lang="en-US" sz="1700" b="1"/>
                <a:t>Food Culture</a:t>
              </a:r>
            </a:p>
            <a:p>
              <a:pPr algn="ctr" eaLnBrk="0" hangingPunct="0"/>
              <a:r>
                <a:rPr lang="en-US" sz="1700" b="1"/>
                <a:t> Specialist</a:t>
              </a:r>
            </a:p>
          </p:txBody>
        </p:sp>
        <p:sp>
          <p:nvSpPr>
            <p:cNvPr id="85000" name="_s2056"/>
            <p:cNvSpPr>
              <a:spLocks noChangeShapeType="1"/>
            </p:cNvSpPr>
            <p:nvPr/>
          </p:nvSpPr>
          <p:spPr bwMode="auto">
            <a:xfrm flipH="1">
              <a:off x="2150" y="2173"/>
              <a:ext cx="519" cy="17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85001" name="_s2057"/>
            <p:cNvSpPr>
              <a:spLocks noChangeArrowheads="1"/>
            </p:cNvSpPr>
            <p:nvPr/>
          </p:nvSpPr>
          <p:spPr bwMode="auto">
            <a:xfrm>
              <a:off x="1615" y="2153"/>
              <a:ext cx="548" cy="548"/>
            </a:xfrm>
            <a:prstGeom prst="ellipse">
              <a:avLst/>
            </a:prstGeom>
            <a:solidFill>
              <a:srgbClr val="C5D3D5"/>
            </a:solidFill>
            <a:ln w="9525">
              <a:solidFill>
                <a:schemeClr val="tx1"/>
              </a:solidFill>
              <a:round/>
              <a:headEnd/>
              <a:tailEnd/>
            </a:ln>
          </p:spPr>
          <p:txBody>
            <a:bodyPr wrap="none" lIns="0" tIns="0" rIns="0" bIns="0" anchor="ctr"/>
            <a:lstStyle/>
            <a:p>
              <a:pPr algn="ctr" eaLnBrk="0" hangingPunct="0"/>
              <a:r>
                <a:rPr lang="en-US" sz="1700" b="1"/>
                <a:t>Community/</a:t>
              </a:r>
            </a:p>
            <a:p>
              <a:pPr algn="ctr" eaLnBrk="0" hangingPunct="0"/>
              <a:r>
                <a:rPr lang="en-US" sz="1700" b="1"/>
                <a:t>Seniors</a:t>
              </a:r>
            </a:p>
          </p:txBody>
        </p:sp>
        <p:sp>
          <p:nvSpPr>
            <p:cNvPr id="85002" name="_s2058"/>
            <p:cNvSpPr>
              <a:spLocks noChangeShapeType="1"/>
            </p:cNvSpPr>
            <p:nvPr/>
          </p:nvSpPr>
          <p:spPr bwMode="auto">
            <a:xfrm flipH="1">
              <a:off x="2448" y="2310"/>
              <a:ext cx="320" cy="44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85003" name="_s2059"/>
            <p:cNvSpPr>
              <a:spLocks noChangeArrowheads="1"/>
            </p:cNvSpPr>
            <p:nvPr/>
          </p:nvSpPr>
          <p:spPr bwMode="auto">
            <a:xfrm>
              <a:off x="2012" y="2700"/>
              <a:ext cx="548" cy="548"/>
            </a:xfrm>
            <a:prstGeom prst="ellipse">
              <a:avLst/>
            </a:prstGeom>
            <a:solidFill>
              <a:schemeClr val="accent2"/>
            </a:solidFill>
            <a:ln w="9525">
              <a:solidFill>
                <a:schemeClr val="tx1"/>
              </a:solidFill>
              <a:round/>
              <a:headEnd/>
              <a:tailEnd/>
            </a:ln>
          </p:spPr>
          <p:txBody>
            <a:bodyPr wrap="none" lIns="0" tIns="0" rIns="0" bIns="0" anchor="ctr"/>
            <a:lstStyle/>
            <a:p>
              <a:pPr algn="ctr" eaLnBrk="0" hangingPunct="0"/>
              <a:r>
                <a:rPr lang="en-US" sz="1700" b="1"/>
                <a:t>Master</a:t>
              </a:r>
            </a:p>
            <a:p>
              <a:pPr algn="ctr" eaLnBrk="0" hangingPunct="0"/>
              <a:r>
                <a:rPr lang="en-US" sz="1700" b="1"/>
                <a:t> Gardener</a:t>
              </a:r>
            </a:p>
          </p:txBody>
        </p:sp>
        <p:sp>
          <p:nvSpPr>
            <p:cNvPr id="85004" name="_s2060"/>
            <p:cNvSpPr>
              <a:spLocks noChangeShapeType="1"/>
            </p:cNvSpPr>
            <p:nvPr/>
          </p:nvSpPr>
          <p:spPr bwMode="auto">
            <a:xfrm>
              <a:off x="2928" y="2362"/>
              <a:ext cx="2" cy="54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85005" name="_s2061"/>
            <p:cNvSpPr>
              <a:spLocks noChangeArrowheads="1"/>
            </p:cNvSpPr>
            <p:nvPr/>
          </p:nvSpPr>
          <p:spPr bwMode="auto">
            <a:xfrm>
              <a:off x="2655" y="2908"/>
              <a:ext cx="548" cy="548"/>
            </a:xfrm>
            <a:prstGeom prst="ellipse">
              <a:avLst/>
            </a:prstGeom>
            <a:solidFill>
              <a:srgbClr val="C5D3D5"/>
            </a:solidFill>
            <a:ln w="9525">
              <a:solidFill>
                <a:schemeClr val="tx1"/>
              </a:solidFill>
              <a:round/>
              <a:headEnd/>
              <a:tailEnd/>
            </a:ln>
          </p:spPr>
          <p:txBody>
            <a:bodyPr wrap="none" lIns="0" tIns="0" rIns="0" bIns="0" anchor="ctr"/>
            <a:lstStyle/>
            <a:p>
              <a:pPr algn="ctr" eaLnBrk="0" hangingPunct="0"/>
              <a:r>
                <a:rPr lang="en-US" sz="1700" b="1"/>
                <a:t>Master</a:t>
              </a:r>
            </a:p>
            <a:p>
              <a:pPr algn="ctr" eaLnBrk="0" hangingPunct="0"/>
              <a:r>
                <a:rPr lang="en-US" sz="1700" b="1"/>
                <a:t> Composter</a:t>
              </a:r>
            </a:p>
          </p:txBody>
        </p:sp>
        <p:sp>
          <p:nvSpPr>
            <p:cNvPr id="85006" name="_s2062"/>
            <p:cNvSpPr>
              <a:spLocks noChangeShapeType="1"/>
            </p:cNvSpPr>
            <p:nvPr/>
          </p:nvSpPr>
          <p:spPr bwMode="auto">
            <a:xfrm>
              <a:off x="3088" y="2310"/>
              <a:ext cx="323" cy="44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85007" name="_s2063"/>
            <p:cNvSpPr>
              <a:spLocks noChangeArrowheads="1"/>
            </p:cNvSpPr>
            <p:nvPr/>
          </p:nvSpPr>
          <p:spPr bwMode="auto">
            <a:xfrm>
              <a:off x="3297" y="2699"/>
              <a:ext cx="548" cy="548"/>
            </a:xfrm>
            <a:prstGeom prst="ellipse">
              <a:avLst/>
            </a:prstGeom>
            <a:solidFill>
              <a:schemeClr val="accent2"/>
            </a:solidFill>
            <a:ln w="9525">
              <a:solidFill>
                <a:schemeClr val="tx1"/>
              </a:solidFill>
              <a:round/>
              <a:headEnd/>
              <a:tailEnd/>
            </a:ln>
          </p:spPr>
          <p:txBody>
            <a:bodyPr wrap="none" lIns="0" tIns="0" rIns="0" bIns="0" anchor="ctr"/>
            <a:lstStyle/>
            <a:p>
              <a:pPr algn="ctr" eaLnBrk="0" hangingPunct="0"/>
              <a:r>
                <a:rPr lang="en-US" sz="1700" b="1"/>
                <a:t>Agriculture</a:t>
              </a:r>
            </a:p>
            <a:p>
              <a:pPr algn="ctr" eaLnBrk="0" hangingPunct="0"/>
              <a:r>
                <a:rPr lang="en-US" sz="1700" b="1"/>
                <a:t>Educator</a:t>
              </a:r>
            </a:p>
          </p:txBody>
        </p:sp>
        <p:sp>
          <p:nvSpPr>
            <p:cNvPr id="85008" name="_s2064"/>
            <p:cNvSpPr>
              <a:spLocks noChangeShapeType="1"/>
            </p:cNvSpPr>
            <p:nvPr/>
          </p:nvSpPr>
          <p:spPr bwMode="auto">
            <a:xfrm>
              <a:off x="3188" y="2174"/>
              <a:ext cx="520" cy="16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85009" name="_s2065"/>
            <p:cNvSpPr>
              <a:spLocks noChangeArrowheads="1"/>
            </p:cNvSpPr>
            <p:nvPr/>
          </p:nvSpPr>
          <p:spPr bwMode="auto">
            <a:xfrm>
              <a:off x="3694" y="2153"/>
              <a:ext cx="548" cy="548"/>
            </a:xfrm>
            <a:prstGeom prst="ellipse">
              <a:avLst/>
            </a:prstGeom>
            <a:solidFill>
              <a:srgbClr val="C5D3D5"/>
            </a:solidFill>
            <a:ln w="9525">
              <a:solidFill>
                <a:schemeClr val="tx1"/>
              </a:solidFill>
              <a:round/>
              <a:headEnd/>
              <a:tailEnd/>
            </a:ln>
          </p:spPr>
          <p:txBody>
            <a:bodyPr wrap="none" lIns="0" tIns="0" rIns="0" bIns="0" anchor="ctr"/>
            <a:lstStyle/>
            <a:p>
              <a:pPr algn="ctr" eaLnBrk="0" hangingPunct="0"/>
              <a:r>
                <a:rPr lang="en-US" sz="1700" b="1"/>
                <a:t>Teacher</a:t>
              </a:r>
            </a:p>
          </p:txBody>
        </p:sp>
        <p:sp>
          <p:nvSpPr>
            <p:cNvPr id="85010" name="_s2066"/>
            <p:cNvSpPr>
              <a:spLocks noChangeShapeType="1"/>
            </p:cNvSpPr>
            <p:nvPr/>
          </p:nvSpPr>
          <p:spPr bwMode="auto">
            <a:xfrm flipV="1">
              <a:off x="3188" y="1835"/>
              <a:ext cx="519" cy="17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85011" name="_s2067"/>
            <p:cNvSpPr>
              <a:spLocks noChangeArrowheads="1"/>
            </p:cNvSpPr>
            <p:nvPr/>
          </p:nvSpPr>
          <p:spPr bwMode="auto">
            <a:xfrm>
              <a:off x="3694" y="1477"/>
              <a:ext cx="548" cy="548"/>
            </a:xfrm>
            <a:prstGeom prst="ellipse">
              <a:avLst/>
            </a:prstGeom>
            <a:solidFill>
              <a:schemeClr val="accent2"/>
            </a:solidFill>
            <a:ln w="9525">
              <a:solidFill>
                <a:schemeClr val="tx1"/>
              </a:solidFill>
              <a:round/>
              <a:headEnd/>
              <a:tailEnd/>
            </a:ln>
          </p:spPr>
          <p:txBody>
            <a:bodyPr wrap="none" lIns="0" tIns="0" rIns="0" bIns="0" anchor="ctr"/>
            <a:lstStyle/>
            <a:p>
              <a:pPr algn="ctr" eaLnBrk="0" hangingPunct="0"/>
              <a:r>
                <a:rPr lang="en-US" sz="1700" b="1"/>
                <a:t>Farmer</a:t>
              </a:r>
            </a:p>
          </p:txBody>
        </p:sp>
        <p:sp>
          <p:nvSpPr>
            <p:cNvPr id="85012" name="_s2068"/>
            <p:cNvSpPr>
              <a:spLocks noChangeShapeType="1"/>
            </p:cNvSpPr>
            <p:nvPr/>
          </p:nvSpPr>
          <p:spPr bwMode="auto">
            <a:xfrm flipV="1">
              <a:off x="3089" y="1426"/>
              <a:ext cx="320" cy="44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85013" name="_s2069"/>
            <p:cNvSpPr>
              <a:spLocks noChangeArrowheads="1"/>
            </p:cNvSpPr>
            <p:nvPr/>
          </p:nvSpPr>
          <p:spPr bwMode="auto">
            <a:xfrm>
              <a:off x="3297" y="930"/>
              <a:ext cx="548" cy="548"/>
            </a:xfrm>
            <a:prstGeom prst="ellipse">
              <a:avLst/>
            </a:prstGeom>
            <a:solidFill>
              <a:srgbClr val="C5D3D5"/>
            </a:solidFill>
            <a:ln w="9525">
              <a:solidFill>
                <a:schemeClr val="tx1"/>
              </a:solidFill>
              <a:round/>
              <a:headEnd/>
              <a:tailEnd/>
            </a:ln>
          </p:spPr>
          <p:txBody>
            <a:bodyPr wrap="none" lIns="0" tIns="0" rIns="0" bIns="0" anchor="ctr"/>
            <a:lstStyle/>
            <a:p>
              <a:pPr algn="ctr" eaLnBrk="0" hangingPunct="0"/>
              <a:r>
                <a:rPr lang="en-US" sz="1700" b="1"/>
                <a:t>Environmental </a:t>
              </a:r>
            </a:p>
            <a:p>
              <a:pPr algn="ctr" eaLnBrk="0" hangingPunct="0"/>
              <a:r>
                <a:rPr lang="en-US" sz="1700" b="1"/>
                <a:t>Educator</a:t>
              </a:r>
            </a:p>
          </p:txBody>
        </p:sp>
        <p:sp>
          <p:nvSpPr>
            <p:cNvPr id="85014" name="_s2070"/>
            <p:cNvSpPr>
              <a:spLocks noChangeShapeType="1"/>
            </p:cNvSpPr>
            <p:nvPr/>
          </p:nvSpPr>
          <p:spPr bwMode="auto">
            <a:xfrm flipV="1">
              <a:off x="2928" y="1270"/>
              <a:ext cx="0" cy="54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85015" name="_s2071"/>
            <p:cNvSpPr>
              <a:spLocks noChangeArrowheads="1"/>
            </p:cNvSpPr>
            <p:nvPr/>
          </p:nvSpPr>
          <p:spPr bwMode="auto">
            <a:xfrm>
              <a:off x="2654" y="722"/>
              <a:ext cx="548" cy="548"/>
            </a:xfrm>
            <a:prstGeom prst="ellipse">
              <a:avLst/>
            </a:prstGeom>
            <a:solidFill>
              <a:schemeClr val="accent2"/>
            </a:solidFill>
            <a:ln w="9525">
              <a:solidFill>
                <a:schemeClr val="tx1"/>
              </a:solidFill>
              <a:round/>
              <a:headEnd/>
              <a:tailEnd/>
            </a:ln>
          </p:spPr>
          <p:txBody>
            <a:bodyPr wrap="none" lIns="0" tIns="0" rIns="0" bIns="0" anchor="ctr"/>
            <a:lstStyle/>
            <a:p>
              <a:pPr algn="ctr" eaLnBrk="0" hangingPunct="0"/>
              <a:r>
                <a:rPr lang="en-US" sz="1700" b="1"/>
                <a:t>Dietitian</a:t>
              </a:r>
            </a:p>
          </p:txBody>
        </p:sp>
        <p:sp>
          <p:nvSpPr>
            <p:cNvPr id="85016" name="_s2072"/>
            <p:cNvSpPr>
              <a:spLocks noChangeArrowheads="1"/>
            </p:cNvSpPr>
            <p:nvPr/>
          </p:nvSpPr>
          <p:spPr bwMode="auto">
            <a:xfrm>
              <a:off x="2654" y="1816"/>
              <a:ext cx="548" cy="548"/>
            </a:xfrm>
            <a:prstGeom prst="ellipse">
              <a:avLst/>
            </a:prstGeom>
            <a:solidFill>
              <a:schemeClr val="accent1"/>
            </a:solidFill>
            <a:ln w="9525">
              <a:solidFill>
                <a:schemeClr val="tx1"/>
              </a:solidFill>
              <a:round/>
              <a:headEnd/>
              <a:tailEnd/>
            </a:ln>
          </p:spPr>
          <p:txBody>
            <a:bodyPr wrap="none" lIns="0" tIns="0" rIns="0" bIns="0" anchor="ctr"/>
            <a:lstStyle/>
            <a:p>
              <a:pPr algn="ctr" eaLnBrk="0" hangingPunct="0"/>
              <a:endParaRPr lang="en-US" sz="1700"/>
            </a:p>
          </p:txBody>
        </p:sp>
        <p:pic>
          <p:nvPicPr>
            <p:cNvPr id="85017" name="Picture 25" descr="117x1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3" y="1449"/>
              <a:ext cx="704" cy="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4994" name="Rectangle 26"/>
          <p:cNvSpPr>
            <a:spLocks noGrp="1" noChangeArrowheads="1"/>
          </p:cNvSpPr>
          <p:nvPr>
            <p:ph type="title"/>
          </p:nvPr>
        </p:nvSpPr>
        <p:spPr>
          <a:xfrm>
            <a:off x="1097280" y="182880"/>
            <a:ext cx="12679680" cy="2194560"/>
          </a:xfrm>
        </p:spPr>
        <p:txBody>
          <a:bodyPr/>
          <a:lstStyle/>
          <a:p>
            <a:pPr eaLnBrk="1" hangingPunct="1"/>
            <a:r>
              <a:rPr lang="en-US" sz="5100" dirty="0">
                <a:solidFill>
                  <a:srgbClr val="000000"/>
                </a:solidFill>
                <a:latin typeface="Arial" charset="0"/>
                <a:cs typeface="Arial" charset="0"/>
              </a:rPr>
              <a:t>Farm to School: Opportunity for </a:t>
            </a:r>
            <a:br>
              <a:rPr lang="en-US" sz="5100" dirty="0">
                <a:solidFill>
                  <a:srgbClr val="000000"/>
                </a:solidFill>
                <a:latin typeface="Arial" charset="0"/>
                <a:cs typeface="Arial" charset="0"/>
              </a:rPr>
            </a:br>
            <a:r>
              <a:rPr lang="en-US" sz="5100" dirty="0">
                <a:solidFill>
                  <a:srgbClr val="000000"/>
                </a:solidFill>
                <a:latin typeface="Arial" charset="0"/>
                <a:cs typeface="Arial" charset="0"/>
              </a:rPr>
              <a:t>Collaboration</a:t>
            </a:r>
          </a:p>
        </p:txBody>
      </p:sp>
    </p:spTree>
    <p:extLst>
      <p:ext uri="{BB962C8B-B14F-4D97-AF65-F5344CB8AC3E}">
        <p14:creationId xmlns:p14="http://schemas.microsoft.com/office/powerpoint/2010/main" val="7268208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609600" y="274320"/>
            <a:ext cx="13167360" cy="1371600"/>
          </a:xfrm>
        </p:spPr>
        <p:txBody>
          <a:bodyPr>
            <a:normAutofit fontScale="90000"/>
          </a:bodyPr>
          <a:lstStyle/>
          <a:p>
            <a:pPr eaLnBrk="1" hangingPunct="1"/>
            <a:r>
              <a:rPr lang="en-US" b="1">
                <a:solidFill>
                  <a:srgbClr val="3E3E5C"/>
                </a:solidFill>
                <a:latin typeface="Arial" charset="0"/>
                <a:cs typeface="Arial" charset="0"/>
              </a:rPr>
              <a:t>Health Trends</a:t>
            </a:r>
            <a:br>
              <a:rPr lang="en-US" b="1">
                <a:solidFill>
                  <a:srgbClr val="3E3E5C"/>
                </a:solidFill>
                <a:latin typeface="Arial" charset="0"/>
                <a:cs typeface="Arial" charset="0"/>
              </a:rPr>
            </a:br>
            <a:r>
              <a:rPr lang="en-US" b="1">
                <a:solidFill>
                  <a:srgbClr val="3E3E5C"/>
                </a:solidFill>
                <a:latin typeface="Arial" charset="0"/>
                <a:cs typeface="Arial" charset="0"/>
              </a:rPr>
              <a:t>Children (2-19 years of age)</a:t>
            </a:r>
          </a:p>
        </p:txBody>
      </p:sp>
      <p:sp>
        <p:nvSpPr>
          <p:cNvPr id="16386" name="Rectangle 3"/>
          <p:cNvSpPr>
            <a:spLocks noGrp="1" noChangeArrowheads="1"/>
          </p:cNvSpPr>
          <p:nvPr>
            <p:ph idx="1"/>
          </p:nvPr>
        </p:nvSpPr>
        <p:spPr>
          <a:xfrm>
            <a:off x="32426" y="1828800"/>
            <a:ext cx="14232214" cy="1188720"/>
          </a:xfrm>
          <a:solidFill>
            <a:schemeClr val="bg1"/>
          </a:solidFill>
        </p:spPr>
        <p:txBody>
          <a:bodyPr>
            <a:normAutofit/>
          </a:bodyPr>
          <a:lstStyle/>
          <a:p>
            <a:pPr eaLnBrk="1" hangingPunct="1">
              <a:lnSpc>
                <a:spcPct val="120000"/>
              </a:lnSpc>
            </a:pPr>
            <a:r>
              <a:rPr lang="en-US" sz="4000" dirty="0">
                <a:solidFill>
                  <a:srgbClr val="3E3E5C"/>
                </a:solidFill>
                <a:latin typeface="Arial" charset="0"/>
                <a:cs typeface="Arial" charset="0"/>
              </a:rPr>
              <a:t>Children’</a:t>
            </a:r>
            <a:r>
              <a:rPr lang="en-US" altLang="ja-JP" sz="4000" dirty="0">
                <a:solidFill>
                  <a:srgbClr val="3E3E5C"/>
                </a:solidFill>
                <a:latin typeface="Arial" charset="0"/>
                <a:cs typeface="Arial" charset="0"/>
              </a:rPr>
              <a:t>s </a:t>
            </a:r>
            <a:r>
              <a:rPr lang="en-US" altLang="ja-JP" sz="4000" dirty="0">
                <a:solidFill>
                  <a:srgbClr val="3E3E5C"/>
                </a:solidFill>
                <a:latin typeface="Arial" charset="0"/>
                <a:cs typeface="Arial" charset="0"/>
              </a:rPr>
              <a:t>diets do not meet national US recommendations</a:t>
            </a:r>
          </a:p>
          <a:p>
            <a:pPr marL="0" indent="0">
              <a:lnSpc>
                <a:spcPct val="90000"/>
              </a:lnSpc>
              <a:buNone/>
            </a:pPr>
            <a:endParaRPr lang="en-US" sz="4000" dirty="0">
              <a:solidFill>
                <a:srgbClr val="3E3E5C"/>
              </a:solidFill>
              <a:latin typeface="Tahoma" charset="0"/>
            </a:endParaRPr>
          </a:p>
          <a:p>
            <a:pPr eaLnBrk="1" hangingPunct="1">
              <a:lnSpc>
                <a:spcPct val="90000"/>
              </a:lnSpc>
            </a:pPr>
            <a:endParaRPr lang="en-US" sz="4000" dirty="0">
              <a:solidFill>
                <a:srgbClr val="FFFFFF"/>
              </a:solidFill>
              <a:latin typeface="Tahoma" charset="0"/>
            </a:endParaRPr>
          </a:p>
        </p:txBody>
      </p:sp>
      <p:grpSp>
        <p:nvGrpSpPr>
          <p:cNvPr id="6" name="Group 5"/>
          <p:cNvGrpSpPr/>
          <p:nvPr/>
        </p:nvGrpSpPr>
        <p:grpSpPr>
          <a:xfrm>
            <a:off x="121920" y="3005018"/>
            <a:ext cx="14508480" cy="5017623"/>
            <a:chOff x="76200" y="2504182"/>
            <a:chExt cx="9067800" cy="4181352"/>
          </a:xfrm>
        </p:grpSpPr>
        <p:sp>
          <p:nvSpPr>
            <p:cNvPr id="5" name="Rectangle 4"/>
            <p:cNvSpPr>
              <a:spLocks noChangeArrowheads="1"/>
            </p:cNvSpPr>
            <p:nvPr/>
          </p:nvSpPr>
          <p:spPr bwMode="auto">
            <a:xfrm>
              <a:off x="76200" y="2504182"/>
              <a:ext cx="9067800" cy="37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endParaRPr lang="en-US" sz="2300" dirty="0">
                <a:latin typeface="Arial"/>
                <a:cs typeface="Arial"/>
              </a:endParaRPr>
            </a:p>
            <a:p>
              <a:r>
                <a:rPr lang="en-US" sz="2300" dirty="0">
                  <a:latin typeface="Arial"/>
                  <a:cs typeface="Arial"/>
                </a:rPr>
                <a:t>INDICATOR HEALTH6: AVERAGE DIET SCORES FOR CHILDREN AGES 2–17, EXPRESSED AS A PERCENTAGE OF FEDERAL DIET QUALITY STANDARDS, BY AGE GROUP, 2007–2008 </a:t>
              </a:r>
            </a:p>
          </p:txBody>
        </p:sp>
        <p:pic>
          <p:nvPicPr>
            <p:cNvPr id="3" name="Picture 2" descr="health_6.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3238500"/>
              <a:ext cx="6248400" cy="3447034"/>
            </a:xfrm>
            <a:prstGeom prst="rect">
              <a:avLst/>
            </a:prstGeom>
          </p:spPr>
        </p:pic>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ctrTitle" idx="4294967295"/>
          </p:nvPr>
        </p:nvSpPr>
        <p:spPr>
          <a:xfrm>
            <a:off x="0" y="457200"/>
            <a:ext cx="14630400" cy="731520"/>
          </a:xfrm>
        </p:spPr>
        <p:txBody>
          <a:bodyPr rtlCol="0" anchor="b">
            <a:noAutofit/>
          </a:bodyPr>
          <a:lstStyle/>
          <a:p>
            <a:pPr>
              <a:defRPr/>
            </a:pPr>
            <a:r>
              <a:rPr lang="en-US" altLang="ja-JP" sz="4000" b="1" dirty="0">
                <a:solidFill>
                  <a:srgbClr val="000000"/>
                </a:solidFill>
                <a:latin typeface="Arial"/>
                <a:cs typeface="Arial"/>
              </a:rPr>
              <a:t>Shaping </a:t>
            </a:r>
            <a:r>
              <a:rPr lang="en-US" altLang="ja-JP" sz="4000" b="1" dirty="0">
                <a:solidFill>
                  <a:srgbClr val="000000"/>
                </a:solidFill>
                <a:latin typeface="Arial"/>
                <a:cs typeface="Arial"/>
              </a:rPr>
              <a:t>Healthy Choices </a:t>
            </a:r>
            <a:r>
              <a:rPr lang="en-US" altLang="ja-JP" sz="4000" b="1" dirty="0">
                <a:solidFill>
                  <a:srgbClr val="000000"/>
                </a:solidFill>
                <a:latin typeface="Arial"/>
                <a:cs typeface="Arial"/>
              </a:rPr>
              <a:t>Program </a:t>
            </a:r>
            <a:r>
              <a:rPr lang="en-US" altLang="ja-JP" sz="4000" b="1" dirty="0">
                <a:solidFill>
                  <a:srgbClr val="000000"/>
                </a:solidFill>
                <a:latin typeface="Arial"/>
                <a:cs typeface="Arial"/>
              </a:rPr>
              <a:t>(SHCP</a:t>
            </a:r>
            <a:r>
              <a:rPr lang="en-US" altLang="ja-JP" sz="4000" b="1" dirty="0">
                <a:solidFill>
                  <a:srgbClr val="000000"/>
                </a:solidFill>
                <a:latin typeface="Arial"/>
                <a:cs typeface="Arial"/>
              </a:rPr>
              <a:t>)</a:t>
            </a:r>
            <a:endParaRPr lang="en-US" sz="4000" b="1" dirty="0">
              <a:solidFill>
                <a:srgbClr val="000000"/>
              </a:solidFill>
              <a:latin typeface="Arial"/>
              <a:cs typeface="Arial"/>
            </a:endParaRPr>
          </a:p>
        </p:txBody>
      </p:sp>
      <p:sp>
        <p:nvSpPr>
          <p:cNvPr id="52226" name="Rectangle 3"/>
          <p:cNvSpPr>
            <a:spLocks noGrp="1" noChangeArrowheads="1"/>
          </p:cNvSpPr>
          <p:nvPr>
            <p:ph type="subTitle" idx="4294967295"/>
          </p:nvPr>
        </p:nvSpPr>
        <p:spPr>
          <a:xfrm>
            <a:off x="579120" y="1828800"/>
            <a:ext cx="10850880" cy="5394960"/>
          </a:xfrm>
        </p:spPr>
        <p:txBody>
          <a:bodyPr>
            <a:normAutofit lnSpcReduction="10000"/>
          </a:bodyPr>
          <a:lstStyle/>
          <a:p>
            <a:pPr marL="0" indent="0">
              <a:lnSpc>
                <a:spcPct val="80000"/>
              </a:lnSpc>
              <a:buNone/>
            </a:pPr>
            <a:r>
              <a:rPr lang="en-US" sz="3700" dirty="0">
                <a:solidFill>
                  <a:srgbClr val="000080"/>
                </a:solidFill>
                <a:latin typeface="Arial" charset="0"/>
                <a:ea typeface="Osaka" charset="0"/>
                <a:cs typeface="Osaka" charset="0"/>
              </a:rPr>
              <a:t>UC Davis</a:t>
            </a:r>
          </a:p>
          <a:p>
            <a:pPr marL="0" indent="0">
              <a:lnSpc>
                <a:spcPct val="80000"/>
              </a:lnSpc>
              <a:buNone/>
            </a:pPr>
            <a:r>
              <a:rPr lang="en-US" sz="3700" dirty="0">
                <a:solidFill>
                  <a:srgbClr val="000080"/>
                </a:solidFill>
                <a:latin typeface="Arial" charset="0"/>
                <a:ea typeface="Osaka" charset="0"/>
                <a:cs typeface="Osaka" charset="0"/>
              </a:rPr>
              <a:t>	Department of Nutrition	</a:t>
            </a:r>
          </a:p>
          <a:p>
            <a:pPr marL="0" indent="0">
              <a:lnSpc>
                <a:spcPct val="80000"/>
              </a:lnSpc>
              <a:buNone/>
            </a:pPr>
            <a:r>
              <a:rPr lang="en-US" sz="3700" dirty="0">
                <a:solidFill>
                  <a:srgbClr val="000080"/>
                </a:solidFill>
                <a:latin typeface="Arial" charset="0"/>
                <a:ea typeface="Osaka" charset="0"/>
                <a:cs typeface="Osaka" charset="0"/>
              </a:rPr>
              <a:t>	Department of Human and </a:t>
            </a:r>
            <a:r>
              <a:rPr lang="en-US" sz="3700" dirty="0" smtClean="0">
                <a:solidFill>
                  <a:srgbClr val="000080"/>
                </a:solidFill>
                <a:latin typeface="Arial" charset="0"/>
                <a:ea typeface="Osaka" charset="0"/>
                <a:cs typeface="Osaka" charset="0"/>
              </a:rPr>
              <a:t>Community </a:t>
            </a:r>
            <a:r>
              <a:rPr lang="en-US" sz="3700" dirty="0">
                <a:solidFill>
                  <a:srgbClr val="000080"/>
                </a:solidFill>
                <a:latin typeface="Arial" charset="0"/>
                <a:ea typeface="Osaka" charset="0"/>
                <a:cs typeface="Osaka" charset="0"/>
              </a:rPr>
              <a:t>Development </a:t>
            </a:r>
          </a:p>
          <a:p>
            <a:pPr marL="0" indent="0">
              <a:lnSpc>
                <a:spcPct val="80000"/>
              </a:lnSpc>
              <a:buNone/>
            </a:pPr>
            <a:r>
              <a:rPr lang="en-US" sz="3700" dirty="0">
                <a:solidFill>
                  <a:srgbClr val="000080"/>
                </a:solidFill>
                <a:latin typeface="Arial" charset="0"/>
                <a:ea typeface="Osaka" charset="0"/>
                <a:cs typeface="Osaka" charset="0"/>
              </a:rPr>
              <a:t>	Agricultural Sustainability Institute</a:t>
            </a:r>
          </a:p>
          <a:p>
            <a:pPr marL="0" indent="0">
              <a:lnSpc>
                <a:spcPct val="80000"/>
              </a:lnSpc>
              <a:buNone/>
            </a:pPr>
            <a:r>
              <a:rPr lang="en-US" sz="3700" dirty="0">
                <a:solidFill>
                  <a:srgbClr val="000080"/>
                </a:solidFill>
                <a:latin typeface="Arial" charset="0"/>
                <a:ea typeface="Osaka" charset="0"/>
                <a:cs typeface="Osaka" charset="0"/>
              </a:rPr>
              <a:t>	Foods for Health Institute</a:t>
            </a:r>
          </a:p>
          <a:p>
            <a:pPr marL="0" indent="0">
              <a:lnSpc>
                <a:spcPct val="80000"/>
              </a:lnSpc>
              <a:buNone/>
            </a:pPr>
            <a:r>
              <a:rPr lang="en-US" sz="3700" dirty="0">
                <a:solidFill>
                  <a:srgbClr val="000080"/>
                </a:solidFill>
                <a:latin typeface="Arial" charset="0"/>
                <a:ea typeface="Osaka" charset="0"/>
                <a:cs typeface="Osaka" charset="0"/>
              </a:rPr>
              <a:t>	School of Veterinary Medicine</a:t>
            </a:r>
          </a:p>
          <a:p>
            <a:pPr marL="0" indent="0">
              <a:lnSpc>
                <a:spcPct val="80000"/>
              </a:lnSpc>
              <a:buNone/>
            </a:pPr>
            <a:r>
              <a:rPr lang="en-US" sz="3700" dirty="0">
                <a:solidFill>
                  <a:srgbClr val="000080"/>
                </a:solidFill>
                <a:latin typeface="Arial" charset="0"/>
                <a:ea typeface="Osaka" charset="0"/>
                <a:cs typeface="Osaka" charset="0"/>
              </a:rPr>
              <a:t>	School of Nursing</a:t>
            </a:r>
          </a:p>
          <a:p>
            <a:pPr marL="0" indent="0">
              <a:lnSpc>
                <a:spcPct val="80000"/>
              </a:lnSpc>
              <a:buNone/>
            </a:pPr>
            <a:r>
              <a:rPr lang="en-US" sz="3700" dirty="0">
                <a:solidFill>
                  <a:srgbClr val="000080"/>
                </a:solidFill>
                <a:latin typeface="Arial" charset="0"/>
                <a:ea typeface="Osaka" charset="0"/>
                <a:cs typeface="Osaka" charset="0"/>
              </a:rPr>
              <a:t>UCCE</a:t>
            </a:r>
          </a:p>
          <a:p>
            <a:pPr marL="0" indent="0">
              <a:lnSpc>
                <a:spcPct val="80000"/>
              </a:lnSpc>
              <a:buNone/>
            </a:pPr>
            <a:r>
              <a:rPr lang="en-US" sz="3700" dirty="0">
                <a:solidFill>
                  <a:srgbClr val="000080"/>
                </a:solidFill>
                <a:latin typeface="Arial" charset="0"/>
                <a:ea typeface="Osaka" charset="0"/>
                <a:cs typeface="Osaka" charset="0"/>
              </a:rPr>
              <a:t>	Alameda, Butte, Amador/Calaveras, 	</a:t>
            </a:r>
            <a:r>
              <a:rPr lang="en-US" sz="3700" dirty="0">
                <a:solidFill>
                  <a:srgbClr val="0000FF"/>
                </a:solidFill>
                <a:latin typeface="Arial" charset="0"/>
                <a:ea typeface="Osaka" charset="0"/>
                <a:cs typeface="Osaka" charset="0"/>
              </a:rPr>
              <a:t>Merced/Stanislaus, </a:t>
            </a:r>
            <a:r>
              <a:rPr lang="en-US" sz="3700" dirty="0">
                <a:solidFill>
                  <a:srgbClr val="000080"/>
                </a:solidFill>
                <a:latin typeface="Arial" charset="0"/>
                <a:ea typeface="Osaka" charset="0"/>
                <a:cs typeface="Osaka" charset="0"/>
              </a:rPr>
              <a:t>Shasta, 	</a:t>
            </a:r>
            <a:r>
              <a:rPr lang="en-US" sz="3700" dirty="0">
                <a:solidFill>
                  <a:srgbClr val="0000FF"/>
                </a:solidFill>
                <a:latin typeface="Arial" charset="0"/>
                <a:ea typeface="Osaka" charset="0"/>
                <a:cs typeface="Osaka" charset="0"/>
              </a:rPr>
              <a:t>Sacramento</a:t>
            </a:r>
          </a:p>
          <a:p>
            <a:pPr marL="0" indent="0">
              <a:lnSpc>
                <a:spcPct val="80000"/>
              </a:lnSpc>
              <a:buNone/>
            </a:pPr>
            <a:endParaRPr lang="en-US" sz="3700" dirty="0">
              <a:solidFill>
                <a:srgbClr val="000080"/>
              </a:solidFill>
              <a:latin typeface="Arial" charset="0"/>
              <a:ea typeface="Osaka" charset="0"/>
              <a:cs typeface="Osaka" charset="0"/>
            </a:endParaRPr>
          </a:p>
          <a:p>
            <a:pPr marL="0" indent="0">
              <a:lnSpc>
                <a:spcPct val="80000"/>
              </a:lnSpc>
              <a:buNone/>
            </a:pPr>
            <a:endParaRPr lang="en-US" sz="3700" dirty="0">
              <a:solidFill>
                <a:srgbClr val="000080"/>
              </a:solidFill>
              <a:latin typeface="Arial" charset="0"/>
              <a:ea typeface="Osaka" charset="0"/>
              <a:cs typeface="Osaka" charset="0"/>
            </a:endParaRPr>
          </a:p>
        </p:txBody>
      </p:sp>
      <p:pic>
        <p:nvPicPr>
          <p:cNvPr id="2" name="Picture 1"/>
          <p:cNvPicPr>
            <a:picLocks noChangeAspect="1"/>
          </p:cNvPicPr>
          <p:nvPr/>
        </p:nvPicPr>
        <p:blipFill>
          <a:blip r:embed="rId2"/>
          <a:stretch>
            <a:fillRect/>
          </a:stretch>
        </p:blipFill>
        <p:spPr>
          <a:xfrm>
            <a:off x="8917152" y="2286000"/>
            <a:ext cx="5941848" cy="4495800"/>
          </a:xfrm>
          <a:prstGeom prst="rect">
            <a:avLst/>
          </a:prstGeom>
        </p:spPr>
      </p:pic>
    </p:spTree>
    <p:extLst>
      <p:ext uri="{BB962C8B-B14F-4D97-AF65-F5344CB8AC3E}">
        <p14:creationId xmlns:p14="http://schemas.microsoft.com/office/powerpoint/2010/main" val="1299384261"/>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249" name="Group 6"/>
          <p:cNvGrpSpPr>
            <a:grpSpLocks/>
          </p:cNvGrpSpPr>
          <p:nvPr/>
        </p:nvGrpSpPr>
        <p:grpSpPr bwMode="auto">
          <a:xfrm>
            <a:off x="685800" y="931224"/>
            <a:ext cx="7848600" cy="7024056"/>
            <a:chOff x="1143000" y="158723"/>
            <a:chExt cx="6934200" cy="6699277"/>
          </a:xfrm>
        </p:grpSpPr>
        <p:sp>
          <p:nvSpPr>
            <p:cNvPr id="3" name="Oval 2"/>
            <p:cNvSpPr>
              <a:spLocks noChangeArrowheads="1"/>
            </p:cNvSpPr>
            <p:nvPr/>
          </p:nvSpPr>
          <p:spPr bwMode="auto">
            <a:xfrm>
              <a:off x="1143000" y="158723"/>
              <a:ext cx="6934200" cy="6699277"/>
            </a:xfrm>
            <a:prstGeom prst="ellipse">
              <a:avLst/>
            </a:prstGeom>
            <a:solidFill>
              <a:srgbClr val="FFFFFF"/>
            </a:solidFill>
            <a:ln w="31750">
              <a:solidFill>
                <a:srgbClr val="3C8C93"/>
              </a:solidFill>
              <a:round/>
              <a:headEnd/>
              <a:tailEnd/>
            </a:ln>
            <a:effectLst>
              <a:outerShdw blurRad="40000" dist="23000" dir="5400000" rotWithShape="0">
                <a:srgbClr val="000000">
                  <a:alpha val="34998"/>
                </a:srgbClr>
              </a:outerShdw>
            </a:effectLst>
          </p:spPr>
          <p:txBody>
            <a:bodyPr anchor="ctr"/>
            <a:lstStyle/>
            <a:p>
              <a:pPr algn="ctr">
                <a:defRPr/>
              </a:pPr>
              <a:endParaRPr lang="en-US">
                <a:solidFill>
                  <a:schemeClr val="lt1"/>
                </a:solidFill>
                <a:latin typeface="+mn-lt"/>
                <a:ea typeface="+mn-ea"/>
                <a:cs typeface="+mn-cs"/>
              </a:endParaRPr>
            </a:p>
          </p:txBody>
        </p:sp>
        <p:sp>
          <p:nvSpPr>
            <p:cNvPr id="53253" name="Text Box 13"/>
            <p:cNvSpPr txBox="1">
              <a:spLocks noChangeArrowheads="1"/>
            </p:cNvSpPr>
            <p:nvPr/>
          </p:nvSpPr>
          <p:spPr bwMode="auto">
            <a:xfrm>
              <a:off x="4952137" y="1439467"/>
              <a:ext cx="2058590" cy="1392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spcBef>
                  <a:spcPct val="50000"/>
                </a:spcBef>
              </a:pPr>
              <a:r>
                <a:rPr lang="en-US" sz="2600">
                  <a:latin typeface="Arial" charset="0"/>
                </a:rPr>
                <a:t>Family &amp; Community Partnerships</a:t>
              </a:r>
            </a:p>
          </p:txBody>
        </p:sp>
        <p:sp>
          <p:nvSpPr>
            <p:cNvPr id="53254" name="Text Box 12"/>
            <p:cNvSpPr txBox="1">
              <a:spLocks noChangeArrowheads="1"/>
            </p:cNvSpPr>
            <p:nvPr/>
          </p:nvSpPr>
          <p:spPr bwMode="auto">
            <a:xfrm>
              <a:off x="2285953" y="1439467"/>
              <a:ext cx="2058591" cy="1392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spcBef>
                  <a:spcPct val="50000"/>
                </a:spcBef>
              </a:pPr>
              <a:r>
                <a:rPr lang="en-US" sz="2600">
                  <a:latin typeface="Arial" charset="0"/>
                </a:rPr>
                <a:t>Nutrition Education &amp; Promotion</a:t>
              </a:r>
            </a:p>
          </p:txBody>
        </p:sp>
        <p:grpSp>
          <p:nvGrpSpPr>
            <p:cNvPr id="53255" name="Group 20"/>
            <p:cNvGrpSpPr>
              <a:grpSpLocks/>
            </p:cNvGrpSpPr>
            <p:nvPr/>
          </p:nvGrpSpPr>
          <p:grpSpPr bwMode="auto">
            <a:xfrm>
              <a:off x="2054376" y="1065350"/>
              <a:ext cx="3051024" cy="4900612"/>
              <a:chOff x="766" y="335"/>
              <a:chExt cx="2018" cy="3381"/>
            </a:xfrm>
          </p:grpSpPr>
          <p:sp>
            <p:nvSpPr>
              <p:cNvPr id="53264" name="Oval 4"/>
              <p:cNvSpPr>
                <a:spLocks noChangeArrowheads="1"/>
              </p:cNvSpPr>
              <p:nvPr/>
            </p:nvSpPr>
            <p:spPr bwMode="auto">
              <a:xfrm>
                <a:off x="863" y="335"/>
                <a:ext cx="1921" cy="1967"/>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3265" name="Oval 10"/>
              <p:cNvSpPr>
                <a:spLocks noChangeArrowheads="1"/>
              </p:cNvSpPr>
              <p:nvPr/>
            </p:nvSpPr>
            <p:spPr bwMode="auto">
              <a:xfrm>
                <a:off x="766" y="1681"/>
                <a:ext cx="1922" cy="1967"/>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3266" name="Text Box 15"/>
              <p:cNvSpPr txBox="1">
                <a:spLocks noChangeArrowheads="1"/>
              </p:cNvSpPr>
              <p:nvPr/>
            </p:nvSpPr>
            <p:spPr bwMode="auto">
              <a:xfrm>
                <a:off x="928" y="2458"/>
                <a:ext cx="1296" cy="1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spcBef>
                    <a:spcPct val="50000"/>
                  </a:spcBef>
                </a:pPr>
                <a:r>
                  <a:rPr lang="en-US" sz="2600">
                    <a:latin typeface="Arial" charset="0"/>
                  </a:rPr>
                  <a:t>Foods Available on the School Campus</a:t>
                </a:r>
              </a:p>
            </p:txBody>
          </p:sp>
        </p:grpSp>
        <p:sp>
          <p:nvSpPr>
            <p:cNvPr id="53256" name="Oval 8"/>
            <p:cNvSpPr>
              <a:spLocks noChangeArrowheads="1"/>
            </p:cNvSpPr>
            <p:nvPr/>
          </p:nvSpPr>
          <p:spPr bwMode="auto">
            <a:xfrm>
              <a:off x="4268064" y="1065917"/>
              <a:ext cx="2895623" cy="289604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53257" name="Group 17"/>
            <p:cNvGrpSpPr>
              <a:grpSpLocks/>
            </p:cNvGrpSpPr>
            <p:nvPr/>
          </p:nvGrpSpPr>
          <p:grpSpPr bwMode="auto">
            <a:xfrm>
              <a:off x="4270216" y="2974742"/>
              <a:ext cx="2895600" cy="2892657"/>
              <a:chOff x="2258" y="1682"/>
              <a:chExt cx="1920" cy="1966"/>
            </a:xfrm>
          </p:grpSpPr>
          <p:sp>
            <p:nvSpPr>
              <p:cNvPr id="53262" name="Oval 9"/>
              <p:cNvSpPr>
                <a:spLocks noChangeArrowheads="1"/>
              </p:cNvSpPr>
              <p:nvPr/>
            </p:nvSpPr>
            <p:spPr bwMode="auto">
              <a:xfrm>
                <a:off x="2258" y="1682"/>
                <a:ext cx="1920" cy="1966"/>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3263" name="Text Box 14"/>
              <p:cNvSpPr txBox="1">
                <a:spLocks noChangeArrowheads="1"/>
              </p:cNvSpPr>
              <p:nvPr/>
            </p:nvSpPr>
            <p:spPr bwMode="auto">
              <a:xfrm>
                <a:off x="2720" y="2537"/>
                <a:ext cx="1296"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spcBef>
                    <a:spcPct val="50000"/>
                  </a:spcBef>
                </a:pPr>
                <a:r>
                  <a:rPr lang="en-US" sz="2600">
                    <a:latin typeface="Arial" charset="0"/>
                  </a:rPr>
                  <a:t>Supporting Regional Agriculture</a:t>
                </a:r>
              </a:p>
            </p:txBody>
          </p:sp>
        </p:grpSp>
        <p:sp>
          <p:nvSpPr>
            <p:cNvPr id="53258" name="Oval 11"/>
            <p:cNvSpPr>
              <a:spLocks noChangeArrowheads="1"/>
            </p:cNvSpPr>
            <p:nvPr/>
          </p:nvSpPr>
          <p:spPr bwMode="auto">
            <a:xfrm>
              <a:off x="3764569" y="2439023"/>
              <a:ext cx="1905631" cy="1828754"/>
            </a:xfrm>
            <a:prstGeom prst="ellipse">
              <a:avLst/>
            </a:prstGeom>
            <a:solidFill>
              <a:srgbClr val="6CBCC2"/>
            </a:solidFill>
            <a:ln w="9525">
              <a:solidFill>
                <a:schemeClr val="tx1"/>
              </a:solidFill>
              <a:round/>
              <a:headEnd/>
              <a:tailEnd/>
            </a:ln>
          </p:spPr>
          <p:txBody>
            <a:bodyPr wrap="none" anchor="ctr"/>
            <a:lstStyle/>
            <a:p>
              <a:endParaRPr lang="en-US"/>
            </a:p>
          </p:txBody>
        </p:sp>
        <p:sp>
          <p:nvSpPr>
            <p:cNvPr id="53259" name="Text Box 16"/>
            <p:cNvSpPr txBox="1">
              <a:spLocks noChangeArrowheads="1"/>
            </p:cNvSpPr>
            <p:nvPr/>
          </p:nvSpPr>
          <p:spPr bwMode="auto">
            <a:xfrm>
              <a:off x="3728455" y="2818730"/>
              <a:ext cx="1901381" cy="129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spcBef>
                  <a:spcPct val="50000"/>
                </a:spcBef>
              </a:pPr>
              <a:r>
                <a:rPr lang="en-US">
                  <a:latin typeface="Arial" charset="0"/>
                </a:rPr>
                <a:t>Sustainable Student Outcomes</a:t>
              </a:r>
            </a:p>
          </p:txBody>
        </p:sp>
        <p:sp>
          <p:nvSpPr>
            <p:cNvPr id="4" name="TextBox 3"/>
            <p:cNvSpPr txBox="1"/>
            <p:nvPr/>
          </p:nvSpPr>
          <p:spPr>
            <a:xfrm>
              <a:off x="2667000" y="609600"/>
              <a:ext cx="3962400" cy="1371600"/>
            </a:xfrm>
            <a:prstGeom prst="rect">
              <a:avLst/>
            </a:prstGeom>
            <a:noFill/>
          </p:spPr>
          <p:txBody>
            <a:bodyPr spcFirstLastPara="1" wrap="none">
              <a:prstTxWarp prst="textArchUp">
                <a:avLst/>
              </a:prstTxWarp>
              <a:spAutoFit/>
            </a:bodyPr>
            <a:lstStyle/>
            <a:p>
              <a:pPr>
                <a:defRPr/>
              </a:pPr>
              <a:r>
                <a:rPr lang="en-US" sz="5700" dirty="0">
                  <a:cs typeface="+mn-cs"/>
                </a:rPr>
                <a:t>School Wellness Policy</a:t>
              </a:r>
            </a:p>
          </p:txBody>
        </p:sp>
        <p:sp>
          <p:nvSpPr>
            <p:cNvPr id="23" name="TextBox 22"/>
            <p:cNvSpPr txBox="1"/>
            <p:nvPr/>
          </p:nvSpPr>
          <p:spPr>
            <a:xfrm>
              <a:off x="2514600" y="5029200"/>
              <a:ext cx="4114800" cy="1524000"/>
            </a:xfrm>
            <a:prstGeom prst="rect">
              <a:avLst/>
            </a:prstGeom>
            <a:noFill/>
          </p:spPr>
          <p:txBody>
            <a:bodyPr spcFirstLastPara="1" wrap="none">
              <a:prstTxWarp prst="textArchDown">
                <a:avLst/>
              </a:prstTxWarp>
              <a:spAutoFit/>
            </a:bodyPr>
            <a:lstStyle/>
            <a:p>
              <a:pPr>
                <a:defRPr/>
              </a:pPr>
              <a:r>
                <a:rPr lang="en-US" sz="5700" dirty="0">
                  <a:cs typeface="+mn-cs"/>
                </a:rPr>
                <a:t>School Wellness Policy</a:t>
              </a:r>
            </a:p>
          </p:txBody>
        </p:sp>
      </p:grpSp>
      <p:sp>
        <p:nvSpPr>
          <p:cNvPr id="53250" name="TextBox 1"/>
          <p:cNvSpPr txBox="1">
            <a:spLocks noChangeArrowheads="1"/>
          </p:cNvSpPr>
          <p:nvPr/>
        </p:nvSpPr>
        <p:spPr bwMode="auto">
          <a:xfrm>
            <a:off x="365760" y="91440"/>
            <a:ext cx="14020800" cy="839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sz="4600" b="1" dirty="0">
                <a:solidFill>
                  <a:srgbClr val="3E3E5C"/>
                </a:solidFill>
                <a:latin typeface="Arial" charset="0"/>
              </a:rPr>
              <a:t>The Shaping Healthy Choices Program</a:t>
            </a:r>
          </a:p>
        </p:txBody>
      </p:sp>
      <p:sp>
        <p:nvSpPr>
          <p:cNvPr id="53251" name="TextBox 1"/>
          <p:cNvSpPr txBox="1">
            <a:spLocks noChangeArrowheads="1"/>
          </p:cNvSpPr>
          <p:nvPr/>
        </p:nvSpPr>
        <p:spPr bwMode="auto">
          <a:xfrm>
            <a:off x="9265920" y="1737360"/>
            <a:ext cx="5120640" cy="6302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dirty="0">
                <a:solidFill>
                  <a:srgbClr val="3E3E5C"/>
                </a:solidFill>
                <a:latin typeface="Arial" charset="0"/>
              </a:rPr>
              <a:t>Objectives:</a:t>
            </a:r>
          </a:p>
          <a:p>
            <a:pPr eaLnBrk="1" hangingPunct="1"/>
            <a:endParaRPr lang="en-US" sz="2900" dirty="0">
              <a:solidFill>
                <a:srgbClr val="3E3E5C"/>
              </a:solidFill>
              <a:latin typeface="Arial" charset="0"/>
            </a:endParaRPr>
          </a:p>
          <a:p>
            <a:pPr eaLnBrk="1" hangingPunct="1">
              <a:buFont typeface="Arial" charset="0"/>
              <a:buAutoNum type="arabicPeriod"/>
            </a:pPr>
            <a:r>
              <a:rPr lang="en-US" sz="2900" dirty="0">
                <a:solidFill>
                  <a:srgbClr val="3E3E5C"/>
                </a:solidFill>
                <a:latin typeface="Arial" charset="0"/>
              </a:rPr>
              <a:t> Increase availability, consumption, and enjoyment of fruits and vegetables; </a:t>
            </a:r>
          </a:p>
          <a:p>
            <a:pPr eaLnBrk="1" hangingPunct="1">
              <a:buFont typeface="Arial" charset="0"/>
              <a:buAutoNum type="arabicPeriod"/>
            </a:pPr>
            <a:r>
              <a:rPr lang="en-US" sz="2900" dirty="0">
                <a:solidFill>
                  <a:srgbClr val="3E3E5C"/>
                </a:solidFill>
                <a:latin typeface="Arial" charset="0"/>
              </a:rPr>
              <a:t> Improve dietary and exercise patterns; </a:t>
            </a:r>
          </a:p>
          <a:p>
            <a:pPr eaLnBrk="1" hangingPunct="1">
              <a:buFont typeface="Arial" charset="0"/>
              <a:buAutoNum type="arabicPeriod"/>
            </a:pPr>
            <a:r>
              <a:rPr lang="en-US" sz="2900" dirty="0">
                <a:solidFill>
                  <a:srgbClr val="3E3E5C"/>
                </a:solidFill>
                <a:latin typeface="Arial" charset="0"/>
              </a:rPr>
              <a:t> Improve critical thinking skills; </a:t>
            </a:r>
          </a:p>
          <a:p>
            <a:pPr eaLnBrk="1" hangingPunct="1">
              <a:buFont typeface="Arial" charset="0"/>
              <a:buAutoNum type="arabicPeriod"/>
            </a:pPr>
            <a:r>
              <a:rPr lang="en-US" sz="2900" dirty="0">
                <a:solidFill>
                  <a:srgbClr val="3E3E5C"/>
                </a:solidFill>
                <a:latin typeface="Arial" charset="0"/>
              </a:rPr>
              <a:t> Promote positive changes in the school environment; </a:t>
            </a:r>
          </a:p>
          <a:p>
            <a:pPr eaLnBrk="1" hangingPunct="1">
              <a:buFont typeface="Arial" charset="0"/>
              <a:buAutoNum type="arabicPeriod"/>
            </a:pPr>
            <a:r>
              <a:rPr lang="en-US" sz="2900" dirty="0">
                <a:solidFill>
                  <a:srgbClr val="3E3E5C"/>
                </a:solidFill>
                <a:latin typeface="Arial" charset="0"/>
              </a:rPr>
              <a:t> Facilitate development of an infrastructure to sustain the program </a:t>
            </a:r>
          </a:p>
        </p:txBody>
      </p:sp>
    </p:spTree>
    <p:extLst>
      <p:ext uri="{BB962C8B-B14F-4D97-AF65-F5344CB8AC3E}">
        <p14:creationId xmlns:p14="http://schemas.microsoft.com/office/powerpoint/2010/main" val="1130408293"/>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487680" y="182880"/>
            <a:ext cx="13167360" cy="1371600"/>
          </a:xfrm>
        </p:spPr>
        <p:txBody>
          <a:bodyPr/>
          <a:lstStyle/>
          <a:p>
            <a:pPr eaLnBrk="1" hangingPunct="1"/>
            <a:r>
              <a:rPr lang="en-US" sz="5100" b="1">
                <a:solidFill>
                  <a:srgbClr val="3E3E5C"/>
                </a:solidFill>
                <a:latin typeface="Arial" charset="0"/>
              </a:rPr>
              <a:t>Shaping Healthy Choices Program</a:t>
            </a:r>
          </a:p>
        </p:txBody>
      </p:sp>
      <p:sp>
        <p:nvSpPr>
          <p:cNvPr id="3" name="Content Placeholder 2"/>
          <p:cNvSpPr>
            <a:spLocks noGrp="1"/>
          </p:cNvSpPr>
          <p:nvPr>
            <p:ph idx="1"/>
          </p:nvPr>
        </p:nvSpPr>
        <p:spPr>
          <a:xfrm>
            <a:off x="-51402" y="1371600"/>
            <a:ext cx="13655040" cy="6217920"/>
          </a:xfrm>
        </p:spPr>
        <p:txBody>
          <a:bodyPr rtlCol="0">
            <a:normAutofit/>
          </a:bodyPr>
          <a:lstStyle/>
          <a:p>
            <a:pPr>
              <a:defRPr/>
            </a:pPr>
            <a:r>
              <a:rPr lang="en-US" dirty="0" smtClean="0">
                <a:solidFill>
                  <a:srgbClr val="3E3E5C"/>
                </a:solidFill>
                <a:ea typeface="+mn-ea"/>
                <a:cs typeface="+mn-cs"/>
              </a:rPr>
              <a:t>Component 1:</a:t>
            </a:r>
          </a:p>
          <a:p>
            <a:pPr lvl="1">
              <a:defRPr/>
            </a:pPr>
            <a:r>
              <a:rPr lang="en-US" dirty="0" smtClean="0">
                <a:solidFill>
                  <a:srgbClr val="3E3E5C"/>
                </a:solidFill>
                <a:ea typeface="+mn-ea"/>
              </a:rPr>
              <a:t>Nutrition Education and Promotion</a:t>
            </a:r>
          </a:p>
          <a:p>
            <a:pPr lvl="2">
              <a:defRPr/>
            </a:pPr>
            <a:r>
              <a:rPr lang="en-US" dirty="0" smtClean="0">
                <a:solidFill>
                  <a:srgbClr val="3E3E5C"/>
                </a:solidFill>
                <a:ea typeface="+mn-ea"/>
              </a:rPr>
              <a:t>Classroom education</a:t>
            </a:r>
          </a:p>
          <a:p>
            <a:pPr lvl="3">
              <a:defRPr/>
            </a:pPr>
            <a:r>
              <a:rPr lang="en-US" dirty="0" smtClean="0">
                <a:solidFill>
                  <a:srgbClr val="3E3E5C"/>
                </a:solidFill>
                <a:ea typeface="+mn-ea"/>
              </a:rPr>
              <a:t>Curriculum development-inquiry based (NTGO)</a:t>
            </a:r>
          </a:p>
          <a:p>
            <a:pPr lvl="3">
              <a:defRPr/>
            </a:pPr>
            <a:r>
              <a:rPr lang="en-US" dirty="0" smtClean="0">
                <a:solidFill>
                  <a:srgbClr val="3E3E5C"/>
                </a:solidFill>
                <a:ea typeface="+mn-ea"/>
              </a:rPr>
              <a:t>School garden</a:t>
            </a:r>
          </a:p>
          <a:p>
            <a:pPr lvl="3">
              <a:defRPr/>
            </a:pPr>
            <a:r>
              <a:rPr lang="en-US" dirty="0" smtClean="0">
                <a:solidFill>
                  <a:srgbClr val="3E3E5C"/>
                </a:solidFill>
                <a:ea typeface="+mn-ea"/>
              </a:rPr>
              <a:t>Healthy cooking demonstrations</a:t>
            </a:r>
          </a:p>
          <a:p>
            <a:pPr lvl="3">
              <a:defRPr/>
            </a:pPr>
            <a:r>
              <a:rPr lang="en-US" dirty="0" smtClean="0">
                <a:solidFill>
                  <a:srgbClr val="3E3E5C"/>
                </a:solidFill>
                <a:ea typeface="+mn-ea"/>
              </a:rPr>
              <a:t>Physical Activity</a:t>
            </a:r>
          </a:p>
          <a:p>
            <a:pPr lvl="3">
              <a:defRPr/>
            </a:pPr>
            <a:r>
              <a:rPr lang="en-US" dirty="0" smtClean="0">
                <a:solidFill>
                  <a:srgbClr val="3E3E5C"/>
                </a:solidFill>
                <a:ea typeface="+mn-ea"/>
              </a:rPr>
              <a:t>Science (Critical thinking skills)</a:t>
            </a:r>
          </a:p>
          <a:p>
            <a:pPr marL="1959331" lvl="3" indent="0">
              <a:buNone/>
              <a:defRPr/>
            </a:pPr>
            <a:endParaRPr lang="en-US" dirty="0" smtClean="0">
              <a:solidFill>
                <a:srgbClr val="000000"/>
              </a:solidFill>
              <a:ea typeface="+mn-ea"/>
            </a:endParaRPr>
          </a:p>
          <a:p>
            <a:pPr lvl="1">
              <a:defRPr/>
            </a:pPr>
            <a:endParaRPr lang="en-US" dirty="0">
              <a:ea typeface="+mn-ea"/>
            </a:endParaRPr>
          </a:p>
        </p:txBody>
      </p:sp>
      <p:pic>
        <p:nvPicPr>
          <p:cNvPr id="4" name="Picture 3"/>
          <p:cNvPicPr>
            <a:picLocks noChangeAspect="1"/>
          </p:cNvPicPr>
          <p:nvPr/>
        </p:nvPicPr>
        <p:blipFill>
          <a:blip r:embed="rId2"/>
          <a:stretch>
            <a:fillRect/>
          </a:stretch>
        </p:blipFill>
        <p:spPr>
          <a:xfrm>
            <a:off x="8382000" y="3505200"/>
            <a:ext cx="6089549" cy="4495800"/>
          </a:xfrm>
          <a:prstGeom prst="rect">
            <a:avLst/>
          </a:prstGeom>
        </p:spPr>
      </p:pic>
    </p:spTree>
    <p:extLst>
      <p:ext uri="{BB962C8B-B14F-4D97-AF65-F5344CB8AC3E}">
        <p14:creationId xmlns:p14="http://schemas.microsoft.com/office/powerpoint/2010/main" val="505203703"/>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xfrm>
            <a:off x="487680" y="365760"/>
            <a:ext cx="13167360" cy="1371600"/>
          </a:xfrm>
        </p:spPr>
        <p:txBody>
          <a:bodyPr/>
          <a:lstStyle/>
          <a:p>
            <a:pPr eaLnBrk="1" hangingPunct="1"/>
            <a:r>
              <a:rPr lang="en-US" sz="5100" b="1">
                <a:solidFill>
                  <a:srgbClr val="3E3E5C"/>
                </a:solidFill>
                <a:latin typeface="Arial" charset="0"/>
              </a:rPr>
              <a:t>Shaping Healthy Choices Program</a:t>
            </a:r>
          </a:p>
        </p:txBody>
      </p:sp>
      <p:sp>
        <p:nvSpPr>
          <p:cNvPr id="3" name="Content Placeholder 2"/>
          <p:cNvSpPr>
            <a:spLocks noGrp="1"/>
          </p:cNvSpPr>
          <p:nvPr>
            <p:ph idx="1"/>
          </p:nvPr>
        </p:nvSpPr>
        <p:spPr>
          <a:xfrm>
            <a:off x="609600" y="1920240"/>
            <a:ext cx="13411200" cy="6309360"/>
          </a:xfrm>
        </p:spPr>
        <p:txBody>
          <a:bodyPr rtlCol="0">
            <a:normAutofit/>
          </a:bodyPr>
          <a:lstStyle/>
          <a:p>
            <a:pPr>
              <a:defRPr/>
            </a:pPr>
            <a:r>
              <a:rPr lang="en-US" dirty="0" smtClean="0">
                <a:solidFill>
                  <a:srgbClr val="3E3E5C"/>
                </a:solidFill>
                <a:ea typeface="+mn-ea"/>
                <a:cs typeface="+mn-cs"/>
              </a:rPr>
              <a:t>Component 2:</a:t>
            </a:r>
          </a:p>
          <a:p>
            <a:pPr lvl="1">
              <a:defRPr/>
            </a:pPr>
            <a:r>
              <a:rPr lang="en-US" dirty="0" smtClean="0">
                <a:solidFill>
                  <a:srgbClr val="3E3E5C"/>
                </a:solidFill>
                <a:ea typeface="+mn-ea"/>
              </a:rPr>
              <a:t>Family and Community Partnerships</a:t>
            </a:r>
          </a:p>
          <a:p>
            <a:pPr lvl="2">
              <a:defRPr/>
            </a:pPr>
            <a:r>
              <a:rPr lang="en-US" dirty="0" smtClean="0">
                <a:solidFill>
                  <a:srgbClr val="3E3E5C"/>
                </a:solidFill>
                <a:ea typeface="+mn-ea"/>
              </a:rPr>
              <a:t>Family newsletters</a:t>
            </a:r>
          </a:p>
          <a:p>
            <a:pPr lvl="2">
              <a:defRPr/>
            </a:pPr>
            <a:r>
              <a:rPr lang="en-US" dirty="0" smtClean="0">
                <a:solidFill>
                  <a:srgbClr val="3E3E5C"/>
                </a:solidFill>
                <a:ea typeface="+mn-ea"/>
              </a:rPr>
              <a:t>School wellness policy leaders</a:t>
            </a:r>
          </a:p>
          <a:p>
            <a:pPr lvl="2">
              <a:defRPr/>
            </a:pPr>
            <a:r>
              <a:rPr lang="en-US" dirty="0" smtClean="0">
                <a:solidFill>
                  <a:srgbClr val="3E3E5C"/>
                </a:solidFill>
                <a:ea typeface="+mn-ea"/>
              </a:rPr>
              <a:t>Parent and community volunteers</a:t>
            </a:r>
          </a:p>
          <a:p>
            <a:pPr lvl="2">
              <a:defRPr/>
            </a:pPr>
            <a:r>
              <a:rPr lang="en-US" dirty="0" smtClean="0">
                <a:solidFill>
                  <a:srgbClr val="3E3E5C"/>
                </a:solidFill>
                <a:ea typeface="+mn-ea"/>
              </a:rPr>
              <a:t>Physical activity events</a:t>
            </a:r>
          </a:p>
          <a:p>
            <a:pPr lvl="2">
              <a:defRPr/>
            </a:pPr>
            <a:r>
              <a:rPr lang="en-US" dirty="0" smtClean="0">
                <a:solidFill>
                  <a:srgbClr val="3E3E5C"/>
                </a:solidFill>
                <a:ea typeface="+mn-ea"/>
              </a:rPr>
              <a:t>Out-of-school programs (4H)</a:t>
            </a:r>
          </a:p>
          <a:p>
            <a:pPr lvl="2">
              <a:defRPr/>
            </a:pPr>
            <a:r>
              <a:rPr lang="en-US" dirty="0" smtClean="0">
                <a:solidFill>
                  <a:srgbClr val="3E3E5C"/>
                </a:solidFill>
                <a:ea typeface="+mn-ea"/>
              </a:rPr>
              <a:t>Health promotion activities</a:t>
            </a:r>
            <a:endParaRPr lang="en-US" sz="2600" dirty="0">
              <a:solidFill>
                <a:srgbClr val="3E3E5C"/>
              </a:solidFill>
            </a:endParaRPr>
          </a:p>
          <a:p>
            <a:pPr marL="653110" lvl="1" indent="0">
              <a:buNone/>
              <a:defRPr/>
            </a:pPr>
            <a:endParaRPr lang="en-US" sz="2600" dirty="0">
              <a:solidFill>
                <a:srgbClr val="3E3E5C"/>
              </a:solidFill>
            </a:endParaRPr>
          </a:p>
        </p:txBody>
      </p:sp>
      <p:pic>
        <p:nvPicPr>
          <p:cNvPr id="5" name="Picture 4"/>
          <p:cNvPicPr>
            <a:picLocks noChangeAspect="1"/>
          </p:cNvPicPr>
          <p:nvPr/>
        </p:nvPicPr>
        <p:blipFill>
          <a:blip r:embed="rId2"/>
          <a:stretch>
            <a:fillRect/>
          </a:stretch>
        </p:blipFill>
        <p:spPr>
          <a:xfrm>
            <a:off x="8382000" y="3505200"/>
            <a:ext cx="6089549" cy="4495800"/>
          </a:xfrm>
          <a:prstGeom prst="rect">
            <a:avLst/>
          </a:prstGeom>
        </p:spPr>
      </p:pic>
    </p:spTree>
    <p:extLst>
      <p:ext uri="{BB962C8B-B14F-4D97-AF65-F5344CB8AC3E}">
        <p14:creationId xmlns:p14="http://schemas.microsoft.com/office/powerpoint/2010/main" val="2751541124"/>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487680" y="0"/>
            <a:ext cx="13167360" cy="1371600"/>
          </a:xfrm>
        </p:spPr>
        <p:txBody>
          <a:bodyPr/>
          <a:lstStyle/>
          <a:p>
            <a:pPr eaLnBrk="1" hangingPunct="1"/>
            <a:r>
              <a:rPr lang="en-US" sz="5100" b="1" dirty="0">
                <a:solidFill>
                  <a:srgbClr val="3E3E5C"/>
                </a:solidFill>
                <a:latin typeface="Arial" charset="0"/>
              </a:rPr>
              <a:t>Shaping Healthy Choices Program</a:t>
            </a:r>
          </a:p>
        </p:txBody>
      </p:sp>
      <p:sp>
        <p:nvSpPr>
          <p:cNvPr id="3" name="Content Placeholder 2"/>
          <p:cNvSpPr>
            <a:spLocks noGrp="1"/>
          </p:cNvSpPr>
          <p:nvPr>
            <p:ph idx="1"/>
          </p:nvPr>
        </p:nvSpPr>
        <p:spPr>
          <a:xfrm>
            <a:off x="59533" y="2560320"/>
            <a:ext cx="13411200" cy="6309360"/>
          </a:xfrm>
        </p:spPr>
        <p:txBody>
          <a:bodyPr rtlCol="0">
            <a:normAutofit/>
          </a:bodyPr>
          <a:lstStyle/>
          <a:p>
            <a:pPr>
              <a:defRPr/>
            </a:pPr>
            <a:r>
              <a:rPr lang="en-US" dirty="0" smtClean="0">
                <a:solidFill>
                  <a:srgbClr val="3E3E5C"/>
                </a:solidFill>
                <a:ea typeface="+mn-ea"/>
                <a:cs typeface="+mn-cs"/>
              </a:rPr>
              <a:t>Component 3:</a:t>
            </a:r>
          </a:p>
          <a:p>
            <a:pPr lvl="1">
              <a:defRPr/>
            </a:pPr>
            <a:r>
              <a:rPr lang="en-US" dirty="0" smtClean="0">
                <a:solidFill>
                  <a:srgbClr val="3E3E5C"/>
                </a:solidFill>
                <a:ea typeface="+mn-ea"/>
              </a:rPr>
              <a:t>Supporting regional agriculture</a:t>
            </a:r>
          </a:p>
          <a:p>
            <a:pPr lvl="2">
              <a:defRPr/>
            </a:pPr>
            <a:r>
              <a:rPr lang="en-US" dirty="0" smtClean="0">
                <a:solidFill>
                  <a:srgbClr val="3E3E5C"/>
                </a:solidFill>
                <a:ea typeface="+mn-ea"/>
              </a:rPr>
              <a:t>Procurement strategies developed</a:t>
            </a:r>
          </a:p>
          <a:p>
            <a:pPr lvl="3">
              <a:defRPr/>
            </a:pPr>
            <a:r>
              <a:rPr lang="en-US" dirty="0" smtClean="0">
                <a:solidFill>
                  <a:srgbClr val="3E3E5C"/>
                </a:solidFill>
                <a:ea typeface="+mn-ea"/>
              </a:rPr>
              <a:t>Plans developed between school nutrition program (SNP) directors/regional distributors/local farmers</a:t>
            </a:r>
          </a:p>
          <a:p>
            <a:pPr lvl="2">
              <a:defRPr/>
            </a:pPr>
            <a:r>
              <a:rPr lang="en-US" dirty="0" smtClean="0">
                <a:solidFill>
                  <a:srgbClr val="3E3E5C"/>
                </a:solidFill>
                <a:ea typeface="+mn-ea"/>
              </a:rPr>
              <a:t>Professional development for SNP personnel </a:t>
            </a:r>
          </a:p>
          <a:p>
            <a:pPr lvl="3">
              <a:defRPr/>
            </a:pPr>
            <a:r>
              <a:rPr lang="en-US" dirty="0" smtClean="0">
                <a:solidFill>
                  <a:srgbClr val="3E3E5C"/>
                </a:solidFill>
                <a:ea typeface="+mn-ea"/>
              </a:rPr>
              <a:t>Enhance integration of school meals, nutrition education, school gardens and classroom lessons</a:t>
            </a:r>
          </a:p>
          <a:p>
            <a:pPr lvl="3">
              <a:defRPr/>
            </a:pPr>
            <a:r>
              <a:rPr lang="en-US" dirty="0" smtClean="0">
                <a:solidFill>
                  <a:srgbClr val="3E3E5C"/>
                </a:solidFill>
                <a:ea typeface="+mn-ea"/>
              </a:rPr>
              <a:t>Trainings on culinary techniques and flavor development strategies; menu descriptors that make vegetables more appealing</a:t>
            </a:r>
          </a:p>
          <a:p>
            <a:pPr marL="653110" lvl="1" indent="0">
              <a:buNone/>
              <a:defRPr/>
            </a:pPr>
            <a:endParaRPr lang="en-US" sz="2300" i="1" dirty="0">
              <a:solidFill>
                <a:srgbClr val="3E3E5C"/>
              </a:solidFill>
            </a:endParaRPr>
          </a:p>
        </p:txBody>
      </p:sp>
      <p:pic>
        <p:nvPicPr>
          <p:cNvPr id="5" name="Picture 4"/>
          <p:cNvPicPr>
            <a:picLocks noChangeAspect="1"/>
          </p:cNvPicPr>
          <p:nvPr/>
        </p:nvPicPr>
        <p:blipFill>
          <a:blip r:embed="rId2"/>
          <a:stretch>
            <a:fillRect/>
          </a:stretch>
        </p:blipFill>
        <p:spPr>
          <a:xfrm>
            <a:off x="9263340" y="1143000"/>
            <a:ext cx="5367060" cy="3962400"/>
          </a:xfrm>
          <a:prstGeom prst="rect">
            <a:avLst/>
          </a:prstGeom>
        </p:spPr>
      </p:pic>
    </p:spTree>
    <p:extLst>
      <p:ext uri="{BB962C8B-B14F-4D97-AF65-F5344CB8AC3E}">
        <p14:creationId xmlns:p14="http://schemas.microsoft.com/office/powerpoint/2010/main" val="3571427879"/>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487680" y="182880"/>
            <a:ext cx="13167360" cy="1371600"/>
          </a:xfrm>
        </p:spPr>
        <p:txBody>
          <a:bodyPr/>
          <a:lstStyle/>
          <a:p>
            <a:pPr eaLnBrk="1" hangingPunct="1"/>
            <a:r>
              <a:rPr lang="en-US" sz="5100" b="1" dirty="0">
                <a:solidFill>
                  <a:srgbClr val="3E3E5C"/>
                </a:solidFill>
                <a:latin typeface="Arial" charset="0"/>
              </a:rPr>
              <a:t>Shaping Healthy Choices Program</a:t>
            </a:r>
          </a:p>
        </p:txBody>
      </p:sp>
      <p:sp>
        <p:nvSpPr>
          <p:cNvPr id="3" name="Content Placeholder 2"/>
          <p:cNvSpPr>
            <a:spLocks noGrp="1"/>
          </p:cNvSpPr>
          <p:nvPr>
            <p:ph idx="1"/>
          </p:nvPr>
        </p:nvSpPr>
        <p:spPr>
          <a:xfrm>
            <a:off x="0" y="1463040"/>
            <a:ext cx="13411200" cy="6309360"/>
          </a:xfrm>
        </p:spPr>
        <p:txBody>
          <a:bodyPr rtlCol="0">
            <a:normAutofit/>
          </a:bodyPr>
          <a:lstStyle/>
          <a:p>
            <a:pPr>
              <a:defRPr/>
            </a:pPr>
            <a:r>
              <a:rPr lang="en-US" dirty="0" smtClean="0">
                <a:solidFill>
                  <a:srgbClr val="3E3E5C"/>
                </a:solidFill>
                <a:ea typeface="+mn-ea"/>
                <a:cs typeface="+mn-cs"/>
              </a:rPr>
              <a:t>Component 4:</a:t>
            </a:r>
          </a:p>
          <a:p>
            <a:pPr lvl="1">
              <a:defRPr/>
            </a:pPr>
            <a:r>
              <a:rPr lang="en-US" dirty="0" smtClean="0">
                <a:solidFill>
                  <a:srgbClr val="3E3E5C"/>
                </a:solidFill>
                <a:ea typeface="+mn-ea"/>
              </a:rPr>
              <a:t>Foods available on campus</a:t>
            </a:r>
          </a:p>
          <a:p>
            <a:pPr lvl="2">
              <a:defRPr/>
            </a:pPr>
            <a:r>
              <a:rPr lang="en-US" dirty="0">
                <a:solidFill>
                  <a:srgbClr val="3E3E5C"/>
                </a:solidFill>
                <a:ea typeface="+mn-ea"/>
              </a:rPr>
              <a:t>C</a:t>
            </a:r>
            <a:r>
              <a:rPr lang="en-US" dirty="0" smtClean="0">
                <a:solidFill>
                  <a:srgbClr val="3E3E5C"/>
                </a:solidFill>
                <a:ea typeface="+mn-ea"/>
              </a:rPr>
              <a:t>lassroom cooking demonstrations linked with SNP</a:t>
            </a:r>
          </a:p>
          <a:p>
            <a:pPr lvl="2">
              <a:defRPr/>
            </a:pPr>
            <a:r>
              <a:rPr lang="en-US" dirty="0" smtClean="0">
                <a:solidFill>
                  <a:srgbClr val="3E3E5C"/>
                </a:solidFill>
                <a:ea typeface="+mn-ea"/>
              </a:rPr>
              <a:t>Salad bars</a:t>
            </a:r>
          </a:p>
          <a:p>
            <a:pPr lvl="3">
              <a:defRPr/>
            </a:pPr>
            <a:r>
              <a:rPr lang="en-US" dirty="0" smtClean="0">
                <a:solidFill>
                  <a:srgbClr val="3E3E5C"/>
                </a:solidFill>
                <a:ea typeface="+mn-ea"/>
              </a:rPr>
              <a:t>Regional growers</a:t>
            </a:r>
          </a:p>
          <a:p>
            <a:pPr lvl="3">
              <a:defRPr/>
            </a:pPr>
            <a:r>
              <a:rPr lang="en-US" dirty="0" smtClean="0">
                <a:solidFill>
                  <a:srgbClr val="3E3E5C"/>
                </a:solidFill>
                <a:ea typeface="+mn-ea"/>
              </a:rPr>
              <a:t>School gardens</a:t>
            </a:r>
          </a:p>
          <a:p>
            <a:pPr marL="1959331" lvl="3" indent="0">
              <a:buNone/>
              <a:defRPr/>
            </a:pPr>
            <a:endParaRPr lang="en-US" dirty="0" smtClean="0">
              <a:solidFill>
                <a:srgbClr val="3E3E5C"/>
              </a:solidFill>
              <a:ea typeface="+mn-ea"/>
            </a:endParaRPr>
          </a:p>
          <a:p>
            <a:pPr marL="653110" lvl="1" indent="0">
              <a:buNone/>
              <a:defRPr/>
            </a:pPr>
            <a:endParaRPr lang="en-US" sz="2600" dirty="0">
              <a:solidFill>
                <a:srgbClr val="3E3E5C"/>
              </a:solidFill>
            </a:endParaRPr>
          </a:p>
          <a:p>
            <a:pPr marL="653110" lvl="1" indent="0">
              <a:buNone/>
              <a:defRPr/>
            </a:pPr>
            <a:endParaRPr lang="en-US" sz="2600" dirty="0">
              <a:solidFill>
                <a:srgbClr val="3E3E5C"/>
              </a:solidFill>
            </a:endParaRPr>
          </a:p>
        </p:txBody>
      </p:sp>
      <p:pic>
        <p:nvPicPr>
          <p:cNvPr id="5" name="Picture 4"/>
          <p:cNvPicPr>
            <a:picLocks noChangeAspect="1"/>
          </p:cNvPicPr>
          <p:nvPr/>
        </p:nvPicPr>
        <p:blipFill>
          <a:blip r:embed="rId2"/>
          <a:stretch>
            <a:fillRect/>
          </a:stretch>
        </p:blipFill>
        <p:spPr>
          <a:xfrm>
            <a:off x="8382000" y="3505200"/>
            <a:ext cx="6089549" cy="4495800"/>
          </a:xfrm>
          <a:prstGeom prst="rect">
            <a:avLst/>
          </a:prstGeom>
        </p:spPr>
      </p:pic>
    </p:spTree>
    <p:extLst>
      <p:ext uri="{BB962C8B-B14F-4D97-AF65-F5344CB8AC3E}">
        <p14:creationId xmlns:p14="http://schemas.microsoft.com/office/powerpoint/2010/main" val="4216284452"/>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487680" y="365760"/>
            <a:ext cx="13167360" cy="1371600"/>
          </a:xfrm>
        </p:spPr>
        <p:txBody>
          <a:bodyPr/>
          <a:lstStyle/>
          <a:p>
            <a:pPr eaLnBrk="1" hangingPunct="1"/>
            <a:r>
              <a:rPr lang="en-US" sz="5100" b="1">
                <a:solidFill>
                  <a:srgbClr val="3E3E5C"/>
                </a:solidFill>
                <a:latin typeface="Arial" charset="0"/>
              </a:rPr>
              <a:t>Shaping Healthy Choices Program</a:t>
            </a:r>
          </a:p>
        </p:txBody>
      </p:sp>
      <p:sp>
        <p:nvSpPr>
          <p:cNvPr id="3" name="Content Placeholder 2"/>
          <p:cNvSpPr>
            <a:spLocks noGrp="1"/>
          </p:cNvSpPr>
          <p:nvPr>
            <p:ph idx="1"/>
          </p:nvPr>
        </p:nvSpPr>
        <p:spPr>
          <a:xfrm>
            <a:off x="609600" y="1920240"/>
            <a:ext cx="13411200" cy="6309360"/>
          </a:xfrm>
        </p:spPr>
        <p:txBody>
          <a:bodyPr rtlCol="0">
            <a:normAutofit/>
          </a:bodyPr>
          <a:lstStyle/>
          <a:p>
            <a:pPr>
              <a:defRPr/>
            </a:pPr>
            <a:r>
              <a:rPr lang="en-US" dirty="0" smtClean="0">
                <a:solidFill>
                  <a:srgbClr val="3E3E5C"/>
                </a:solidFill>
                <a:ea typeface="+mn-ea"/>
                <a:cs typeface="+mn-cs"/>
              </a:rPr>
              <a:t>Component 5:</a:t>
            </a:r>
          </a:p>
          <a:p>
            <a:pPr lvl="1">
              <a:defRPr/>
            </a:pPr>
            <a:r>
              <a:rPr lang="en-US" dirty="0" smtClean="0">
                <a:solidFill>
                  <a:srgbClr val="3E3E5C"/>
                </a:solidFill>
                <a:ea typeface="+mn-ea"/>
              </a:rPr>
              <a:t>School wellness policy</a:t>
            </a:r>
          </a:p>
          <a:p>
            <a:pPr lvl="2">
              <a:defRPr/>
            </a:pPr>
            <a:r>
              <a:rPr lang="en-US" dirty="0" smtClean="0">
                <a:solidFill>
                  <a:srgbClr val="3E3E5C"/>
                </a:solidFill>
                <a:ea typeface="+mn-ea"/>
              </a:rPr>
              <a:t>Meet with </a:t>
            </a:r>
            <a:r>
              <a:rPr lang="en-US" dirty="0">
                <a:solidFill>
                  <a:srgbClr val="3E3E5C"/>
                </a:solidFill>
                <a:ea typeface="+mn-ea"/>
              </a:rPr>
              <a:t>s</a:t>
            </a:r>
            <a:r>
              <a:rPr lang="en-US" dirty="0" smtClean="0">
                <a:solidFill>
                  <a:srgbClr val="3E3E5C"/>
                </a:solidFill>
                <a:ea typeface="+mn-ea"/>
              </a:rPr>
              <a:t>chool wellness advisory committee</a:t>
            </a:r>
          </a:p>
          <a:p>
            <a:pPr lvl="3">
              <a:defRPr/>
            </a:pPr>
            <a:r>
              <a:rPr lang="en-US" dirty="0" smtClean="0">
                <a:solidFill>
                  <a:srgbClr val="3E3E5C"/>
                </a:solidFill>
                <a:ea typeface="+mn-ea"/>
              </a:rPr>
              <a:t>Needs assessment to identify gaps </a:t>
            </a:r>
            <a:r>
              <a:rPr lang="en-US" dirty="0" smtClean="0">
                <a:solidFill>
                  <a:srgbClr val="3E3E5C"/>
                </a:solidFill>
                <a:ea typeface="+mn-ea"/>
              </a:rPr>
              <a:t>                                                                  in </a:t>
            </a:r>
            <a:r>
              <a:rPr lang="en-US" dirty="0" smtClean="0">
                <a:solidFill>
                  <a:srgbClr val="3E3E5C"/>
                </a:solidFill>
                <a:ea typeface="+mn-ea"/>
              </a:rPr>
              <a:t>achieving stated goals and methods </a:t>
            </a:r>
            <a:r>
              <a:rPr lang="en-US" dirty="0" smtClean="0">
                <a:solidFill>
                  <a:srgbClr val="3E3E5C"/>
                </a:solidFill>
                <a:ea typeface="+mn-ea"/>
              </a:rPr>
              <a:t>                                                          to </a:t>
            </a:r>
            <a:r>
              <a:rPr lang="en-US" dirty="0" smtClean="0">
                <a:solidFill>
                  <a:srgbClr val="3E3E5C"/>
                </a:solidFill>
                <a:ea typeface="+mn-ea"/>
              </a:rPr>
              <a:t>address each concern</a:t>
            </a:r>
          </a:p>
          <a:p>
            <a:pPr lvl="3">
              <a:defRPr/>
            </a:pPr>
            <a:r>
              <a:rPr lang="en-US" dirty="0" smtClean="0">
                <a:solidFill>
                  <a:srgbClr val="3E3E5C"/>
                </a:solidFill>
                <a:ea typeface="+mn-ea"/>
              </a:rPr>
              <a:t>Evaluation by SCAN rubric</a:t>
            </a:r>
          </a:p>
          <a:p>
            <a:pPr marL="653110" lvl="1" indent="0">
              <a:buNone/>
              <a:defRPr/>
            </a:pPr>
            <a:endParaRPr lang="en-US" sz="2600" dirty="0">
              <a:solidFill>
                <a:srgbClr val="3E3E5C"/>
              </a:solidFill>
            </a:endParaRPr>
          </a:p>
          <a:p>
            <a:pPr marL="653110" lvl="1" indent="0">
              <a:buNone/>
              <a:defRPr/>
            </a:pPr>
            <a:endParaRPr lang="en-US" sz="2600" dirty="0">
              <a:solidFill>
                <a:srgbClr val="3E3E5C"/>
              </a:solidFill>
            </a:endParaRPr>
          </a:p>
        </p:txBody>
      </p:sp>
      <p:pic>
        <p:nvPicPr>
          <p:cNvPr id="5" name="Picture 4"/>
          <p:cNvPicPr>
            <a:picLocks noChangeAspect="1"/>
          </p:cNvPicPr>
          <p:nvPr/>
        </p:nvPicPr>
        <p:blipFill>
          <a:blip r:embed="rId2"/>
          <a:stretch>
            <a:fillRect/>
          </a:stretch>
        </p:blipFill>
        <p:spPr>
          <a:xfrm>
            <a:off x="8693251" y="3581400"/>
            <a:ext cx="6089549" cy="4495800"/>
          </a:xfrm>
          <a:prstGeom prst="rect">
            <a:avLst/>
          </a:prstGeom>
        </p:spPr>
      </p:pic>
    </p:spTree>
    <p:extLst>
      <p:ext uri="{BB962C8B-B14F-4D97-AF65-F5344CB8AC3E}">
        <p14:creationId xmlns:p14="http://schemas.microsoft.com/office/powerpoint/2010/main" val="2230799597"/>
      </p:ext>
    </p:ext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pPr eaLnBrk="1" hangingPunct="1"/>
            <a:r>
              <a:rPr lang="en-US" b="1">
                <a:latin typeface="Arial" charset="0"/>
              </a:rPr>
              <a:t>Evaluation</a:t>
            </a:r>
          </a:p>
        </p:txBody>
      </p:sp>
      <p:sp>
        <p:nvSpPr>
          <p:cNvPr id="60418" name="Content Placeholder 2"/>
          <p:cNvSpPr>
            <a:spLocks noGrp="1"/>
          </p:cNvSpPr>
          <p:nvPr>
            <p:ph idx="1"/>
          </p:nvPr>
        </p:nvSpPr>
        <p:spPr>
          <a:xfrm>
            <a:off x="731520" y="1920240"/>
            <a:ext cx="13167360" cy="5943600"/>
          </a:xfrm>
        </p:spPr>
        <p:txBody>
          <a:bodyPr/>
          <a:lstStyle/>
          <a:p>
            <a:pPr eaLnBrk="1" hangingPunct="1"/>
            <a:r>
              <a:rPr lang="en-US">
                <a:latin typeface="Arial" charset="0"/>
              </a:rPr>
              <a:t>Process evaluation</a:t>
            </a:r>
          </a:p>
          <a:p>
            <a:pPr lvl="1" eaLnBrk="1" hangingPunct="1"/>
            <a:r>
              <a:rPr lang="en-US">
                <a:latin typeface="Arial" charset="0"/>
              </a:rPr>
              <a:t>Work in partnership to develop a “how to” manual</a:t>
            </a:r>
          </a:p>
          <a:p>
            <a:pPr lvl="2" eaLnBrk="1" hangingPunct="1"/>
            <a:r>
              <a:rPr lang="en-US">
                <a:latin typeface="Arial" charset="0"/>
              </a:rPr>
              <a:t>ie. Component 3: guide of “Food Hubs” available to local sites</a:t>
            </a:r>
          </a:p>
          <a:p>
            <a:pPr lvl="1" eaLnBrk="1" hangingPunct="1"/>
            <a:r>
              <a:rPr lang="en-US">
                <a:latin typeface="Arial" charset="0"/>
              </a:rPr>
              <a:t>Continual monitoring of program plan</a:t>
            </a:r>
          </a:p>
          <a:p>
            <a:pPr eaLnBrk="1" hangingPunct="1"/>
            <a:r>
              <a:rPr lang="en-US">
                <a:latin typeface="Arial" charset="0"/>
              </a:rPr>
              <a:t>Impact evaluation</a:t>
            </a:r>
          </a:p>
          <a:p>
            <a:pPr lvl="1" eaLnBrk="1" hangingPunct="1"/>
            <a:r>
              <a:rPr lang="en-US">
                <a:latin typeface="Arial" charset="0"/>
              </a:rPr>
              <a:t>Control versus experimental sites</a:t>
            </a:r>
          </a:p>
          <a:p>
            <a:pPr lvl="1" eaLnBrk="1" hangingPunct="1"/>
            <a:r>
              <a:rPr lang="en-US">
                <a:latin typeface="Arial" charset="0"/>
              </a:rPr>
              <a:t>Specific outcome measures</a:t>
            </a:r>
          </a:p>
        </p:txBody>
      </p:sp>
    </p:spTree>
    <p:extLst>
      <p:ext uri="{BB962C8B-B14F-4D97-AF65-F5344CB8AC3E}">
        <p14:creationId xmlns:p14="http://schemas.microsoft.com/office/powerpoint/2010/main" val="22464879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0622" tIns="65311" rIns="130622" bIns="65311" numCol="1" anchor="t" anchorCtr="0" compatLnSpc="1">
            <a:prstTxWarp prst="textNoShape">
              <a:avLst/>
            </a:prstTxWarp>
          </a:bodyPr>
          <a:lstStyle/>
          <a:p>
            <a:endParaRPr lang="en-US" i="1">
              <a:latin typeface="Tahoma" charset="0"/>
            </a:endParaRPr>
          </a:p>
          <a:p>
            <a:endParaRPr lang="en-US">
              <a:latin typeface="Tahoma" charset="0"/>
            </a:endParaRPr>
          </a:p>
          <a:p>
            <a:endParaRPr lang="en-US">
              <a:latin typeface="Tahoma" charset="0"/>
            </a:endParaRPr>
          </a:p>
        </p:txBody>
      </p:sp>
      <p:pic>
        <p:nvPicPr>
          <p:cNvPr id="11673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548641"/>
            <a:ext cx="12954000" cy="7147559"/>
          </a:xfrm>
          <a:prstGeom prst="rect">
            <a:avLst/>
          </a:prstGeom>
          <a:noFill/>
          <a:ln w="9525">
            <a:solidFill>
              <a:srgbClr val="001102"/>
            </a:solidFill>
            <a:miter lim="800000"/>
            <a:headEnd/>
            <a:tailEnd/>
          </a:ln>
          <a:extLst>
            <a:ext uri="{909E8E84-426E-40DD-AFC4-6F175D3DCCD1}">
              <a14:hiddenFill xmlns:a14="http://schemas.microsoft.com/office/drawing/2010/main">
                <a:solidFill>
                  <a:srgbClr val="FFFFFF"/>
                </a:solidFill>
              </a14:hiddenFill>
            </a:ext>
          </a:extLst>
        </p:spPr>
      </p:pic>
      <p:sp>
        <p:nvSpPr>
          <p:cNvPr id="116739" name="TextBox 1"/>
          <p:cNvSpPr txBox="1">
            <a:spLocks noChangeArrowheads="1"/>
          </p:cNvSpPr>
          <p:nvPr/>
        </p:nvSpPr>
        <p:spPr bwMode="auto">
          <a:xfrm>
            <a:off x="5364480" y="548641"/>
            <a:ext cx="4109400" cy="1055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6000" b="1" dirty="0">
                <a:solidFill>
                  <a:srgbClr val="FFFFFF"/>
                </a:solidFill>
              </a:rPr>
              <a:t>Thank you</a:t>
            </a:r>
          </a:p>
        </p:txBody>
      </p:sp>
    </p:spTree>
    <p:extLst>
      <p:ext uri="{BB962C8B-B14F-4D97-AF65-F5344CB8AC3E}">
        <p14:creationId xmlns:p14="http://schemas.microsoft.com/office/powerpoint/2010/main" val="10624477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normAutofit fontScale="90000"/>
          </a:bodyPr>
          <a:lstStyle/>
          <a:p>
            <a:pPr eaLnBrk="1" hangingPunct="1"/>
            <a:r>
              <a:rPr lang="en-US" b="1">
                <a:solidFill>
                  <a:srgbClr val="3E3E5C"/>
                </a:solidFill>
                <a:latin typeface="Arial" charset="0"/>
                <a:cs typeface="Arial" charset="0"/>
              </a:rPr>
              <a:t>Health Trends</a:t>
            </a:r>
            <a:br>
              <a:rPr lang="en-US" b="1">
                <a:solidFill>
                  <a:srgbClr val="3E3E5C"/>
                </a:solidFill>
                <a:latin typeface="Arial" charset="0"/>
                <a:cs typeface="Arial" charset="0"/>
              </a:rPr>
            </a:br>
            <a:r>
              <a:rPr lang="en-US" b="1">
                <a:solidFill>
                  <a:srgbClr val="3E3E5C"/>
                </a:solidFill>
                <a:latin typeface="Arial" charset="0"/>
                <a:cs typeface="Arial" charset="0"/>
              </a:rPr>
              <a:t>Children (2-19 years of age)</a:t>
            </a:r>
          </a:p>
        </p:txBody>
      </p:sp>
      <p:sp>
        <p:nvSpPr>
          <p:cNvPr id="5" name="Text Placeholder 4"/>
          <p:cNvSpPr>
            <a:spLocks noGrp="1"/>
          </p:cNvSpPr>
          <p:nvPr>
            <p:ph type="body" idx="1"/>
          </p:nvPr>
        </p:nvSpPr>
        <p:spPr/>
        <p:txBody>
          <a:bodyPr/>
          <a:lstStyle/>
          <a:p>
            <a:endParaRPr lang="en-US"/>
          </a:p>
        </p:txBody>
      </p:sp>
      <p:sp>
        <p:nvSpPr>
          <p:cNvPr id="16386" name="Rectangle 3"/>
          <p:cNvSpPr>
            <a:spLocks noGrp="1" noChangeArrowheads="1"/>
          </p:cNvSpPr>
          <p:nvPr>
            <p:ph sz="half" idx="2"/>
          </p:nvPr>
        </p:nvSpPr>
        <p:spPr/>
        <p:txBody>
          <a:bodyPr>
            <a:normAutofit fontScale="77500" lnSpcReduction="20000"/>
          </a:bodyPr>
          <a:lstStyle/>
          <a:p>
            <a:pPr eaLnBrk="1" hangingPunct="1">
              <a:lnSpc>
                <a:spcPct val="150000"/>
              </a:lnSpc>
            </a:pPr>
            <a:r>
              <a:rPr lang="en-US" sz="4000" dirty="0">
                <a:solidFill>
                  <a:srgbClr val="3E3E5C"/>
                </a:solidFill>
                <a:latin typeface="Arial" charset="0"/>
                <a:cs typeface="Arial" charset="0"/>
              </a:rPr>
              <a:t>Desirable </a:t>
            </a:r>
            <a:r>
              <a:rPr lang="en-US" sz="4000" dirty="0">
                <a:solidFill>
                  <a:srgbClr val="3E3E5C"/>
                </a:solidFill>
                <a:latin typeface="Arial" charset="0"/>
                <a:cs typeface="Arial" charset="0"/>
              </a:rPr>
              <a:t>physical activity levels are not being </a:t>
            </a:r>
            <a:r>
              <a:rPr lang="en-US" sz="4000" dirty="0">
                <a:solidFill>
                  <a:srgbClr val="3E3E5C"/>
                </a:solidFill>
                <a:latin typeface="Arial" charset="0"/>
                <a:cs typeface="Arial" charset="0"/>
              </a:rPr>
              <a:t>met</a:t>
            </a:r>
          </a:p>
          <a:p>
            <a:pPr lvl="1" eaLnBrk="1" hangingPunct="1">
              <a:lnSpc>
                <a:spcPct val="150000"/>
              </a:lnSpc>
            </a:pPr>
            <a:r>
              <a:rPr lang="en-US" sz="3400" dirty="0">
                <a:solidFill>
                  <a:srgbClr val="3E3E5C"/>
                </a:solidFill>
                <a:latin typeface="Arial" charset="0"/>
                <a:cs typeface="Arial" charset="0"/>
              </a:rPr>
              <a:t>&lt;40% meet current physical activity recommendations</a:t>
            </a:r>
          </a:p>
          <a:p>
            <a:pPr marL="653110" lvl="1" indent="0">
              <a:lnSpc>
                <a:spcPct val="150000"/>
              </a:lnSpc>
              <a:buNone/>
            </a:pPr>
            <a:endParaRPr lang="en-US" sz="3400" dirty="0">
              <a:solidFill>
                <a:srgbClr val="3E3E5C"/>
              </a:solidFill>
              <a:latin typeface="Arial" charset="0"/>
              <a:cs typeface="Arial" charset="0"/>
            </a:endParaRPr>
          </a:p>
          <a:p>
            <a:pPr marL="653110" lvl="1" indent="0">
              <a:lnSpc>
                <a:spcPct val="150000"/>
              </a:lnSpc>
              <a:buNone/>
            </a:pPr>
            <a:endParaRPr lang="en-US" sz="3400" dirty="0">
              <a:solidFill>
                <a:srgbClr val="3E3E5C"/>
              </a:solidFill>
              <a:latin typeface="Arial" charset="0"/>
              <a:cs typeface="Arial" charset="0"/>
            </a:endParaRPr>
          </a:p>
          <a:p>
            <a:pPr eaLnBrk="1" hangingPunct="1">
              <a:lnSpc>
                <a:spcPct val="90000"/>
              </a:lnSpc>
            </a:pPr>
            <a:r>
              <a:rPr lang="en-US" sz="2100" dirty="0">
                <a:latin typeface="Arial" charset="0"/>
                <a:cs typeface="Arial" charset="0"/>
                <a:hlinkClick r:id="rId3"/>
              </a:rPr>
              <a:t>Youth Risk Behavior Surveillance System (YRBSS; </a:t>
            </a:r>
            <a:r>
              <a:rPr lang="en-US" sz="2100" dirty="0">
                <a:latin typeface="Arial" charset="0"/>
                <a:cs typeface="Arial" charset="0"/>
                <a:hlinkClick r:id="rId4"/>
              </a:rPr>
              <a:t>http://www.cdc.gov/HealthyYouth/yrbs/), National Health and Nutrition Examination Survey (NHANES; </a:t>
            </a:r>
            <a:r>
              <a:rPr lang="en-US" sz="2100" dirty="0">
                <a:latin typeface="Arial" charset="0"/>
                <a:cs typeface="Arial" charset="0"/>
                <a:hlinkClick r:id="rId5"/>
              </a:rPr>
              <a:t>http://www.cdc.gov/nchs/nhanes.htm), and the National Health Interview Survey (NHIS; </a:t>
            </a:r>
            <a:r>
              <a:rPr lang="en-US" sz="2100" dirty="0">
                <a:latin typeface="Arial" charset="0"/>
                <a:cs typeface="Arial" charset="0"/>
                <a:hlinkClick r:id="rId6"/>
              </a:rPr>
              <a:t>http://www.cdc.gov/nchs/nhis.htm).</a:t>
            </a:r>
            <a:endParaRPr lang="en-US" sz="2100" dirty="0">
              <a:solidFill>
                <a:srgbClr val="3E3E5C"/>
              </a:solidFill>
              <a:latin typeface="Tahoma" charset="0"/>
            </a:endParaRPr>
          </a:p>
          <a:p>
            <a:pPr eaLnBrk="1" hangingPunct="1">
              <a:lnSpc>
                <a:spcPct val="90000"/>
              </a:lnSpc>
            </a:pPr>
            <a:endParaRPr lang="en-US" sz="4000" dirty="0">
              <a:solidFill>
                <a:srgbClr val="FFFFFF"/>
              </a:solidFill>
              <a:latin typeface="Tahoma" charset="0"/>
            </a:endParaRPr>
          </a:p>
        </p:txBody>
      </p:sp>
      <p:sp>
        <p:nvSpPr>
          <p:cNvPr id="6" name="Text Placeholder 5"/>
          <p:cNvSpPr>
            <a:spLocks noGrp="1"/>
          </p:cNvSpPr>
          <p:nvPr>
            <p:ph type="body" sz="quarter" idx="3"/>
          </p:nvPr>
        </p:nvSpPr>
        <p:spPr/>
        <p:txBody>
          <a:bodyPr/>
          <a:lstStyle/>
          <a:p>
            <a:endParaRPr lang="en-US"/>
          </a:p>
        </p:txBody>
      </p:sp>
      <p:pic>
        <p:nvPicPr>
          <p:cNvPr id="12" name="Content Placeholder 11" descr="img_supp_15.jpg"/>
          <p:cNvPicPr>
            <a:picLocks noGrp="1" noChangeAspect="1"/>
          </p:cNvPicPr>
          <p:nvPr>
            <p:ph sz="quarter" idx="4"/>
          </p:nvPr>
        </p:nvPicPr>
        <p:blipFill>
          <a:blip r:embed="rId7">
            <a:extLst>
              <a:ext uri="{28A0092B-C50C-407E-A947-70E740481C1C}">
                <a14:useLocalDpi xmlns:a14="http://schemas.microsoft.com/office/drawing/2010/main" val="0"/>
              </a:ext>
            </a:extLst>
          </a:blip>
          <a:srcRect t="12261" b="12261"/>
          <a:stretch>
            <a:fillRect/>
          </a:stretch>
        </p:blipFill>
        <p:spPr>
          <a:xfrm>
            <a:off x="7432041" y="1981200"/>
            <a:ext cx="6466840" cy="5791200"/>
          </a:xfrm>
        </p:spPr>
      </p:pic>
    </p:spTree>
    <p:extLst>
      <p:ext uri="{BB962C8B-B14F-4D97-AF65-F5344CB8AC3E}">
        <p14:creationId xmlns:p14="http://schemas.microsoft.com/office/powerpoint/2010/main" val="961673583"/>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8264"/>
            <a:ext cx="13898880" cy="1371600"/>
          </a:xfrm>
        </p:spPr>
        <p:txBody>
          <a:bodyPr>
            <a:normAutofit fontScale="90000"/>
          </a:bodyPr>
          <a:lstStyle/>
          <a:p>
            <a:r>
              <a:rPr lang="en-US" sz="4600" dirty="0"/>
              <a:t>Health Trends</a:t>
            </a:r>
            <a:br>
              <a:rPr lang="en-US" sz="4600" dirty="0"/>
            </a:br>
            <a:r>
              <a:rPr lang="en-US" sz="4600" dirty="0"/>
              <a:t>Children (2-19 years of age)</a:t>
            </a:r>
            <a:endParaRPr lang="en-US" sz="4600" dirty="0"/>
          </a:p>
        </p:txBody>
      </p:sp>
      <p:sp>
        <p:nvSpPr>
          <p:cNvPr id="16386" name="Rectangle 3"/>
          <p:cNvSpPr>
            <a:spLocks noGrp="1" noChangeArrowheads="1"/>
          </p:cNvSpPr>
          <p:nvPr>
            <p:ph idx="1"/>
          </p:nvPr>
        </p:nvSpPr>
        <p:spPr>
          <a:xfrm>
            <a:off x="1828800" y="2103120"/>
            <a:ext cx="11826240" cy="4480560"/>
          </a:xfrm>
        </p:spPr>
        <p:txBody>
          <a:bodyPr/>
          <a:lstStyle/>
          <a:p>
            <a:pPr eaLnBrk="1" hangingPunct="1">
              <a:lnSpc>
                <a:spcPct val="90000"/>
              </a:lnSpc>
            </a:pPr>
            <a:endParaRPr lang="en-US" sz="4000" dirty="0">
              <a:solidFill>
                <a:srgbClr val="3E3E5C"/>
              </a:solidFill>
              <a:latin typeface="Tahoma" charset="0"/>
            </a:endParaRPr>
          </a:p>
          <a:p>
            <a:pPr eaLnBrk="1" hangingPunct="1">
              <a:lnSpc>
                <a:spcPct val="90000"/>
              </a:lnSpc>
            </a:pPr>
            <a:endParaRPr lang="en-US" sz="4000" dirty="0">
              <a:solidFill>
                <a:srgbClr val="FFFFFF"/>
              </a:solidFill>
              <a:latin typeface="Tahoma" charset="0"/>
            </a:endParaRPr>
          </a:p>
        </p:txBody>
      </p:sp>
      <p:pic>
        <p:nvPicPr>
          <p:cNvPr id="8" name="Picture 7"/>
          <p:cNvPicPr>
            <a:picLocks noChangeAspect="1"/>
          </p:cNvPicPr>
          <p:nvPr/>
        </p:nvPicPr>
        <p:blipFill>
          <a:blip r:embed="rId3"/>
          <a:stretch>
            <a:fillRect/>
          </a:stretch>
        </p:blipFill>
        <p:spPr>
          <a:xfrm>
            <a:off x="1706880" y="1280160"/>
            <a:ext cx="11477149" cy="6675120"/>
          </a:xfrm>
          <a:prstGeom prst="rect">
            <a:avLst/>
          </a:prstGeom>
        </p:spPr>
      </p:pic>
    </p:spTree>
    <p:extLst>
      <p:ext uri="{BB962C8B-B14F-4D97-AF65-F5344CB8AC3E}">
        <p14:creationId xmlns:p14="http://schemas.microsoft.com/office/powerpoint/2010/main" val="114779633"/>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b="1">
                <a:solidFill>
                  <a:srgbClr val="3E3E5C"/>
                </a:solidFill>
                <a:latin typeface="Arial" charset="0"/>
                <a:cs typeface="Arial" charset="0"/>
              </a:rPr>
              <a:t>What can be done?</a:t>
            </a:r>
          </a:p>
        </p:txBody>
      </p:sp>
      <p:sp>
        <p:nvSpPr>
          <p:cNvPr id="19458" name="Rectangle 3"/>
          <p:cNvSpPr>
            <a:spLocks noGrp="1" noChangeArrowheads="1"/>
          </p:cNvSpPr>
          <p:nvPr>
            <p:ph idx="1"/>
          </p:nvPr>
        </p:nvSpPr>
        <p:spPr>
          <a:xfrm>
            <a:off x="8412480" y="2468880"/>
            <a:ext cx="5486400" cy="5212080"/>
          </a:xfrm>
        </p:spPr>
        <p:txBody>
          <a:bodyPr/>
          <a:lstStyle/>
          <a:p>
            <a:pPr eaLnBrk="1" hangingPunct="1">
              <a:buFontTx/>
              <a:buNone/>
            </a:pPr>
            <a:r>
              <a:rPr lang="en-US" sz="4000" dirty="0">
                <a:latin typeface="Times New Roman" charset="0"/>
              </a:rPr>
              <a:t>	</a:t>
            </a:r>
            <a:r>
              <a:rPr lang="en-US" sz="4000" dirty="0">
                <a:solidFill>
                  <a:srgbClr val="3E3E5C"/>
                </a:solidFill>
                <a:latin typeface="Arial" charset="0"/>
                <a:cs typeface="Arial" charset="0"/>
              </a:rPr>
              <a:t>The school setting is an ideal place for creating a healthy environment that supports physical activity and nutritious dietary habits.</a:t>
            </a:r>
          </a:p>
        </p:txBody>
      </p:sp>
      <p:pic>
        <p:nvPicPr>
          <p:cNvPr id="19459" name="Picture 4" descr="7718887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441" y="2590800"/>
            <a:ext cx="7574280" cy="4815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026"/>
          <p:cNvSpPr>
            <a:spLocks noGrp="1" noChangeArrowheads="1"/>
          </p:cNvSpPr>
          <p:nvPr>
            <p:ph type="title" idx="4294967295"/>
          </p:nvPr>
        </p:nvSpPr>
        <p:spPr>
          <a:xfrm>
            <a:off x="0" y="329566"/>
            <a:ext cx="13167360" cy="1371600"/>
          </a:xfrm>
        </p:spPr>
        <p:txBody>
          <a:bodyPr/>
          <a:lstStyle/>
          <a:p>
            <a:pPr eaLnBrk="1" hangingPunct="1"/>
            <a:r>
              <a:rPr lang="en-US" b="1">
                <a:solidFill>
                  <a:srgbClr val="3E3E5C"/>
                </a:solidFill>
                <a:latin typeface="Arial" charset="0"/>
                <a:ea typeface="Osaka" charset="0"/>
              </a:rPr>
              <a:t>Why schools? Why gardens?</a:t>
            </a:r>
          </a:p>
        </p:txBody>
      </p:sp>
      <p:sp>
        <p:nvSpPr>
          <p:cNvPr id="243715" name="Rectangle 1027"/>
          <p:cNvSpPr>
            <a:spLocks noGrp="1" noChangeArrowheads="1"/>
          </p:cNvSpPr>
          <p:nvPr>
            <p:ph type="body" idx="4294967295"/>
          </p:nvPr>
        </p:nvSpPr>
        <p:spPr>
          <a:xfrm>
            <a:off x="0" y="2286000"/>
            <a:ext cx="13898880" cy="5394960"/>
          </a:xfrm>
        </p:spPr>
        <p:txBody>
          <a:bodyPr rtlCol="0">
            <a:normAutofit fontScale="92500" lnSpcReduction="20000"/>
          </a:bodyPr>
          <a:lstStyle/>
          <a:p>
            <a:pPr algn="just">
              <a:buClr>
                <a:srgbClr val="009900"/>
              </a:buClr>
              <a:defRPr/>
            </a:pPr>
            <a:r>
              <a:rPr lang="en-US" sz="5000" dirty="0">
                <a:solidFill>
                  <a:srgbClr val="3E3E5C"/>
                </a:solidFill>
                <a:cs typeface="Arial"/>
              </a:rPr>
              <a:t>Today</a:t>
            </a:r>
            <a:r>
              <a:rPr lang="ja-JP" altLang="en-US" sz="5000" dirty="0">
                <a:solidFill>
                  <a:srgbClr val="3E3E5C"/>
                </a:solidFill>
                <a:cs typeface="Arial"/>
              </a:rPr>
              <a:t>’</a:t>
            </a:r>
            <a:r>
              <a:rPr lang="en-US" altLang="ja-JP" sz="5000" dirty="0">
                <a:solidFill>
                  <a:srgbClr val="3E3E5C"/>
                </a:solidFill>
                <a:cs typeface="Arial"/>
              </a:rPr>
              <a:t>s children lack an understanding of the impact farming has on their lives.  </a:t>
            </a:r>
          </a:p>
          <a:p>
            <a:pPr marL="0" indent="0" algn="just">
              <a:buClr>
                <a:srgbClr val="009900"/>
              </a:buClr>
              <a:buNone/>
              <a:defRPr/>
            </a:pPr>
            <a:endParaRPr lang="en-US" dirty="0" smtClean="0">
              <a:solidFill>
                <a:srgbClr val="3E3E5C"/>
              </a:solidFill>
              <a:effectLst>
                <a:outerShdw blurRad="38100" dist="38100" dir="2700000" algn="tl">
                  <a:srgbClr val="000000"/>
                </a:outerShdw>
              </a:effectLst>
              <a:latin typeface="Arial"/>
              <a:ea typeface="Osaka" charset="0"/>
              <a:cs typeface="Arial"/>
            </a:endParaRPr>
          </a:p>
          <a:p>
            <a:pPr algn="just">
              <a:buClr>
                <a:srgbClr val="009900"/>
              </a:buClr>
              <a:defRPr/>
            </a:pPr>
            <a:r>
              <a:rPr lang="en-US" sz="5000" dirty="0">
                <a:solidFill>
                  <a:srgbClr val="3E3E5C"/>
                </a:solidFill>
                <a:ea typeface="Osaka" charset="0"/>
                <a:cs typeface="Arial"/>
              </a:rPr>
              <a:t>The </a:t>
            </a:r>
            <a:r>
              <a:rPr lang="en-US" sz="5000" dirty="0">
                <a:solidFill>
                  <a:srgbClr val="3E3E5C"/>
                </a:solidFill>
                <a:ea typeface="Osaka" charset="0"/>
                <a:cs typeface="Arial"/>
              </a:rPr>
              <a:t>incorporation of agriculture into the school </a:t>
            </a:r>
            <a:r>
              <a:rPr lang="en-US" sz="5000" dirty="0">
                <a:solidFill>
                  <a:srgbClr val="3E3E5C"/>
                </a:solidFill>
                <a:ea typeface="Osaka" charset="0"/>
                <a:cs typeface="Arial"/>
              </a:rPr>
              <a:t>environment and classroom curriculum </a:t>
            </a:r>
            <a:r>
              <a:rPr lang="en-US" sz="5000" dirty="0">
                <a:solidFill>
                  <a:srgbClr val="3E3E5C"/>
                </a:solidFill>
                <a:ea typeface="Osaka" charset="0"/>
                <a:cs typeface="Arial"/>
              </a:rPr>
              <a:t>can provide an </a:t>
            </a:r>
            <a:r>
              <a:rPr lang="en-US" sz="5000" dirty="0">
                <a:solidFill>
                  <a:srgbClr val="3E3E5C"/>
                </a:solidFill>
                <a:ea typeface="Osaka" charset="0"/>
                <a:cs typeface="Arial"/>
              </a:rPr>
              <a:t>avenue </a:t>
            </a:r>
            <a:r>
              <a:rPr lang="en-US" sz="5000" dirty="0">
                <a:solidFill>
                  <a:srgbClr val="3E3E5C"/>
                </a:solidFill>
                <a:ea typeface="Osaka" charset="0"/>
                <a:cs typeface="Arial"/>
              </a:rPr>
              <a:t>in which to discuss the importance of a healthy diet while creating a school environment that promotes healthy behaviors.   </a:t>
            </a:r>
          </a:p>
          <a:p>
            <a:pPr algn="just">
              <a:buClr>
                <a:srgbClr val="009900"/>
              </a:buClr>
              <a:buNone/>
              <a:defRPr/>
            </a:pPr>
            <a:endParaRPr lang="en-US" dirty="0">
              <a:solidFill>
                <a:schemeClr val="bg1"/>
              </a:solidFill>
              <a:effectLst>
                <a:outerShdw blurRad="38100" dist="38100" dir="2700000" algn="tl">
                  <a:srgbClr val="000000"/>
                </a:outerShdw>
              </a:effectLst>
              <a:latin typeface="Times New Roman" charset="0"/>
              <a:ea typeface="Osaka" charset="0"/>
              <a:cs typeface="Osaka" charset="0"/>
            </a:endParaRPr>
          </a:p>
          <a:p>
            <a:pPr algn="just">
              <a:buClr>
                <a:srgbClr val="009900"/>
              </a:buClr>
              <a:defRPr/>
            </a:pPr>
            <a:endParaRPr lang="en-US" dirty="0">
              <a:solidFill>
                <a:schemeClr val="bg1"/>
              </a:solidFill>
              <a:effectLst>
                <a:outerShdw blurRad="38100" dist="38100" dir="2700000" algn="tl">
                  <a:srgbClr val="000000"/>
                </a:outerShdw>
              </a:effectLst>
              <a:latin typeface="Times New Roman" charset="0"/>
              <a:ea typeface="Osaka" charset="0"/>
              <a:cs typeface="Osaka" charset="0"/>
            </a:endParaRPr>
          </a:p>
          <a:p>
            <a:pPr>
              <a:buClr>
                <a:schemeClr val="accent2"/>
              </a:buClr>
              <a:buNone/>
              <a:defRPr/>
            </a:pPr>
            <a:endParaRPr lang="en-US" dirty="0">
              <a:solidFill>
                <a:schemeClr val="bg1"/>
              </a:solidFill>
              <a:effectLst>
                <a:outerShdw blurRad="38100" dist="38100" dir="2700000" algn="tl">
                  <a:srgbClr val="000000"/>
                </a:outerShdw>
              </a:effectLst>
              <a:latin typeface="Times New Roman" charset="0"/>
              <a:ea typeface="Osaka" charset="0"/>
              <a:cs typeface="Osaka" charset="0"/>
            </a:endParaRP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026"/>
          <p:cNvSpPr>
            <a:spLocks noGrp="1" noChangeArrowheads="1"/>
          </p:cNvSpPr>
          <p:nvPr>
            <p:ph type="title"/>
          </p:nvPr>
        </p:nvSpPr>
        <p:spPr/>
        <p:txBody>
          <a:bodyPr/>
          <a:lstStyle/>
          <a:p>
            <a:pPr eaLnBrk="1" hangingPunct="1"/>
            <a:r>
              <a:rPr lang="en-US" b="1">
                <a:solidFill>
                  <a:srgbClr val="3E3E5C"/>
                </a:solidFill>
                <a:latin typeface="Arial" charset="0"/>
              </a:rPr>
              <a:t>History of School Gardens</a:t>
            </a:r>
          </a:p>
        </p:txBody>
      </p:sp>
      <p:sp>
        <p:nvSpPr>
          <p:cNvPr id="22530" name="Rectangle 1027"/>
          <p:cNvSpPr>
            <a:spLocks noGrp="1" noChangeArrowheads="1"/>
          </p:cNvSpPr>
          <p:nvPr>
            <p:ph sz="half" idx="1"/>
          </p:nvPr>
        </p:nvSpPr>
        <p:spPr>
          <a:xfrm>
            <a:off x="1097280" y="2377440"/>
            <a:ext cx="12557760" cy="4937760"/>
          </a:xfrm>
        </p:spPr>
        <p:txBody>
          <a:bodyPr/>
          <a:lstStyle/>
          <a:p>
            <a:pPr eaLnBrk="1" hangingPunct="1"/>
            <a:r>
              <a:rPr lang="en-US">
                <a:solidFill>
                  <a:srgbClr val="3E3E5C"/>
                </a:solidFill>
                <a:latin typeface="Arial" charset="0"/>
              </a:rPr>
              <a:t>Originated in Europe</a:t>
            </a:r>
          </a:p>
          <a:p>
            <a:pPr eaLnBrk="1" hangingPunct="1"/>
            <a:r>
              <a:rPr lang="en-US">
                <a:solidFill>
                  <a:srgbClr val="3E3E5C"/>
                </a:solidFill>
                <a:latin typeface="Arial" charset="0"/>
              </a:rPr>
              <a:t>Arrived in US in the 1890s</a:t>
            </a:r>
          </a:p>
          <a:p>
            <a:pPr eaLnBrk="1" hangingPunct="1"/>
            <a:r>
              <a:rPr lang="en-US">
                <a:solidFill>
                  <a:srgbClr val="3E3E5C"/>
                </a:solidFill>
                <a:latin typeface="Arial" charset="0"/>
              </a:rPr>
              <a:t>Increase in numbers in early 20th century</a:t>
            </a:r>
          </a:p>
          <a:p>
            <a:pPr eaLnBrk="1" hangingPunct="1"/>
            <a:r>
              <a:rPr lang="en-US">
                <a:solidFill>
                  <a:srgbClr val="3E3E5C"/>
                </a:solidFill>
                <a:latin typeface="Arial" charset="0"/>
              </a:rPr>
              <a:t>Decrease in numbers in 1950s</a:t>
            </a:r>
          </a:p>
          <a:p>
            <a:pPr eaLnBrk="1" hangingPunct="1"/>
            <a:r>
              <a:rPr lang="en-US">
                <a:solidFill>
                  <a:srgbClr val="3E3E5C"/>
                </a:solidFill>
                <a:latin typeface="Arial" charset="0"/>
              </a:rPr>
              <a:t>Recent surge in popularity</a:t>
            </a:r>
          </a:p>
          <a:p>
            <a:pPr eaLnBrk="1" hangingPunct="1">
              <a:buFontTx/>
              <a:buNone/>
            </a:pPr>
            <a:endParaRPr lang="en-US">
              <a:solidFill>
                <a:srgbClr val="3E3E5C"/>
              </a:solidFill>
              <a:latin typeface="Arial" charset="0"/>
            </a:endParaRPr>
          </a:p>
          <a:p>
            <a:pPr eaLnBrk="1" hangingPunct="1">
              <a:buFontTx/>
              <a:buNone/>
            </a:pPr>
            <a:endParaRPr lang="en-US">
              <a:solidFill>
                <a:srgbClr val="3E3E5C"/>
              </a:solidFill>
              <a:latin typeface="Arial" charset="0"/>
            </a:endParaRPr>
          </a:p>
        </p:txBody>
      </p:sp>
      <p:sp>
        <p:nvSpPr>
          <p:cNvPr id="22531" name="Rectangle 1028"/>
          <p:cNvSpPr>
            <a:spLocks noGrp="1" noChangeArrowheads="1"/>
          </p:cNvSpPr>
          <p:nvPr>
            <p:ph sz="half" idx="2"/>
          </p:nvPr>
        </p:nvSpPr>
        <p:spPr>
          <a:xfrm>
            <a:off x="15727680" y="5760720"/>
            <a:ext cx="6096000" cy="4937760"/>
          </a:xfrm>
        </p:spPr>
        <p:txBody>
          <a:bodyPr/>
          <a:lstStyle/>
          <a:p>
            <a:pPr eaLnBrk="1" hangingPunct="1">
              <a:buFontTx/>
              <a:buNone/>
            </a:pPr>
            <a:endParaRPr lang="en-US">
              <a:latin typeface="Arial" charset="0"/>
            </a:endParaRPr>
          </a:p>
        </p:txBody>
      </p:sp>
    </p:spTree>
    <p:extLst>
      <p:ext uri="{BB962C8B-B14F-4D97-AF65-F5344CB8AC3E}">
        <p14:creationId xmlns:p14="http://schemas.microsoft.com/office/powerpoint/2010/main" val="1465423555"/>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2742</TotalTime>
  <Words>3911</Words>
  <Application>Microsoft Office PowerPoint</Application>
  <PresentationFormat>Custom</PresentationFormat>
  <Paragraphs>565</Paragraphs>
  <Slides>48</Slides>
  <Notes>36</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 Improving Children’s Nutrition and Health Through School-Based Agriculture Programs</vt:lpstr>
      <vt:lpstr>PowerPoint Presentation</vt:lpstr>
      <vt:lpstr>Health Trends Children (2-19 years of age)</vt:lpstr>
      <vt:lpstr>Health Trends Children (2-19 years of age)</vt:lpstr>
      <vt:lpstr>Health Trends Children (2-19 years of age)</vt:lpstr>
      <vt:lpstr>Health Trends Children (2-19 years of age)</vt:lpstr>
      <vt:lpstr>What can be done?</vt:lpstr>
      <vt:lpstr>Why schools? Why gardens?</vt:lpstr>
      <vt:lpstr>History of School Gardens</vt:lpstr>
      <vt:lpstr> School-based nutrition, health and and agriculture programs </vt:lpstr>
      <vt:lpstr>Garden-Enhanced Nutrition Education: Nutrition To Grow On (NTGO)</vt:lpstr>
      <vt:lpstr>Nutrition to Grow On: Content</vt:lpstr>
      <vt:lpstr>Garden Enhanced Nutrition Education</vt:lpstr>
      <vt:lpstr>Mean nutrition knowledge score *</vt:lpstr>
      <vt:lpstr>Students’ preferences for vegetables immediately following intervention*</vt:lpstr>
      <vt:lpstr>Students’ preferences for vegetables six months after intervention*</vt:lpstr>
      <vt:lpstr>Students’ willingness to ask a family member to buy vegetables *</vt:lpstr>
      <vt:lpstr>Students’ willingness to eat  vegetables as a snack *</vt:lpstr>
      <vt:lpstr>NTGO: Conclusions</vt:lpstr>
      <vt:lpstr>PowerPoint Presentation</vt:lpstr>
      <vt:lpstr>Research to Build On </vt:lpstr>
      <vt:lpstr>School Gardens</vt:lpstr>
      <vt:lpstr>PowerPoint Presentation</vt:lpstr>
      <vt:lpstr>PowerPoint Presentation</vt:lpstr>
      <vt:lpstr>PowerPoint Presentation</vt:lpstr>
      <vt:lpstr>Improving Children’s Health through Farming, Food and Fitness</vt:lpstr>
      <vt:lpstr>Improving Children’s Health through Farming, Food and Fitness</vt:lpstr>
      <vt:lpstr>Pilot Study Results</vt:lpstr>
      <vt:lpstr>Improving Children’s Health through Farming, Food and Fitness</vt:lpstr>
      <vt:lpstr>Eating Healthy From Farm to Fork</vt:lpstr>
      <vt:lpstr>Farm to School </vt:lpstr>
      <vt:lpstr> </vt:lpstr>
      <vt:lpstr>PowerPoint Presentation</vt:lpstr>
      <vt:lpstr> </vt:lpstr>
      <vt:lpstr> </vt:lpstr>
      <vt:lpstr> </vt:lpstr>
      <vt:lpstr> </vt:lpstr>
      <vt:lpstr>What Are the Potential Benefits?</vt:lpstr>
      <vt:lpstr>Farm to School: Opportunity for  Collaboration</vt:lpstr>
      <vt:lpstr>Shaping Healthy Choices Program (SHCP)</vt:lpstr>
      <vt:lpstr>PowerPoint Presentation</vt:lpstr>
      <vt:lpstr>Shaping Healthy Choices Program</vt:lpstr>
      <vt:lpstr>Shaping Healthy Choices Program</vt:lpstr>
      <vt:lpstr>Shaping Healthy Choices Program</vt:lpstr>
      <vt:lpstr>Shaping Healthy Choices Program</vt:lpstr>
      <vt:lpstr>Shaping Healthy Choices Program</vt:lpstr>
      <vt:lpstr>Evaluation</vt:lpstr>
      <vt:lpstr>PowerPoint Presentation</vt:lpstr>
    </vt:vector>
  </TitlesOfParts>
  <Company>UC Davis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Nutrition and Gardening</dc:title>
  <dc:creator>karrie</dc:creator>
  <cp:lastModifiedBy>Owner</cp:lastModifiedBy>
  <cp:revision>126</cp:revision>
  <cp:lastPrinted>2009-04-22T19:24:48Z</cp:lastPrinted>
  <dcterms:created xsi:type="dcterms:W3CDTF">2009-01-31T02:28:45Z</dcterms:created>
  <dcterms:modified xsi:type="dcterms:W3CDTF">2012-10-01T22:45:45Z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7</vt:i4>
  </property>
</Properties>
</file>