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7" r:id="rId2"/>
    <p:sldId id="265" r:id="rId3"/>
    <p:sldId id="258" r:id="rId4"/>
    <p:sldId id="304" r:id="rId5"/>
    <p:sldId id="305" r:id="rId6"/>
    <p:sldId id="330" r:id="rId7"/>
    <p:sldId id="331" r:id="rId8"/>
    <p:sldId id="334" r:id="rId9"/>
    <p:sldId id="353" r:id="rId10"/>
    <p:sldId id="354" r:id="rId11"/>
    <p:sldId id="355" r:id="rId12"/>
    <p:sldId id="372" r:id="rId13"/>
    <p:sldId id="356" r:id="rId14"/>
    <p:sldId id="357" r:id="rId15"/>
    <p:sldId id="358" r:id="rId16"/>
    <p:sldId id="359" r:id="rId17"/>
    <p:sldId id="373" r:id="rId18"/>
    <p:sldId id="364" r:id="rId19"/>
    <p:sldId id="332" r:id="rId20"/>
    <p:sldId id="333" r:id="rId21"/>
    <p:sldId id="338" r:id="rId22"/>
    <p:sldId id="336" r:id="rId23"/>
    <p:sldId id="337" r:id="rId24"/>
    <p:sldId id="339" r:id="rId25"/>
    <p:sldId id="342" r:id="rId26"/>
    <p:sldId id="369" r:id="rId27"/>
    <p:sldId id="340" r:id="rId28"/>
    <p:sldId id="341" r:id="rId29"/>
    <p:sldId id="264" r:id="rId30"/>
    <p:sldId id="269" r:id="rId31"/>
    <p:sldId id="271" r:id="rId32"/>
    <p:sldId id="272" r:id="rId33"/>
    <p:sldId id="273" r:id="rId34"/>
    <p:sldId id="303" r:id="rId35"/>
    <p:sldId id="263" r:id="rId36"/>
    <p:sldId id="343" r:id="rId37"/>
    <p:sldId id="365" r:id="rId38"/>
    <p:sldId id="366" r:id="rId39"/>
    <p:sldId id="367" r:id="rId40"/>
    <p:sldId id="371" r:id="rId41"/>
    <p:sldId id="344" r:id="rId42"/>
    <p:sldId id="345" r:id="rId43"/>
    <p:sldId id="346" r:id="rId44"/>
    <p:sldId id="350" r:id="rId45"/>
    <p:sldId id="348" r:id="rId46"/>
    <p:sldId id="368" r:id="rId47"/>
    <p:sldId id="347" r:id="rId48"/>
    <p:sldId id="349" r:id="rId49"/>
    <p:sldId id="352" r:id="rId50"/>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43" autoAdjust="0"/>
  </p:normalViewPr>
  <p:slideViewPr>
    <p:cSldViewPr>
      <p:cViewPr varScale="1">
        <p:scale>
          <a:sx n="53" d="100"/>
          <a:sy n="53" d="100"/>
        </p:scale>
        <p:origin x="-948" y="-108"/>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3A29D-F65A-41E0-8CDB-A2C68F03AFFB}" type="doc">
      <dgm:prSet loTypeId="urn:microsoft.com/office/officeart/2005/8/layout/process1" loCatId="process" qsTypeId="urn:microsoft.com/office/officeart/2005/8/quickstyle/simple1" qsCatId="simple" csTypeId="urn:microsoft.com/office/officeart/2005/8/colors/colorful3" csCatId="colorful" phldr="1"/>
      <dgm:spPr/>
    </dgm:pt>
    <dgm:pt modelId="{847ED11C-9A1A-4E4F-ADC4-3A7D4863FC41}">
      <dgm:prSet phldrT="[Text]" custT="1"/>
      <dgm:spPr/>
      <dgm:t>
        <a:bodyPr/>
        <a:lstStyle/>
        <a:p>
          <a:r>
            <a:rPr lang="en-US" sz="3200" dirty="0" smtClean="0"/>
            <a:t>Exposure to flu virus</a:t>
          </a:r>
          <a:endParaRPr lang="en-US" sz="3200" dirty="0"/>
        </a:p>
      </dgm:t>
    </dgm:pt>
    <dgm:pt modelId="{3CA5644D-1201-493B-8818-6A169912B2EE}" type="parTrans" cxnId="{C8E44613-26A0-4607-9455-32B763022B77}">
      <dgm:prSet/>
      <dgm:spPr/>
      <dgm:t>
        <a:bodyPr/>
        <a:lstStyle/>
        <a:p>
          <a:endParaRPr lang="en-US"/>
        </a:p>
      </dgm:t>
    </dgm:pt>
    <dgm:pt modelId="{FE1CA0B4-AA55-4929-8274-3BCDBD5009FF}" type="sibTrans" cxnId="{C8E44613-26A0-4607-9455-32B763022B77}">
      <dgm:prSet/>
      <dgm:spPr/>
      <dgm:t>
        <a:bodyPr/>
        <a:lstStyle/>
        <a:p>
          <a:endParaRPr lang="en-US" dirty="0"/>
        </a:p>
      </dgm:t>
    </dgm:pt>
    <dgm:pt modelId="{A54A109B-8BEF-4016-A44C-8BF7821DFCC9}">
      <dgm:prSet phldrT="[Text]" custT="1"/>
      <dgm:spPr/>
      <dgm:t>
        <a:bodyPr/>
        <a:lstStyle/>
        <a:p>
          <a:r>
            <a:rPr lang="en-US" sz="3200" dirty="0" smtClean="0"/>
            <a:t>Incident flu symptoms</a:t>
          </a:r>
          <a:endParaRPr lang="en-US" sz="3200" dirty="0"/>
        </a:p>
      </dgm:t>
    </dgm:pt>
    <dgm:pt modelId="{39254B48-8032-45CC-8C1E-EFD2E03A045B}" type="parTrans" cxnId="{39D9DDEC-8938-4C24-A018-EF1BEB5CD9D2}">
      <dgm:prSet/>
      <dgm:spPr/>
      <dgm:t>
        <a:bodyPr/>
        <a:lstStyle/>
        <a:p>
          <a:endParaRPr lang="en-US"/>
        </a:p>
      </dgm:t>
    </dgm:pt>
    <dgm:pt modelId="{50612F1E-85EC-471A-9061-FD5AF1EE0BCA}" type="sibTrans" cxnId="{39D9DDEC-8938-4C24-A018-EF1BEB5CD9D2}">
      <dgm:prSet/>
      <dgm:spPr/>
      <dgm:t>
        <a:bodyPr/>
        <a:lstStyle/>
        <a:p>
          <a:endParaRPr lang="en-US"/>
        </a:p>
      </dgm:t>
    </dgm:pt>
    <dgm:pt modelId="{1E5A8A17-6A37-4522-A30B-AD276CC3A6FA}" type="pres">
      <dgm:prSet presAssocID="{0F13A29D-F65A-41E0-8CDB-A2C68F03AFFB}" presName="Name0" presStyleCnt="0">
        <dgm:presLayoutVars>
          <dgm:dir/>
          <dgm:resizeHandles val="exact"/>
        </dgm:presLayoutVars>
      </dgm:prSet>
      <dgm:spPr/>
    </dgm:pt>
    <dgm:pt modelId="{11E5F50F-02B9-4177-B130-AFCBB4A5CA2B}" type="pres">
      <dgm:prSet presAssocID="{847ED11C-9A1A-4E4F-ADC4-3A7D4863FC41}" presName="node" presStyleLbl="node1" presStyleIdx="0" presStyleCnt="2">
        <dgm:presLayoutVars>
          <dgm:bulletEnabled val="1"/>
        </dgm:presLayoutVars>
      </dgm:prSet>
      <dgm:spPr/>
      <dgm:t>
        <a:bodyPr/>
        <a:lstStyle/>
        <a:p>
          <a:endParaRPr lang="en-US"/>
        </a:p>
      </dgm:t>
    </dgm:pt>
    <dgm:pt modelId="{D9ED88B5-61D5-4240-A445-9C88ED5A9896}" type="pres">
      <dgm:prSet presAssocID="{FE1CA0B4-AA55-4929-8274-3BCDBD5009FF}" presName="sibTrans" presStyleLbl="sibTrans2D1" presStyleIdx="0" presStyleCnt="1"/>
      <dgm:spPr/>
      <dgm:t>
        <a:bodyPr/>
        <a:lstStyle/>
        <a:p>
          <a:endParaRPr lang="en-US"/>
        </a:p>
      </dgm:t>
    </dgm:pt>
    <dgm:pt modelId="{881E9887-DAE4-4481-BA34-1BB3850D44F9}" type="pres">
      <dgm:prSet presAssocID="{FE1CA0B4-AA55-4929-8274-3BCDBD5009FF}" presName="connectorText" presStyleLbl="sibTrans2D1" presStyleIdx="0" presStyleCnt="1"/>
      <dgm:spPr/>
      <dgm:t>
        <a:bodyPr/>
        <a:lstStyle/>
        <a:p>
          <a:endParaRPr lang="en-US"/>
        </a:p>
      </dgm:t>
    </dgm:pt>
    <dgm:pt modelId="{C91B6A04-B9CF-492A-B33C-5217ABBBB420}" type="pres">
      <dgm:prSet presAssocID="{A54A109B-8BEF-4016-A44C-8BF7821DFCC9}" presName="node" presStyleLbl="node1" presStyleIdx="1" presStyleCnt="2">
        <dgm:presLayoutVars>
          <dgm:bulletEnabled val="1"/>
        </dgm:presLayoutVars>
      </dgm:prSet>
      <dgm:spPr/>
      <dgm:t>
        <a:bodyPr/>
        <a:lstStyle/>
        <a:p>
          <a:endParaRPr lang="en-US"/>
        </a:p>
      </dgm:t>
    </dgm:pt>
  </dgm:ptLst>
  <dgm:cxnLst>
    <dgm:cxn modelId="{C69575AB-E389-43D1-B807-E0C8B194BB4B}" type="presOf" srcId="{A54A109B-8BEF-4016-A44C-8BF7821DFCC9}" destId="{C91B6A04-B9CF-492A-B33C-5217ABBBB420}" srcOrd="0" destOrd="0" presId="urn:microsoft.com/office/officeart/2005/8/layout/process1"/>
    <dgm:cxn modelId="{7B1F72F2-43C5-48FE-84CF-39897F841DE2}" type="presOf" srcId="{FE1CA0B4-AA55-4929-8274-3BCDBD5009FF}" destId="{881E9887-DAE4-4481-BA34-1BB3850D44F9}" srcOrd="1" destOrd="0" presId="urn:microsoft.com/office/officeart/2005/8/layout/process1"/>
    <dgm:cxn modelId="{39D9DDEC-8938-4C24-A018-EF1BEB5CD9D2}" srcId="{0F13A29D-F65A-41E0-8CDB-A2C68F03AFFB}" destId="{A54A109B-8BEF-4016-A44C-8BF7821DFCC9}" srcOrd="1" destOrd="0" parTransId="{39254B48-8032-45CC-8C1E-EFD2E03A045B}" sibTransId="{50612F1E-85EC-471A-9061-FD5AF1EE0BCA}"/>
    <dgm:cxn modelId="{C8E44613-26A0-4607-9455-32B763022B77}" srcId="{0F13A29D-F65A-41E0-8CDB-A2C68F03AFFB}" destId="{847ED11C-9A1A-4E4F-ADC4-3A7D4863FC41}" srcOrd="0" destOrd="0" parTransId="{3CA5644D-1201-493B-8818-6A169912B2EE}" sibTransId="{FE1CA0B4-AA55-4929-8274-3BCDBD5009FF}"/>
    <dgm:cxn modelId="{A8ECBA54-7AA7-4D6E-9966-C1E65C045882}" type="presOf" srcId="{FE1CA0B4-AA55-4929-8274-3BCDBD5009FF}" destId="{D9ED88B5-61D5-4240-A445-9C88ED5A9896}" srcOrd="0" destOrd="0" presId="urn:microsoft.com/office/officeart/2005/8/layout/process1"/>
    <dgm:cxn modelId="{6EA9A956-0F08-4408-80B6-47D7D06AC66A}" type="presOf" srcId="{847ED11C-9A1A-4E4F-ADC4-3A7D4863FC41}" destId="{11E5F50F-02B9-4177-B130-AFCBB4A5CA2B}" srcOrd="0" destOrd="0" presId="urn:microsoft.com/office/officeart/2005/8/layout/process1"/>
    <dgm:cxn modelId="{82A74FC7-2983-4C38-BA78-2516B27A17E5}" type="presOf" srcId="{0F13A29D-F65A-41E0-8CDB-A2C68F03AFFB}" destId="{1E5A8A17-6A37-4522-A30B-AD276CC3A6FA}" srcOrd="0" destOrd="0" presId="urn:microsoft.com/office/officeart/2005/8/layout/process1"/>
    <dgm:cxn modelId="{B0C343B3-14D0-4E75-B1E2-4DC006113EDB}" type="presParOf" srcId="{1E5A8A17-6A37-4522-A30B-AD276CC3A6FA}" destId="{11E5F50F-02B9-4177-B130-AFCBB4A5CA2B}" srcOrd="0" destOrd="0" presId="urn:microsoft.com/office/officeart/2005/8/layout/process1"/>
    <dgm:cxn modelId="{000541D7-3A52-45B9-8D81-764F727E63C2}" type="presParOf" srcId="{1E5A8A17-6A37-4522-A30B-AD276CC3A6FA}" destId="{D9ED88B5-61D5-4240-A445-9C88ED5A9896}" srcOrd="1" destOrd="0" presId="urn:microsoft.com/office/officeart/2005/8/layout/process1"/>
    <dgm:cxn modelId="{37008105-B431-468B-A746-99F210121439}" type="presParOf" srcId="{D9ED88B5-61D5-4240-A445-9C88ED5A9896}" destId="{881E9887-DAE4-4481-BA34-1BB3850D44F9}" srcOrd="0" destOrd="0" presId="urn:microsoft.com/office/officeart/2005/8/layout/process1"/>
    <dgm:cxn modelId="{65CBC872-E250-4E9F-BDD7-6950AFD3AE3A}" type="presParOf" srcId="{1E5A8A17-6A37-4522-A30B-AD276CC3A6FA}" destId="{C91B6A04-B9CF-492A-B33C-5217ABBBB42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13A29D-F65A-41E0-8CDB-A2C68F03AFFB}" type="doc">
      <dgm:prSet loTypeId="urn:microsoft.com/office/officeart/2005/8/layout/process1" loCatId="process" qsTypeId="urn:microsoft.com/office/officeart/2005/8/quickstyle/simple1" qsCatId="simple" csTypeId="urn:microsoft.com/office/officeart/2005/8/colors/colorful3" csCatId="colorful" phldr="1"/>
      <dgm:spPr/>
    </dgm:pt>
    <dgm:pt modelId="{847ED11C-9A1A-4E4F-ADC4-3A7D4863FC41}">
      <dgm:prSet phldrT="[Text]" custT="1"/>
      <dgm:spPr/>
      <dgm:t>
        <a:bodyPr/>
        <a:lstStyle/>
        <a:p>
          <a:r>
            <a:rPr lang="en-US" sz="3200" dirty="0" smtClean="0"/>
            <a:t>Poor diet</a:t>
          </a:r>
          <a:endParaRPr lang="en-US" sz="3200" dirty="0"/>
        </a:p>
      </dgm:t>
    </dgm:pt>
    <dgm:pt modelId="{3CA5644D-1201-493B-8818-6A169912B2EE}" type="parTrans" cxnId="{C8E44613-26A0-4607-9455-32B763022B77}">
      <dgm:prSet/>
      <dgm:spPr/>
      <dgm:t>
        <a:bodyPr/>
        <a:lstStyle/>
        <a:p>
          <a:endParaRPr lang="en-US"/>
        </a:p>
      </dgm:t>
    </dgm:pt>
    <dgm:pt modelId="{FE1CA0B4-AA55-4929-8274-3BCDBD5009FF}" type="sibTrans" cxnId="{C8E44613-26A0-4607-9455-32B763022B77}">
      <dgm:prSet/>
      <dgm:spPr/>
      <dgm:t>
        <a:bodyPr/>
        <a:lstStyle/>
        <a:p>
          <a:endParaRPr lang="en-US" dirty="0"/>
        </a:p>
      </dgm:t>
    </dgm:pt>
    <dgm:pt modelId="{A54A109B-8BEF-4016-A44C-8BF7821DFCC9}">
      <dgm:prSet phldrT="[Text]" custT="1"/>
      <dgm:spPr/>
      <dgm:t>
        <a:bodyPr/>
        <a:lstStyle/>
        <a:p>
          <a:r>
            <a:rPr lang="en-US" sz="3200" dirty="0" smtClean="0"/>
            <a:t>Diabetes</a:t>
          </a:r>
          <a:endParaRPr lang="en-US" sz="3200" dirty="0"/>
        </a:p>
      </dgm:t>
    </dgm:pt>
    <dgm:pt modelId="{39254B48-8032-45CC-8C1E-EFD2E03A045B}" type="parTrans" cxnId="{39D9DDEC-8938-4C24-A018-EF1BEB5CD9D2}">
      <dgm:prSet/>
      <dgm:spPr/>
      <dgm:t>
        <a:bodyPr/>
        <a:lstStyle/>
        <a:p>
          <a:endParaRPr lang="en-US"/>
        </a:p>
      </dgm:t>
    </dgm:pt>
    <dgm:pt modelId="{50612F1E-85EC-471A-9061-FD5AF1EE0BCA}" type="sibTrans" cxnId="{39D9DDEC-8938-4C24-A018-EF1BEB5CD9D2}">
      <dgm:prSet/>
      <dgm:spPr/>
      <dgm:t>
        <a:bodyPr/>
        <a:lstStyle/>
        <a:p>
          <a:endParaRPr lang="en-US"/>
        </a:p>
      </dgm:t>
    </dgm:pt>
    <dgm:pt modelId="{1E5A8A17-6A37-4522-A30B-AD276CC3A6FA}" type="pres">
      <dgm:prSet presAssocID="{0F13A29D-F65A-41E0-8CDB-A2C68F03AFFB}" presName="Name0" presStyleCnt="0">
        <dgm:presLayoutVars>
          <dgm:dir/>
          <dgm:resizeHandles val="exact"/>
        </dgm:presLayoutVars>
      </dgm:prSet>
      <dgm:spPr/>
    </dgm:pt>
    <dgm:pt modelId="{11E5F50F-02B9-4177-B130-AFCBB4A5CA2B}" type="pres">
      <dgm:prSet presAssocID="{847ED11C-9A1A-4E4F-ADC4-3A7D4863FC41}" presName="node" presStyleLbl="node1" presStyleIdx="0" presStyleCnt="2">
        <dgm:presLayoutVars>
          <dgm:bulletEnabled val="1"/>
        </dgm:presLayoutVars>
      </dgm:prSet>
      <dgm:spPr/>
      <dgm:t>
        <a:bodyPr/>
        <a:lstStyle/>
        <a:p>
          <a:endParaRPr lang="en-US"/>
        </a:p>
      </dgm:t>
    </dgm:pt>
    <dgm:pt modelId="{D9ED88B5-61D5-4240-A445-9C88ED5A9896}" type="pres">
      <dgm:prSet presAssocID="{FE1CA0B4-AA55-4929-8274-3BCDBD5009FF}" presName="sibTrans" presStyleLbl="sibTrans2D1" presStyleIdx="0" presStyleCnt="1"/>
      <dgm:spPr/>
      <dgm:t>
        <a:bodyPr/>
        <a:lstStyle/>
        <a:p>
          <a:endParaRPr lang="en-US"/>
        </a:p>
      </dgm:t>
    </dgm:pt>
    <dgm:pt modelId="{881E9887-DAE4-4481-BA34-1BB3850D44F9}" type="pres">
      <dgm:prSet presAssocID="{FE1CA0B4-AA55-4929-8274-3BCDBD5009FF}" presName="connectorText" presStyleLbl="sibTrans2D1" presStyleIdx="0" presStyleCnt="1"/>
      <dgm:spPr/>
      <dgm:t>
        <a:bodyPr/>
        <a:lstStyle/>
        <a:p>
          <a:endParaRPr lang="en-US"/>
        </a:p>
      </dgm:t>
    </dgm:pt>
    <dgm:pt modelId="{C91B6A04-B9CF-492A-B33C-5217ABBBB420}" type="pres">
      <dgm:prSet presAssocID="{A54A109B-8BEF-4016-A44C-8BF7821DFCC9}" presName="node" presStyleLbl="node1" presStyleIdx="1" presStyleCnt="2">
        <dgm:presLayoutVars>
          <dgm:bulletEnabled val="1"/>
        </dgm:presLayoutVars>
      </dgm:prSet>
      <dgm:spPr/>
      <dgm:t>
        <a:bodyPr/>
        <a:lstStyle/>
        <a:p>
          <a:endParaRPr lang="en-US"/>
        </a:p>
      </dgm:t>
    </dgm:pt>
  </dgm:ptLst>
  <dgm:cxnLst>
    <dgm:cxn modelId="{FD9D450B-3965-4E7C-9420-6C43076E971E}" type="presOf" srcId="{A54A109B-8BEF-4016-A44C-8BF7821DFCC9}" destId="{C91B6A04-B9CF-492A-B33C-5217ABBBB420}" srcOrd="0" destOrd="0" presId="urn:microsoft.com/office/officeart/2005/8/layout/process1"/>
    <dgm:cxn modelId="{BE40F4A2-B476-4086-B7C4-5EFAC10B6188}" type="presOf" srcId="{FE1CA0B4-AA55-4929-8274-3BCDBD5009FF}" destId="{D9ED88B5-61D5-4240-A445-9C88ED5A9896}" srcOrd="0" destOrd="0" presId="urn:microsoft.com/office/officeart/2005/8/layout/process1"/>
    <dgm:cxn modelId="{39D9DDEC-8938-4C24-A018-EF1BEB5CD9D2}" srcId="{0F13A29D-F65A-41E0-8CDB-A2C68F03AFFB}" destId="{A54A109B-8BEF-4016-A44C-8BF7821DFCC9}" srcOrd="1" destOrd="0" parTransId="{39254B48-8032-45CC-8C1E-EFD2E03A045B}" sibTransId="{50612F1E-85EC-471A-9061-FD5AF1EE0BCA}"/>
    <dgm:cxn modelId="{671E84FA-8534-4347-AC71-15549B055B46}" type="presOf" srcId="{847ED11C-9A1A-4E4F-ADC4-3A7D4863FC41}" destId="{11E5F50F-02B9-4177-B130-AFCBB4A5CA2B}" srcOrd="0" destOrd="0" presId="urn:microsoft.com/office/officeart/2005/8/layout/process1"/>
    <dgm:cxn modelId="{C8E44613-26A0-4607-9455-32B763022B77}" srcId="{0F13A29D-F65A-41E0-8CDB-A2C68F03AFFB}" destId="{847ED11C-9A1A-4E4F-ADC4-3A7D4863FC41}" srcOrd="0" destOrd="0" parTransId="{3CA5644D-1201-493B-8818-6A169912B2EE}" sibTransId="{FE1CA0B4-AA55-4929-8274-3BCDBD5009FF}"/>
    <dgm:cxn modelId="{D9292679-A859-4210-964F-500E04E1A79D}" type="presOf" srcId="{FE1CA0B4-AA55-4929-8274-3BCDBD5009FF}" destId="{881E9887-DAE4-4481-BA34-1BB3850D44F9}" srcOrd="1" destOrd="0" presId="urn:microsoft.com/office/officeart/2005/8/layout/process1"/>
    <dgm:cxn modelId="{185EAC39-FB29-4422-954E-AE0AC4B65958}" type="presOf" srcId="{0F13A29D-F65A-41E0-8CDB-A2C68F03AFFB}" destId="{1E5A8A17-6A37-4522-A30B-AD276CC3A6FA}" srcOrd="0" destOrd="0" presId="urn:microsoft.com/office/officeart/2005/8/layout/process1"/>
    <dgm:cxn modelId="{9DFC287E-0F0B-4EA2-974E-6E0EAA819D1F}" type="presParOf" srcId="{1E5A8A17-6A37-4522-A30B-AD276CC3A6FA}" destId="{11E5F50F-02B9-4177-B130-AFCBB4A5CA2B}" srcOrd="0" destOrd="0" presId="urn:microsoft.com/office/officeart/2005/8/layout/process1"/>
    <dgm:cxn modelId="{054FBC93-F44A-4B5F-BDC1-DDFED031D56F}" type="presParOf" srcId="{1E5A8A17-6A37-4522-A30B-AD276CC3A6FA}" destId="{D9ED88B5-61D5-4240-A445-9C88ED5A9896}" srcOrd="1" destOrd="0" presId="urn:microsoft.com/office/officeart/2005/8/layout/process1"/>
    <dgm:cxn modelId="{CF78EEC7-686E-4753-B4EA-A4BDCB7A9853}" type="presParOf" srcId="{D9ED88B5-61D5-4240-A445-9C88ED5A9896}" destId="{881E9887-DAE4-4481-BA34-1BB3850D44F9}" srcOrd="0" destOrd="0" presId="urn:microsoft.com/office/officeart/2005/8/layout/process1"/>
    <dgm:cxn modelId="{C587195F-7209-400A-A0DC-059DA186A3C9}" type="presParOf" srcId="{1E5A8A17-6A37-4522-A30B-AD276CC3A6FA}" destId="{C91B6A04-B9CF-492A-B33C-5217ABBBB420}"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5F50F-02B9-4177-B130-AFCBB4A5CA2B}">
      <dsp:nvSpPr>
        <dsp:cNvPr id="0" name=""/>
        <dsp:cNvSpPr/>
      </dsp:nvSpPr>
      <dsp:spPr>
        <a:xfrm>
          <a:off x="2333" y="0"/>
          <a:ext cx="4976455" cy="16459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Exposure to flu virus</a:t>
          </a:r>
          <a:endParaRPr lang="en-US" sz="3200" kern="1200" dirty="0"/>
        </a:p>
      </dsp:txBody>
      <dsp:txXfrm>
        <a:off x="50540" y="48207"/>
        <a:ext cx="4880041" cy="1549506"/>
      </dsp:txXfrm>
    </dsp:sp>
    <dsp:sp modelId="{D9ED88B5-61D5-4240-A445-9C88ED5A9896}">
      <dsp:nvSpPr>
        <dsp:cNvPr id="0" name=""/>
        <dsp:cNvSpPr/>
      </dsp:nvSpPr>
      <dsp:spPr>
        <a:xfrm>
          <a:off x="5476434" y="205879"/>
          <a:ext cx="1055008" cy="12341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355850">
            <a:lnSpc>
              <a:spcPct val="90000"/>
            </a:lnSpc>
            <a:spcBef>
              <a:spcPct val="0"/>
            </a:spcBef>
            <a:spcAft>
              <a:spcPct val="35000"/>
            </a:spcAft>
          </a:pPr>
          <a:endParaRPr lang="en-US" sz="5300" kern="1200" dirty="0"/>
        </a:p>
      </dsp:txBody>
      <dsp:txXfrm>
        <a:off x="5476434" y="452711"/>
        <a:ext cx="738506" cy="740496"/>
      </dsp:txXfrm>
    </dsp:sp>
    <dsp:sp modelId="{C91B6A04-B9CF-492A-B33C-5217ABBBB420}">
      <dsp:nvSpPr>
        <dsp:cNvPr id="0" name=""/>
        <dsp:cNvSpPr/>
      </dsp:nvSpPr>
      <dsp:spPr>
        <a:xfrm>
          <a:off x="6969371" y="0"/>
          <a:ext cx="4976455" cy="1645920"/>
        </a:xfrm>
        <a:prstGeom prst="roundRect">
          <a:avLst>
            <a:gd name="adj" fmla="val 10000"/>
          </a:avLst>
        </a:prstGeom>
        <a:solidFill>
          <a:schemeClr val="accent3">
            <a:hueOff val="11624607"/>
            <a:satOff val="-3714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Incident flu symptoms</a:t>
          </a:r>
          <a:endParaRPr lang="en-US" sz="3200" kern="1200" dirty="0"/>
        </a:p>
      </dsp:txBody>
      <dsp:txXfrm>
        <a:off x="7017578" y="48207"/>
        <a:ext cx="4880041" cy="1549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5F50F-02B9-4177-B130-AFCBB4A5CA2B}">
      <dsp:nvSpPr>
        <dsp:cNvPr id="0" name=""/>
        <dsp:cNvSpPr/>
      </dsp:nvSpPr>
      <dsp:spPr>
        <a:xfrm>
          <a:off x="2381" y="0"/>
          <a:ext cx="5078015" cy="16421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Poor diet</a:t>
          </a:r>
          <a:endParaRPr lang="en-US" sz="3200" kern="1200" dirty="0"/>
        </a:p>
      </dsp:txBody>
      <dsp:txXfrm>
        <a:off x="50477" y="48096"/>
        <a:ext cx="4981823" cy="1545918"/>
      </dsp:txXfrm>
    </dsp:sp>
    <dsp:sp modelId="{D9ED88B5-61D5-4240-A445-9C88ED5A9896}">
      <dsp:nvSpPr>
        <dsp:cNvPr id="0" name=""/>
        <dsp:cNvSpPr/>
      </dsp:nvSpPr>
      <dsp:spPr>
        <a:xfrm>
          <a:off x="5588198" y="191381"/>
          <a:ext cx="1076539" cy="125934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kern="1200" dirty="0"/>
        </a:p>
      </dsp:txBody>
      <dsp:txXfrm>
        <a:off x="5588198" y="443250"/>
        <a:ext cx="753577" cy="755609"/>
      </dsp:txXfrm>
    </dsp:sp>
    <dsp:sp modelId="{C91B6A04-B9CF-492A-B33C-5217ABBBB420}">
      <dsp:nvSpPr>
        <dsp:cNvPr id="0" name=""/>
        <dsp:cNvSpPr/>
      </dsp:nvSpPr>
      <dsp:spPr>
        <a:xfrm>
          <a:off x="7111603" y="0"/>
          <a:ext cx="5078015" cy="1642110"/>
        </a:xfrm>
        <a:prstGeom prst="roundRect">
          <a:avLst>
            <a:gd name="adj" fmla="val 10000"/>
          </a:avLst>
        </a:prstGeom>
        <a:solidFill>
          <a:schemeClr val="accent3">
            <a:hueOff val="11624607"/>
            <a:satOff val="-3714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Diabetes</a:t>
          </a:r>
          <a:endParaRPr lang="en-US" sz="3200" kern="1200" dirty="0"/>
        </a:p>
      </dsp:txBody>
      <dsp:txXfrm>
        <a:off x="7159699" y="48096"/>
        <a:ext cx="4981823" cy="15459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CFAF8F-D4A5-471D-B5F0-EE30998717F5}" type="datetimeFigureOut">
              <a:rPr lang="en-US" smtClean="0"/>
              <a:pPr/>
              <a:t>10/9/2012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53966-9B35-4DFE-87EE-CDE676AD2D95}" type="slidenum">
              <a:rPr lang="en-US" smtClean="0"/>
              <a:pPr/>
              <a:t>‹#›</a:t>
            </a:fld>
            <a:endParaRPr lang="en-US" dirty="0"/>
          </a:p>
        </p:txBody>
      </p:sp>
    </p:spTree>
    <p:extLst>
      <p:ext uri="{BB962C8B-B14F-4D97-AF65-F5344CB8AC3E}">
        <p14:creationId xmlns:p14="http://schemas.microsoft.com/office/powerpoint/2010/main" val="1615317011"/>
      </p:ext>
    </p:extLst>
  </p:cSld>
  <p:clrMap bg1="lt1" tx1="dk1" bg2="lt2" tx2="dk2" accent1="accent1" accent2="accent2" accent3="accent3" accent4="accent4" accent5="accent5" accent6="accent6" hlink="hlink" folHlink="folHlink"/>
  <p:notesStyle>
    <a:lvl1pPr marL="0" algn="l" defTabSz="1306220" rtl="0" eaLnBrk="1" latinLnBrk="0" hangingPunct="1">
      <a:defRPr sz="1700" kern="1200">
        <a:solidFill>
          <a:schemeClr val="tx1"/>
        </a:solidFill>
        <a:latin typeface="+mn-lt"/>
        <a:ea typeface="+mn-ea"/>
        <a:cs typeface="+mn-cs"/>
      </a:defRPr>
    </a:lvl1pPr>
    <a:lvl2pPr marL="653110" algn="l" defTabSz="1306220" rtl="0" eaLnBrk="1" latinLnBrk="0" hangingPunct="1">
      <a:defRPr sz="1700" kern="1200">
        <a:solidFill>
          <a:schemeClr val="tx1"/>
        </a:solidFill>
        <a:latin typeface="+mn-lt"/>
        <a:ea typeface="+mn-ea"/>
        <a:cs typeface="+mn-cs"/>
      </a:defRPr>
    </a:lvl2pPr>
    <a:lvl3pPr marL="1306220" algn="l" defTabSz="1306220" rtl="0" eaLnBrk="1" latinLnBrk="0" hangingPunct="1">
      <a:defRPr sz="1700" kern="1200">
        <a:solidFill>
          <a:schemeClr val="tx1"/>
        </a:solidFill>
        <a:latin typeface="+mn-lt"/>
        <a:ea typeface="+mn-ea"/>
        <a:cs typeface="+mn-cs"/>
      </a:defRPr>
    </a:lvl3pPr>
    <a:lvl4pPr marL="1959331" algn="l" defTabSz="1306220" rtl="0" eaLnBrk="1" latinLnBrk="0" hangingPunct="1">
      <a:defRPr sz="1700" kern="1200">
        <a:solidFill>
          <a:schemeClr val="tx1"/>
        </a:solidFill>
        <a:latin typeface="+mn-lt"/>
        <a:ea typeface="+mn-ea"/>
        <a:cs typeface="+mn-cs"/>
      </a:defRPr>
    </a:lvl4pPr>
    <a:lvl5pPr marL="2612441" algn="l" defTabSz="1306220" rtl="0" eaLnBrk="1" latinLnBrk="0" hangingPunct="1">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07FF7B5-B7D4-4F66-82DE-2244D1D1673B}" type="slidenum">
              <a:rPr lang="en-US"/>
              <a:pPr/>
              <a:t>1</a:t>
            </a:fld>
            <a:endParaRPr lang="en-US" dirty="0"/>
          </a:p>
        </p:txBody>
      </p:sp>
      <p:sp>
        <p:nvSpPr>
          <p:cNvPr id="61443" name="Rectangle 2"/>
          <p:cNvSpPr>
            <a:spLocks noGrp="1" noRot="1" noChangeAspect="1" noChangeArrowheads="1" noTextEdit="1"/>
          </p:cNvSpPr>
          <p:nvPr>
            <p:ph type="sldImg"/>
          </p:nvPr>
        </p:nvSpPr>
        <p:spPr>
          <a:xfrm>
            <a:off x="382588" y="685800"/>
            <a:ext cx="6096000" cy="3429000"/>
          </a:xfrm>
          <a:ln/>
        </p:spPr>
      </p:sp>
      <p:sp>
        <p:nvSpPr>
          <p:cNvPr id="61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DNA</a:t>
            </a:r>
            <a:r>
              <a:rPr lang="en-US" baseline="0" dirty="0" smtClean="0"/>
              <a:t> methylation will effectively ‘turn off’ certain genes.  Ex: Diets high in methyl donor nutrients can alter insulin-like growth factor signaling</a:t>
            </a:r>
            <a:endParaRPr lang="en-US" dirty="0" smtClean="0"/>
          </a:p>
          <a:p>
            <a:endParaRPr lang="en-US" dirty="0" smtClean="0"/>
          </a:p>
          <a:p>
            <a:r>
              <a:rPr lang="en-US" dirty="0" smtClean="0"/>
              <a:t>Histones: proteins</a:t>
            </a:r>
            <a:r>
              <a:rPr lang="en-US" baseline="0" dirty="0" smtClean="0"/>
              <a:t> in cell nuclei that package and order DNA into structural units.  Ex. Chromatin, which act as a spool around which DNS winds, and plays a role in DNA regulation.  </a:t>
            </a:r>
          </a:p>
          <a:p>
            <a:r>
              <a:rPr lang="en-US" baseline="0" dirty="0" smtClean="0"/>
              <a:t>Non-coding RNAs: play a role in translation of DNA </a:t>
            </a:r>
            <a:endParaRPr lang="en-US" dirty="0"/>
          </a:p>
        </p:txBody>
      </p:sp>
      <p:sp>
        <p:nvSpPr>
          <p:cNvPr id="4" name="Slide Number Placeholder 3"/>
          <p:cNvSpPr>
            <a:spLocks noGrp="1"/>
          </p:cNvSpPr>
          <p:nvPr>
            <p:ph type="sldNum" sz="quarter" idx="10"/>
          </p:nvPr>
        </p:nvSpPr>
        <p:spPr/>
        <p:txBody>
          <a:bodyPr/>
          <a:lstStyle/>
          <a:p>
            <a:fld id="{59C53966-9B35-4DFE-87EE-CDE676AD2D95}" type="slidenum">
              <a:rPr lang="en-US" smtClean="0"/>
              <a:pPr/>
              <a:t>26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brain develops</a:t>
            </a:r>
          </a:p>
          <a:p>
            <a:r>
              <a:rPr lang="en-US" sz="1200" kern="1200" baseline="0" dirty="0" smtClean="0">
                <a:solidFill>
                  <a:schemeClr val="tx1"/>
                </a:solidFill>
                <a:latin typeface="+mn-lt"/>
                <a:ea typeface="+mn-ea"/>
                <a:cs typeface="+mn-cs"/>
              </a:rPr>
              <a:t>rapidly through neurogenesis, axonal and dendritic growth,</a:t>
            </a:r>
          </a:p>
          <a:p>
            <a:r>
              <a:rPr lang="en-US" sz="1200" kern="1200" baseline="0" dirty="0" smtClean="0">
                <a:solidFill>
                  <a:schemeClr val="tx1"/>
                </a:solidFill>
                <a:latin typeface="+mn-lt"/>
                <a:ea typeface="+mn-ea"/>
                <a:cs typeface="+mn-cs"/>
              </a:rPr>
              <a:t>synaptogenesis, cell death, synaptic pruning, myelination,</a:t>
            </a:r>
          </a:p>
          <a:p>
            <a:r>
              <a:rPr lang="en-US" sz="1200" kern="1200" baseline="0" dirty="0" smtClean="0">
                <a:solidFill>
                  <a:schemeClr val="tx1"/>
                </a:solidFill>
                <a:latin typeface="+mn-lt"/>
                <a:ea typeface="+mn-ea"/>
                <a:cs typeface="+mn-cs"/>
              </a:rPr>
              <a:t>and gliogenesis. These ontogenetic events happen at</a:t>
            </a:r>
          </a:p>
          <a:p>
            <a:r>
              <a:rPr lang="en-US" sz="1200" kern="1200" baseline="0" dirty="0" smtClean="0">
                <a:solidFill>
                  <a:schemeClr val="tx1"/>
                </a:solidFill>
                <a:latin typeface="+mn-lt"/>
                <a:ea typeface="+mn-ea"/>
                <a:cs typeface="+mn-cs"/>
              </a:rPr>
              <a:t>diff erent times (fi gure 1)17 and build on each other, such</a:t>
            </a:r>
          </a:p>
          <a:p>
            <a:r>
              <a:rPr lang="en-US" sz="1200" kern="1200" baseline="0" dirty="0" smtClean="0">
                <a:solidFill>
                  <a:schemeClr val="tx1"/>
                </a:solidFill>
                <a:latin typeface="+mn-lt"/>
                <a:ea typeface="+mn-ea"/>
                <a:cs typeface="+mn-cs"/>
              </a:rPr>
              <a:t>that small perturbations in these processes can have</a:t>
            </a:r>
          </a:p>
          <a:p>
            <a:r>
              <a:rPr lang="en-US" sz="1200" kern="1200" baseline="0" dirty="0" smtClean="0">
                <a:solidFill>
                  <a:schemeClr val="tx1"/>
                </a:solidFill>
                <a:latin typeface="+mn-lt"/>
                <a:ea typeface="+mn-ea"/>
                <a:cs typeface="+mn-cs"/>
              </a:rPr>
              <a:t>long-term eff ects on the brain’s structural and functional</a:t>
            </a:r>
          </a:p>
          <a:p>
            <a:r>
              <a:rPr lang="en-US" sz="1200" kern="1200" baseline="0" dirty="0" smtClean="0">
                <a:solidFill>
                  <a:schemeClr val="tx1"/>
                </a:solidFill>
                <a:latin typeface="+mn-lt"/>
                <a:ea typeface="+mn-ea"/>
                <a:cs typeface="+mn-cs"/>
              </a:rPr>
              <a:t>capacity.</a:t>
            </a:r>
            <a:endParaRPr lang="en-US" dirty="0"/>
          </a:p>
        </p:txBody>
      </p:sp>
      <p:sp>
        <p:nvSpPr>
          <p:cNvPr id="4" name="Slide Number Placeholder 3"/>
          <p:cNvSpPr>
            <a:spLocks noGrp="1"/>
          </p:cNvSpPr>
          <p:nvPr>
            <p:ph type="sldNum" sz="quarter" idx="10"/>
          </p:nvPr>
        </p:nvSpPr>
        <p:spPr/>
        <p:txBody>
          <a:bodyPr/>
          <a:lstStyle/>
          <a:p>
            <a:fld id="{59C53966-9B35-4DFE-87EE-CDE676AD2D95}" type="slidenum">
              <a:rPr lang="en-US" smtClean="0"/>
              <a:pPr/>
              <a:t>34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Hyperplasia– increase in cell number</a:t>
            </a:r>
          </a:p>
          <a:p>
            <a:r>
              <a:rPr lang="en-US" dirty="0" smtClean="0"/>
              <a:t>Hyertrophy–</a:t>
            </a:r>
            <a:r>
              <a:rPr lang="en-US" baseline="0" dirty="0" smtClean="0"/>
              <a:t> increase in cell size</a:t>
            </a:r>
            <a:endParaRPr lang="en-US" dirty="0"/>
          </a:p>
        </p:txBody>
      </p:sp>
      <p:sp>
        <p:nvSpPr>
          <p:cNvPr id="4" name="Slide Number Placeholder 3"/>
          <p:cNvSpPr>
            <a:spLocks noGrp="1"/>
          </p:cNvSpPr>
          <p:nvPr>
            <p:ph type="sldNum" sz="quarter" idx="10"/>
          </p:nvPr>
        </p:nvSpPr>
        <p:spPr/>
        <p:txBody>
          <a:bodyPr/>
          <a:lstStyle/>
          <a:p>
            <a:pPr>
              <a:defRPr/>
            </a:pPr>
            <a:fld id="{C4BA72AC-7004-4F4F-BA29-BF84FD59EEED}" type="slidenum">
              <a:rPr lang="en-US" smtClean="0"/>
              <a:pPr>
                <a:defRPr/>
              </a:pPr>
              <a:t>35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dirty="0"/>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pitchFamily="34" charset="0"/>
                <a:ea typeface="msgothic"/>
                <a:cs typeface="msgothic"/>
              </a:rPr>
              <a:t>Prevalence of childhood overweight at 7 y by maternal prepregnancy BMI categories and gestational weight gain categories. In chi-square analyses, the prevalence of offspring overweight differed (</a:t>
            </a:r>
            <a:r>
              <a:rPr lang="en-GB" i="1" dirty="0">
                <a:latin typeface="Arial" pitchFamily="34" charset="0"/>
                <a:ea typeface="msgothic"/>
                <a:cs typeface="msgothic"/>
              </a:rPr>
              <a:t>P</a:t>
            </a:r>
            <a:r>
              <a:rPr lang="en-GB" dirty="0">
                <a:latin typeface="Arial" pitchFamily="34" charset="0"/>
                <a:ea typeface="msgothic"/>
                <a:cs typeface="msgothic"/>
              </a:rPr>
              <a:t> &lt; 0.02) between gestational weight gain categories for women with a prepregnancy BMI &lt; 19.8 and with a prepregnancy BMI of 19.8 to 26.0. The risk of overweight in the offspring was lowest for mothers with a BMI &lt; 19.8 who gained an insufficient amount of weight during pregnancy (prevalence of childhood overweight = 1.7%) and greatest for mothers with a BMI &gt; 29 who had gained an excessive amount of weight during pregnancy (prevalence of childhood overweight = 14.5%). Excessive, recommended, and insufficient gestational weight gain are defined based on criteria from the Institute of Medicine (12).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Although diabetes was not diagnosed until older ages, evidence of glucose intolerance</a:t>
            </a:r>
            <a:r>
              <a:rPr lang="en-US" baseline="0" dirty="0" smtClean="0"/>
              <a:t> was evident early in childhood.  </a:t>
            </a:r>
            <a:endParaRPr lang="en-US" dirty="0"/>
          </a:p>
        </p:txBody>
      </p:sp>
      <p:sp>
        <p:nvSpPr>
          <p:cNvPr id="4" name="Slide Number Placeholder 3"/>
          <p:cNvSpPr>
            <a:spLocks noGrp="1"/>
          </p:cNvSpPr>
          <p:nvPr>
            <p:ph type="sldNum" sz="quarter" idx="10"/>
          </p:nvPr>
        </p:nvSpPr>
        <p:spPr/>
        <p:txBody>
          <a:bodyPr/>
          <a:lstStyle/>
          <a:p>
            <a:fld id="{59C53966-9B35-4DFE-87EE-CDE676AD2D95}" type="slidenum">
              <a:rPr lang="en-US" smtClean="0"/>
              <a:pPr/>
              <a:t>45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AA33C64-22DB-4097-A91D-389FD01539E0}" type="slidenum">
              <a:rPr lang="en-US"/>
              <a:pPr/>
              <a:t>3</a:t>
            </a:fld>
            <a:endParaRPr lang="en-US" dirty="0"/>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769EA-1A0D-4B85-B20C-F8C63779A2B4}" type="slidenum">
              <a:rPr lang="en-US"/>
              <a:pPr/>
              <a:t>4</a:t>
            </a:fld>
            <a:endParaRPr lang="en-US" dirty="0"/>
          </a:p>
        </p:txBody>
      </p:sp>
      <p:sp>
        <p:nvSpPr>
          <p:cNvPr id="183298" name="Rectangle 2"/>
          <p:cNvSpPr>
            <a:spLocks noGrp="1" noRot="1" noChangeAspect="1" noChangeArrowheads="1" noTextEdit="1"/>
          </p:cNvSpPr>
          <p:nvPr>
            <p:ph type="sldImg"/>
          </p:nvPr>
        </p:nvSpPr>
        <p:spPr>
          <a:xfrm>
            <a:off x="381000" y="685800"/>
            <a:ext cx="6096000" cy="3429000"/>
          </a:xfrm>
          <a:ln/>
        </p:spPr>
      </p:sp>
      <p:sp>
        <p:nvSpPr>
          <p:cNvPr id="183299" name="Rectangle 3"/>
          <p:cNvSpPr>
            <a:spLocks noGrp="1" noChangeArrowheads="1"/>
          </p:cNvSpPr>
          <p:nvPr>
            <p:ph type="body" idx="1"/>
          </p:nvPr>
        </p:nvSpPr>
        <p:spPr/>
        <p:txBody>
          <a:bodyPr/>
          <a:lstStyle/>
          <a:p>
            <a:r>
              <a:rPr lang="en-US" dirty="0"/>
              <a:t>The Nutrition Transition is a term that has been used to describe the changing patterns of diet and physical activity that have been occurring much of the world, and that tend to coincide with the demographic and epidemiologic transitions.  We think of the nutrition transition as a shift from periods of famine, with diets based on starchy-low fat, high fiber foods, with labor intensive work and leisure activities to one characterized by diets high in fat, sugar, processed foods, and shifts in technology that allow for more sedentary work and leisure activities.  The first pattern is characterized by high levels of nutritional deficiency, child stunting, etc, and high mortality.  In the second pattern, we see obesity emerge as a problem with an increase in nutrition-related non-communicable disease.  Popkin has proposed a final pattern, characterized by behavior change to promote healthy lifestyle and aging, but thus far there are few examples of countries that have made this shift.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E40A916-FA91-496F-AEA9-5E7927849B8C}" type="slidenum">
              <a:rPr lang="en-US">
                <a:solidFill>
                  <a:srgbClr val="000000"/>
                </a:solidFill>
              </a:rPr>
              <a:pPr/>
              <a:t>6</a:t>
            </a:fld>
            <a:endParaRPr lang="en-US" dirty="0">
              <a:solidFill>
                <a:srgbClr val="000000"/>
              </a:solidFill>
            </a:endParaRPr>
          </a:p>
        </p:txBody>
      </p:sp>
      <p:sp>
        <p:nvSpPr>
          <p:cNvPr id="6553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When we see data like this, we need to ask questions about what we see.  </a:t>
            </a:r>
          </a:p>
          <a:p>
            <a:pPr>
              <a:spcBef>
                <a:spcPct val="0"/>
              </a:spcBef>
            </a:pPr>
            <a:r>
              <a:rPr lang="en-US" dirty="0" smtClean="0"/>
              <a:t>First: are the observed differences real?  </a:t>
            </a:r>
          </a:p>
          <a:p>
            <a:pPr>
              <a:spcBef>
                <a:spcPct val="0"/>
              </a:spcBef>
            </a:pPr>
            <a:r>
              <a:rPr lang="en-US" dirty="0" smtClean="0"/>
              <a:t>	Is it possible that differential reporting in different states could contribute to the trends? </a:t>
            </a:r>
          </a:p>
          <a:p>
            <a:pPr>
              <a:spcBef>
                <a:spcPct val="0"/>
              </a:spcBef>
            </a:pPr>
            <a:r>
              <a:rPr lang="en-US" dirty="0" smtClean="0"/>
              <a:t>	Is it possible that differences in measurement of BMI could contribute to this trend?</a:t>
            </a:r>
          </a:p>
          <a:p>
            <a:pPr>
              <a:spcBef>
                <a:spcPct val="0"/>
              </a:spcBef>
            </a:pPr>
            <a:r>
              <a:rPr lang="en-US" dirty="0" smtClean="0"/>
              <a:t>Second: Why have these differences occurred?  </a:t>
            </a:r>
          </a:p>
          <a:p>
            <a:pPr>
              <a:spcBef>
                <a:spcPct val="0"/>
              </a:spcBef>
            </a:pPr>
            <a:r>
              <a:rPr lang="en-US" dirty="0" smtClean="0"/>
              <a:t>	Are there environmental differences that could explain regional differences in obesity prevalence?</a:t>
            </a:r>
          </a:p>
          <a:p>
            <a:pPr>
              <a:spcBef>
                <a:spcPct val="0"/>
              </a:spcBef>
            </a:pPr>
            <a:r>
              <a:rPr lang="en-US" dirty="0" smtClean="0"/>
              <a:t>	Are there differences between the people that live in those areas?  </a:t>
            </a:r>
          </a:p>
          <a:p>
            <a:pPr>
              <a:spcBef>
                <a:spcPct val="0"/>
              </a:spcBef>
            </a:pPr>
            <a:r>
              <a:rPr lang="en-US" dirty="0" smtClean="0"/>
              <a:t>	Why have some regions experienced a greater rate of increase than others?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3A85D68-D05A-481D-97F1-92C8FE16C31D}" type="slidenum">
              <a:rPr lang="en-US"/>
              <a:pPr/>
              <a:t>19</a:t>
            </a:fld>
            <a:endParaRPr lang="en-US" dirty="0"/>
          </a:p>
        </p:txBody>
      </p:sp>
      <p:sp>
        <p:nvSpPr>
          <p:cNvPr id="65539" name="Rectangle 2"/>
          <p:cNvSpPr>
            <a:spLocks noGrp="1" noRot="1" noChangeAspect="1" noChangeArrowheads="1" noTextEdit="1"/>
          </p:cNvSpPr>
          <p:nvPr>
            <p:ph type="sldImg"/>
          </p:nvPr>
        </p:nvSpPr>
        <p:spPr>
          <a:xfrm>
            <a:off x="382588" y="685800"/>
            <a:ext cx="6096000" cy="3429000"/>
          </a:xfrm>
          <a:ln/>
        </p:spPr>
      </p:sp>
      <p:sp>
        <p:nvSpPr>
          <p:cNvPr id="655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6CC0972-2B92-4BFC-9B6A-19B68BADD7C7}" type="slidenum">
              <a:rPr lang="en-US"/>
              <a:pPr/>
              <a:t>20</a:t>
            </a:fld>
            <a:endParaRPr lang="en-US" dirty="0"/>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39717-2D79-4D1C-B067-9322A0DE543F}" type="slidenum">
              <a:rPr lang="en-US"/>
              <a:pPr/>
              <a:t>21</a:t>
            </a:fld>
            <a:endParaRPr lang="en-US" dirty="0"/>
          </a:p>
        </p:txBody>
      </p:sp>
      <p:sp>
        <p:nvSpPr>
          <p:cNvPr id="54274" name="Rectangle 2"/>
          <p:cNvSpPr>
            <a:spLocks noGrp="1" noRot="1" noChangeAspect="1" noChangeArrowheads="1" noTextEdit="1"/>
          </p:cNvSpPr>
          <p:nvPr>
            <p:ph type="sldImg"/>
          </p:nvPr>
        </p:nvSpPr>
        <p:spPr>
          <a:xfrm>
            <a:off x="381000" y="685800"/>
            <a:ext cx="6096000" cy="3429000"/>
          </a:xfrm>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Barker’s</a:t>
            </a:r>
            <a:r>
              <a:rPr lang="en-US" baseline="0" dirty="0" smtClean="0"/>
              <a:t> hypothesis </a:t>
            </a:r>
            <a:r>
              <a:rPr lang="en-US" dirty="0" smtClean="0"/>
              <a:t>that exposure to poor nutritional conditions in utero and/or during the first months of postnatal life leads to alterations in the development of organs, tissues and/or body systems. These alterations may be advantageous in the short-term</a:t>
            </a:r>
            <a:r>
              <a:rPr lang="en-US" baseline="0" dirty="0" smtClean="0"/>
              <a:t> but</a:t>
            </a:r>
            <a:r>
              <a:rPr lang="en-US" dirty="0" smtClean="0"/>
              <a:t> may increase the predisposition to chronic diseases at older ages. </a:t>
            </a:r>
            <a:endParaRPr lang="en-US" dirty="0"/>
          </a:p>
        </p:txBody>
      </p:sp>
      <p:sp>
        <p:nvSpPr>
          <p:cNvPr id="4" name="Slide Number Placeholder 3"/>
          <p:cNvSpPr>
            <a:spLocks noGrp="1"/>
          </p:cNvSpPr>
          <p:nvPr>
            <p:ph type="sldNum" sz="quarter" idx="10"/>
          </p:nvPr>
        </p:nvSpPr>
        <p:spPr/>
        <p:txBody>
          <a:bodyPr/>
          <a:lstStyle/>
          <a:p>
            <a:fld id="{59C53966-9B35-4DFE-87EE-CDE676AD2D95}" type="slidenum">
              <a:rPr lang="en-US" smtClean="0"/>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7EF6C-97AF-4F21-9C09-BBACBD79565B}" type="slidenum">
              <a:rPr lang="en-US"/>
              <a:pPr/>
              <a:t>24</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FAEE1-E9F4-4A1C-8B55-FC0118409D49}"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198D2D-D2AD-4199-8ED7-C58C5654063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FAEE1-E9F4-4A1C-8B55-FC0118409D49}"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198D2D-D2AD-4199-8ED7-C58C5654063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FAEE1-E9F4-4A1C-8B55-FC0118409D49}"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198D2D-D2AD-4199-8ED7-C58C5654063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FAEE1-E9F4-4A1C-8B55-FC0118409D49}"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198D2D-D2AD-4199-8ED7-C58C5654063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FAEE1-E9F4-4A1C-8B55-FC0118409D49}"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198D2D-D2AD-4199-8ED7-C58C5654063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9FAEE1-E9F4-4A1C-8B55-FC0118409D49}" type="datetimeFigureOut">
              <a:rPr lang="en-US" smtClean="0"/>
              <a:pPr/>
              <a:t>10/9/2012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198D2D-D2AD-4199-8ED7-C58C5654063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9FAEE1-E9F4-4A1C-8B55-FC0118409D49}" type="datetimeFigureOut">
              <a:rPr lang="en-US" smtClean="0"/>
              <a:pPr/>
              <a:t>10/9/2012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198D2D-D2AD-4199-8ED7-C58C5654063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9FAEE1-E9F4-4A1C-8B55-FC0118409D49}" type="datetimeFigureOut">
              <a:rPr lang="en-US" smtClean="0"/>
              <a:pPr/>
              <a:t>10/9/2012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198D2D-D2AD-4199-8ED7-C58C5654063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FAEE1-E9F4-4A1C-8B55-FC0118409D49}" type="datetimeFigureOut">
              <a:rPr lang="en-US" smtClean="0"/>
              <a:pPr/>
              <a:t>10/9/2012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198D2D-D2AD-4199-8ED7-C58C5654063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FAEE1-E9F4-4A1C-8B55-FC0118409D49}" type="datetimeFigureOut">
              <a:rPr lang="en-US" smtClean="0"/>
              <a:pPr/>
              <a:t>10/9/2012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198D2D-D2AD-4199-8ED7-C58C5654063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FAEE1-E9F4-4A1C-8B55-FC0118409D49}" type="datetimeFigureOut">
              <a:rPr lang="en-US" smtClean="0"/>
              <a:pPr/>
              <a:t>10/9/2012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198D2D-D2AD-4199-8ED7-C58C5654063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A39FAEE1-E9F4-4A1C-8B55-FC0118409D49}" type="datetimeFigureOut">
              <a:rPr lang="en-US" smtClean="0"/>
              <a:pPr/>
              <a:t>10/9/2012</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2F198D2D-D2AD-4199-8ED7-C58C5654063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rtlCol="0">
            <a:normAutofit fontScale="90000"/>
          </a:bodyPr>
          <a:lstStyle/>
          <a:p>
            <a:pPr>
              <a:defRPr/>
            </a:pPr>
            <a:r>
              <a:rPr lang="en-US" sz="5300" b="1" dirty="0">
                <a:solidFill>
                  <a:schemeClr val="accent4"/>
                </a:solidFill>
              </a:rPr>
              <a:t>Maternal and child nutrition: effects on health and development throughout the life course</a:t>
            </a:r>
            <a:endParaRPr lang="en-US" sz="3000" dirty="0">
              <a:solidFill>
                <a:schemeClr val="accent4"/>
              </a:solidFill>
            </a:endParaRPr>
          </a:p>
        </p:txBody>
      </p:sp>
      <p:sp>
        <p:nvSpPr>
          <p:cNvPr id="9" name="Subtitle 8"/>
          <p:cNvSpPr>
            <a:spLocks noGrp="1"/>
          </p:cNvSpPr>
          <p:nvPr>
            <p:ph type="subTitle" idx="1"/>
          </p:nvPr>
        </p:nvSpPr>
        <p:spPr>
          <a:xfrm>
            <a:off x="2194560" y="5120640"/>
            <a:ext cx="10241280" cy="1645920"/>
          </a:xfrm>
        </p:spPr>
        <p:txBody>
          <a:bodyPr rtlCol="0">
            <a:normAutofit/>
          </a:bodyPr>
          <a:lstStyle/>
          <a:p>
            <a:pPr>
              <a:defRPr/>
            </a:pPr>
            <a:r>
              <a:rPr lang="en-US" sz="3400" dirty="0">
                <a:solidFill>
                  <a:schemeClr val="accent1"/>
                </a:solidFill>
              </a:rPr>
              <a:t>Christine P. Stewart, MPH, PhD</a:t>
            </a:r>
          </a:p>
          <a:p>
            <a:pPr>
              <a:defRPr/>
            </a:pPr>
            <a:r>
              <a:rPr lang="en-US" sz="3400" dirty="0">
                <a:solidFill>
                  <a:schemeClr val="accent1"/>
                </a:solidFill>
              </a:rPr>
              <a:t>September 2012</a:t>
            </a:r>
          </a:p>
          <a:p>
            <a:pPr>
              <a:defRPr/>
            </a:pPr>
            <a:endParaRPr lang="en-US" dirty="0" smtClean="0">
              <a:solidFill>
                <a:schemeClr val="accent1"/>
              </a:solidFill>
            </a:endParaRPr>
          </a:p>
        </p:txBody>
      </p:sp>
      <p:sp>
        <p:nvSpPr>
          <p:cNvPr id="12292" name="Line 4"/>
          <p:cNvSpPr>
            <a:spLocks noChangeShapeType="1"/>
          </p:cNvSpPr>
          <p:nvPr/>
        </p:nvSpPr>
        <p:spPr bwMode="auto">
          <a:xfrm>
            <a:off x="2072640" y="5010150"/>
            <a:ext cx="10363200" cy="0"/>
          </a:xfrm>
          <a:prstGeom prst="line">
            <a:avLst/>
          </a:prstGeom>
          <a:noFill/>
          <a:ln w="38100">
            <a:solidFill>
              <a:schemeClr val="bg2"/>
            </a:solidFill>
            <a:round/>
            <a:headEnd/>
            <a:tailEnd/>
          </a:ln>
        </p:spPr>
        <p:txBody>
          <a:bodyPr lIns="130622" tIns="65311" rIns="130622" bIns="65311"/>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1520" y="1920240"/>
            <a:ext cx="13167360" cy="5760720"/>
          </a:xfrm>
        </p:spPr>
        <p:txBody>
          <a:bodyPr>
            <a:normAutofit lnSpcReduction="10000"/>
          </a:bodyPr>
          <a:lstStyle/>
          <a:p>
            <a:pPr marL="522488" indent="-365742">
              <a:buFont typeface="Wingdings 3"/>
              <a:buChar char=""/>
              <a:defRPr/>
            </a:pPr>
            <a:r>
              <a:rPr lang="en-US" dirty="0" smtClean="0"/>
              <a:t>Fetus receives nutrient supply from across the placenta via either active transport or facilitated diffusion</a:t>
            </a:r>
          </a:p>
          <a:p>
            <a:pPr marL="522488" indent="-365742">
              <a:buFont typeface="Wingdings 3"/>
              <a:buChar char=""/>
              <a:defRPr/>
            </a:pPr>
            <a:r>
              <a:rPr lang="en-US" dirty="0" smtClean="0"/>
              <a:t>Changes in nutrient metabolism in pregnancy are driven by:</a:t>
            </a:r>
          </a:p>
          <a:p>
            <a:pPr marL="888230" lvl="1">
              <a:spcBef>
                <a:spcPts val="463"/>
              </a:spcBef>
              <a:buFont typeface="Verdana"/>
              <a:buChar char="◦"/>
              <a:defRPr/>
            </a:pPr>
            <a:r>
              <a:rPr lang="en-US" dirty="0" smtClean="0"/>
              <a:t>Hormonal changes</a:t>
            </a:r>
          </a:p>
          <a:p>
            <a:pPr marL="888230" lvl="1">
              <a:spcBef>
                <a:spcPts val="463"/>
              </a:spcBef>
              <a:buFont typeface="Verdana"/>
              <a:buChar char="◦"/>
              <a:defRPr/>
            </a:pPr>
            <a:r>
              <a:rPr lang="en-US" dirty="0" smtClean="0"/>
              <a:t>Fetal demands</a:t>
            </a:r>
          </a:p>
          <a:p>
            <a:pPr marL="888230" lvl="1">
              <a:spcBef>
                <a:spcPts val="463"/>
              </a:spcBef>
              <a:buFont typeface="Verdana"/>
              <a:buChar char="◦"/>
              <a:defRPr/>
            </a:pPr>
            <a:r>
              <a:rPr lang="en-US" dirty="0" smtClean="0"/>
              <a:t>Maternal nutrient supply</a:t>
            </a:r>
          </a:p>
        </p:txBody>
      </p:sp>
      <p:sp>
        <p:nvSpPr>
          <p:cNvPr id="3" name="Title 2"/>
          <p:cNvSpPr>
            <a:spLocks noGrp="1"/>
          </p:cNvSpPr>
          <p:nvPr>
            <p:ph type="title"/>
          </p:nvPr>
        </p:nvSpPr>
        <p:spPr/>
        <p:txBody>
          <a:bodyPr/>
          <a:lstStyle/>
          <a:p>
            <a:pPr>
              <a:defRPr/>
            </a:pPr>
            <a:r>
              <a:rPr lang="en-US" dirty="0" smtClean="0"/>
              <a:t>Nutrient metabolism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eaLnBrk="1" hangingPunct="1"/>
            <a:r>
              <a:rPr lang="en-US" dirty="0" smtClean="0"/>
              <a:t>Types of adjustment</a:t>
            </a:r>
          </a:p>
          <a:p>
            <a:pPr lvl="1" eaLnBrk="1" hangingPunct="1"/>
            <a:r>
              <a:rPr lang="en-US" dirty="0" smtClean="0"/>
              <a:t>Accretion of new tissues or deposition in maternal stores</a:t>
            </a:r>
          </a:p>
          <a:p>
            <a:pPr lvl="1" eaLnBrk="1" hangingPunct="1"/>
            <a:r>
              <a:rPr lang="en-US" dirty="0" smtClean="0"/>
              <a:t>Redistribution among tissues</a:t>
            </a:r>
          </a:p>
          <a:p>
            <a:pPr lvl="1" eaLnBrk="1" hangingPunct="1"/>
            <a:r>
              <a:rPr lang="en-US" dirty="0" smtClean="0"/>
              <a:t>Increased turnover or rate of metabolism</a:t>
            </a:r>
          </a:p>
          <a:p>
            <a:pPr lvl="1" eaLnBrk="1" hangingPunct="1"/>
            <a:r>
              <a:rPr lang="en-US" dirty="0" smtClean="0"/>
              <a:t>Increased efficiency of nutrient absorption</a:t>
            </a:r>
          </a:p>
        </p:txBody>
      </p:sp>
      <p:sp>
        <p:nvSpPr>
          <p:cNvPr id="3" name="Title 2"/>
          <p:cNvSpPr>
            <a:spLocks noGrp="1"/>
          </p:cNvSpPr>
          <p:nvPr>
            <p:ph type="title"/>
          </p:nvPr>
        </p:nvSpPr>
        <p:spPr/>
        <p:txBody>
          <a:bodyPr/>
          <a:lstStyle/>
          <a:p>
            <a:pPr>
              <a:defRPr/>
            </a:pPr>
            <a:r>
              <a:rPr lang="en-US" dirty="0" smtClean="0"/>
              <a:t>Nutrient metabolism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Nutrient metabolism</a:t>
            </a:r>
            <a:endParaRPr lang="en-US" dirty="0"/>
          </a:p>
        </p:txBody>
      </p:sp>
      <p:sp>
        <p:nvSpPr>
          <p:cNvPr id="3" name="Content Placeholder 2"/>
          <p:cNvSpPr>
            <a:spLocks noGrp="1"/>
          </p:cNvSpPr>
          <p:nvPr>
            <p:ph idx="1"/>
          </p:nvPr>
        </p:nvSpPr>
        <p:spPr/>
        <p:txBody>
          <a:bodyPr>
            <a:normAutofit/>
          </a:bodyPr>
          <a:lstStyle/>
          <a:p>
            <a:r>
              <a:rPr lang="en-US" dirty="0" smtClean="0"/>
              <a:t>Fasting and postprandial glucose levels increase to delivery glucose needed for fetal growth.</a:t>
            </a:r>
          </a:p>
          <a:p>
            <a:r>
              <a:rPr lang="en-US" dirty="0" smtClean="0"/>
              <a:t>Elevated hormone levels increase insulin resistance, peaks in 3</a:t>
            </a:r>
            <a:r>
              <a:rPr lang="en-US" baseline="30000" dirty="0" smtClean="0"/>
              <a:t>rd</a:t>
            </a:r>
            <a:r>
              <a:rPr lang="en-US" dirty="0" smtClean="0"/>
              <a:t> trimester.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731520" y="1828800"/>
            <a:ext cx="13167360" cy="5431156"/>
          </a:xfrm>
        </p:spPr>
        <p:txBody>
          <a:bodyPr>
            <a:normAutofit fontScale="92500"/>
          </a:bodyPr>
          <a:lstStyle/>
          <a:p>
            <a:pPr eaLnBrk="1" hangingPunct="1"/>
            <a:r>
              <a:rPr lang="en-US" u="sng" dirty="0" smtClean="0"/>
              <a:t>Gastrointestinal function</a:t>
            </a:r>
          </a:p>
          <a:p>
            <a:pPr lvl="1" eaLnBrk="1" hangingPunct="1"/>
            <a:r>
              <a:rPr lang="en-US" dirty="0" smtClean="0"/>
              <a:t>Reduced intestinal motility, which leads to increased gastric emptying time (increased heartburn and constipation)</a:t>
            </a:r>
          </a:p>
          <a:p>
            <a:pPr lvl="1" eaLnBrk="1" hangingPunct="1"/>
            <a:r>
              <a:rPr lang="en-US" dirty="0" smtClean="0"/>
              <a:t>Decreased smooth muscle tone resulting in increased water absorption</a:t>
            </a:r>
          </a:p>
          <a:p>
            <a:pPr lvl="1" eaLnBrk="1" hangingPunct="1"/>
            <a:r>
              <a:rPr lang="en-US" dirty="0" smtClean="0"/>
              <a:t>Increased intestinal absorption of nutrients such as iron, calcium and vitamin B12</a:t>
            </a:r>
          </a:p>
          <a:p>
            <a:pPr lvl="1" eaLnBrk="1" hangingPunct="1"/>
            <a:r>
              <a:rPr lang="en-US" dirty="0" smtClean="0"/>
              <a:t>Increased colonic absorption of water and sodium</a:t>
            </a:r>
          </a:p>
        </p:txBody>
      </p:sp>
      <p:sp>
        <p:nvSpPr>
          <p:cNvPr id="3" name="Title 2"/>
          <p:cNvSpPr>
            <a:spLocks noGrp="1"/>
          </p:cNvSpPr>
          <p:nvPr>
            <p:ph type="title"/>
          </p:nvPr>
        </p:nvSpPr>
        <p:spPr/>
        <p:txBody>
          <a:bodyPr>
            <a:normAutofit fontScale="90000"/>
          </a:bodyPr>
          <a:lstStyle/>
          <a:p>
            <a:pPr>
              <a:defRPr/>
            </a:pPr>
            <a:r>
              <a:rPr lang="en-US" dirty="0" smtClean="0"/>
              <a:t>Physiologic changes related to pregnancy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eaLnBrk="1" hangingPunct="1"/>
            <a:r>
              <a:rPr lang="en-US" u="sng" dirty="0" smtClean="0"/>
              <a:t>Renal function</a:t>
            </a:r>
          </a:p>
          <a:p>
            <a:pPr lvl="1" eaLnBrk="1" hangingPunct="1"/>
            <a:r>
              <a:rPr lang="en-US" dirty="0" smtClean="0"/>
              <a:t>Renal plasma flow increases by 50-80%</a:t>
            </a:r>
          </a:p>
          <a:p>
            <a:pPr lvl="1" eaLnBrk="1" hangingPunct="1"/>
            <a:r>
              <a:rPr lang="en-US" dirty="0" smtClean="0"/>
              <a:t>Glomerular filtration rate increases by 50%</a:t>
            </a:r>
          </a:p>
          <a:p>
            <a:pPr lvl="1" eaLnBrk="1" hangingPunct="1"/>
            <a:r>
              <a:rPr lang="en-US" dirty="0" smtClean="0"/>
              <a:t>Increased urinary excretion of glucose, amino acids, and other nutrients</a:t>
            </a:r>
          </a:p>
          <a:p>
            <a:pPr lvl="1" eaLnBrk="1" hangingPunct="1"/>
            <a:r>
              <a:rPr lang="en-US" dirty="0" smtClean="0"/>
              <a:t>Sodium and water retention increases</a:t>
            </a:r>
          </a:p>
        </p:txBody>
      </p:sp>
      <p:sp>
        <p:nvSpPr>
          <p:cNvPr id="3" name="Title 2"/>
          <p:cNvSpPr>
            <a:spLocks noGrp="1"/>
          </p:cNvSpPr>
          <p:nvPr>
            <p:ph type="title"/>
          </p:nvPr>
        </p:nvSpPr>
        <p:spPr/>
        <p:txBody>
          <a:bodyPr>
            <a:normAutofit fontScale="90000"/>
          </a:bodyPr>
          <a:lstStyle/>
          <a:p>
            <a:pPr>
              <a:defRPr/>
            </a:pPr>
            <a:r>
              <a:rPr lang="en-US" dirty="0" smtClean="0"/>
              <a:t>Physiologic changes related to pregnancy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eaLnBrk="1" hangingPunct="1"/>
            <a:r>
              <a:rPr lang="en-US" u="sng" dirty="0" smtClean="0"/>
              <a:t>Cardiovascular function</a:t>
            </a:r>
          </a:p>
          <a:p>
            <a:pPr lvl="1" eaLnBrk="1" hangingPunct="1"/>
            <a:r>
              <a:rPr lang="en-US" dirty="0" smtClean="0"/>
              <a:t>Increased cardiac output (amount of blood pumped per beat per minute)</a:t>
            </a:r>
          </a:p>
          <a:p>
            <a:pPr lvl="1" eaLnBrk="1" hangingPunct="1"/>
            <a:r>
              <a:rPr lang="en-US" dirty="0" smtClean="0"/>
              <a:t>Expansion of blood volume</a:t>
            </a:r>
          </a:p>
          <a:p>
            <a:pPr lvl="2" eaLnBrk="1" hangingPunct="1"/>
            <a:r>
              <a:rPr lang="en-US" dirty="0" smtClean="0"/>
              <a:t>~43% increase in plasma volume</a:t>
            </a:r>
          </a:p>
          <a:p>
            <a:pPr lvl="2" eaLnBrk="1" hangingPunct="1"/>
            <a:r>
              <a:rPr lang="en-US" dirty="0" smtClean="0"/>
              <a:t>~30% increase in number of blood cells (expansion of the red blood cell mass)</a:t>
            </a:r>
          </a:p>
        </p:txBody>
      </p:sp>
      <p:sp>
        <p:nvSpPr>
          <p:cNvPr id="3" name="Title 2"/>
          <p:cNvSpPr>
            <a:spLocks noGrp="1"/>
          </p:cNvSpPr>
          <p:nvPr>
            <p:ph type="title"/>
          </p:nvPr>
        </p:nvSpPr>
        <p:spPr/>
        <p:txBody>
          <a:bodyPr>
            <a:normAutofit fontScale="90000"/>
          </a:bodyPr>
          <a:lstStyle/>
          <a:p>
            <a:pPr>
              <a:defRPr/>
            </a:pPr>
            <a:r>
              <a:rPr lang="en-US" dirty="0" smtClean="0"/>
              <a:t>Physiologic changes related to pregnancy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eaLnBrk="1" hangingPunct="1"/>
            <a:r>
              <a:rPr lang="en-US" dirty="0" smtClean="0"/>
              <a:t>Some factors explaining changes in food intake:</a:t>
            </a:r>
          </a:p>
          <a:p>
            <a:pPr lvl="1" eaLnBrk="1" hangingPunct="1"/>
            <a:r>
              <a:rPr lang="en-US" dirty="0" smtClean="0"/>
              <a:t>Morning sickness/ food aversions</a:t>
            </a:r>
          </a:p>
          <a:p>
            <a:pPr lvl="1" eaLnBrk="1" hangingPunct="1"/>
            <a:r>
              <a:rPr lang="en-US" dirty="0" smtClean="0"/>
              <a:t>Cravings</a:t>
            </a:r>
          </a:p>
          <a:p>
            <a:pPr lvl="1" eaLnBrk="1" hangingPunct="1"/>
            <a:r>
              <a:rPr lang="en-US" dirty="0" smtClean="0"/>
              <a:t>Taboos, food beliefs</a:t>
            </a:r>
          </a:p>
          <a:p>
            <a:pPr lvl="1" eaLnBrk="1" hangingPunct="1"/>
            <a:r>
              <a:rPr lang="en-US" dirty="0" smtClean="0"/>
              <a:t>Changes in taste acuity (ex. salt)</a:t>
            </a:r>
          </a:p>
          <a:p>
            <a:pPr lvl="1" eaLnBrk="1" hangingPunct="1"/>
            <a:r>
              <a:rPr lang="en-US" dirty="0" smtClean="0"/>
              <a:t>Nutritional counseling</a:t>
            </a:r>
          </a:p>
        </p:txBody>
      </p:sp>
      <p:sp>
        <p:nvSpPr>
          <p:cNvPr id="3" name="Title 2"/>
          <p:cNvSpPr>
            <a:spLocks noGrp="1"/>
          </p:cNvSpPr>
          <p:nvPr>
            <p:ph type="title"/>
          </p:nvPr>
        </p:nvSpPr>
        <p:spPr/>
        <p:txBody>
          <a:bodyPr>
            <a:normAutofit fontScale="90000"/>
          </a:bodyPr>
          <a:lstStyle/>
          <a:p>
            <a:pPr>
              <a:defRPr/>
            </a:pPr>
            <a:r>
              <a:rPr lang="en-US" dirty="0" smtClean="0"/>
              <a:t>Changes in food intake during pregnancy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Nutrient requirements of pregnancy</a:t>
            </a:r>
            <a:endParaRPr lang="en-US" dirty="0"/>
          </a:p>
        </p:txBody>
      </p:sp>
      <p:sp>
        <p:nvSpPr>
          <p:cNvPr id="3" name="Content Placeholder 2"/>
          <p:cNvSpPr>
            <a:spLocks noGrp="1"/>
          </p:cNvSpPr>
          <p:nvPr>
            <p:ph idx="1"/>
          </p:nvPr>
        </p:nvSpPr>
        <p:spPr/>
        <p:txBody>
          <a:bodyPr>
            <a:normAutofit/>
          </a:bodyPr>
          <a:lstStyle/>
          <a:p>
            <a:pPr marL="522488" indent="-365742">
              <a:buFont typeface="Wingdings 3"/>
              <a:buChar char=""/>
              <a:defRPr/>
            </a:pPr>
            <a:r>
              <a:rPr lang="en-US" dirty="0" smtClean="0"/>
              <a:t>Nutrient requirements increase with pregnancy, but not proportionally</a:t>
            </a:r>
          </a:p>
          <a:p>
            <a:pPr marL="522488" indent="-365742">
              <a:buFont typeface="Wingdings 3"/>
              <a:buChar char=""/>
              <a:defRPr/>
            </a:pPr>
            <a:r>
              <a:rPr lang="en-US" dirty="0" smtClean="0"/>
              <a:t>Maternal behavioral changes augment physiologic changes to meet nutrient requirements</a:t>
            </a:r>
          </a:p>
          <a:p>
            <a:pPr marL="522488" indent="-365742">
              <a:buFont typeface="Wingdings 3"/>
              <a:buChar char=""/>
              <a:defRPr/>
            </a:pPr>
            <a:r>
              <a:rPr lang="en-US" dirty="0" smtClean="0"/>
              <a:t>A limit exists to the physiologic capacity to adjust metabolism.  When that limit is exceeded, fetal growth &amp; development are impaired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Long-term consequences of under- and Over-nutrition during pregnancy</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82600" y="640079"/>
            <a:ext cx="13655040" cy="1737360"/>
          </a:xfrm>
        </p:spPr>
        <p:txBody>
          <a:bodyPr/>
          <a:lstStyle/>
          <a:p>
            <a:r>
              <a:rPr lang="en-US" sz="5100" dirty="0"/>
              <a:t>Developmental origins of health and disease hypothesis</a:t>
            </a:r>
          </a:p>
        </p:txBody>
      </p:sp>
      <p:sp>
        <p:nvSpPr>
          <p:cNvPr id="16387" name="Rectangle 3"/>
          <p:cNvSpPr>
            <a:spLocks noGrp="1" noChangeArrowheads="1"/>
          </p:cNvSpPr>
          <p:nvPr>
            <p:ph idx="1"/>
          </p:nvPr>
        </p:nvSpPr>
        <p:spPr>
          <a:xfrm>
            <a:off x="731520" y="2286000"/>
            <a:ext cx="13167360" cy="4846320"/>
          </a:xfrm>
        </p:spPr>
        <p:txBody>
          <a:bodyPr>
            <a:normAutofit/>
          </a:bodyPr>
          <a:lstStyle/>
          <a:p>
            <a:r>
              <a:rPr lang="en-US" dirty="0" smtClean="0"/>
              <a:t>Early life nutritional and environmental factors may impact later life disease risk</a:t>
            </a:r>
          </a:p>
          <a:p>
            <a:r>
              <a:rPr lang="en-US" dirty="0" smtClean="0"/>
              <a:t>Earlier research focused predominantly on fetal growth restriction (indicated by lower birth weight) and adult chronic disease risk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Nutrition and epidemiologic transition</a:t>
            </a:r>
          </a:p>
          <a:p>
            <a:r>
              <a:rPr lang="en-US" dirty="0" smtClean="0"/>
              <a:t>Nutrition in pregnancy</a:t>
            </a:r>
          </a:p>
          <a:p>
            <a:r>
              <a:rPr lang="en-US" dirty="0" smtClean="0"/>
              <a:t>‘Barker hypothesis’ and the fetal origins of disease</a:t>
            </a:r>
          </a:p>
          <a:p>
            <a:r>
              <a:rPr lang="en-US" dirty="0" smtClean="0"/>
              <a:t>Life course approach to nutritional epidemiology</a:t>
            </a:r>
          </a:p>
          <a:p>
            <a:r>
              <a:rPr lang="en-US" dirty="0" smtClean="0"/>
              <a:t>Selected example: Obesity and diabetes during pregnancy</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097280" y="2377440"/>
            <a:ext cx="12435840" cy="4937760"/>
          </a:xfrm>
          <a:prstGeom prst="rect">
            <a:avLst/>
          </a:prstGeom>
          <a:noFill/>
          <a:ln w="9525">
            <a:noFill/>
            <a:miter lim="800000"/>
            <a:headEnd/>
            <a:tailEnd/>
          </a:ln>
        </p:spPr>
        <p:txBody>
          <a:bodyPr lIns="130622" tIns="65311" rIns="130622" bIns="65311"/>
          <a:lstStyle/>
          <a:p>
            <a:pPr marL="489833" indent="-489833">
              <a:spcBef>
                <a:spcPct val="20000"/>
              </a:spcBef>
              <a:buFontTx/>
              <a:buChar char="•"/>
            </a:pPr>
            <a:endParaRPr lang="en-US" sz="2900" dirty="0"/>
          </a:p>
        </p:txBody>
      </p:sp>
      <p:sp>
        <p:nvSpPr>
          <p:cNvPr id="1029" name="Text Box 5"/>
          <p:cNvSpPr txBox="1">
            <a:spLocks noChangeArrowheads="1"/>
          </p:cNvSpPr>
          <p:nvPr/>
        </p:nvSpPr>
        <p:spPr bwMode="auto">
          <a:xfrm>
            <a:off x="8046720" y="7824228"/>
            <a:ext cx="6461760" cy="378119"/>
          </a:xfrm>
          <a:prstGeom prst="rect">
            <a:avLst/>
          </a:prstGeom>
          <a:noFill/>
          <a:ln w="9525">
            <a:noFill/>
            <a:miter lim="800000"/>
            <a:headEnd/>
            <a:tailEnd/>
          </a:ln>
        </p:spPr>
        <p:txBody>
          <a:bodyPr lIns="130622" tIns="65311" rIns="130622" bIns="65311">
            <a:spAutoFit/>
          </a:bodyPr>
          <a:lstStyle/>
          <a:p>
            <a:pPr algn="r">
              <a:spcBef>
                <a:spcPct val="50000"/>
              </a:spcBef>
            </a:pPr>
            <a:r>
              <a:rPr lang="en-US" sz="1600" dirty="0"/>
              <a:t>Barker, Mothers, babies and health in later life, 1998 </a:t>
            </a:r>
            <a:endParaRPr lang="en-US" sz="1600" dirty="0"/>
          </a:p>
        </p:txBody>
      </p:sp>
      <p:sp>
        <p:nvSpPr>
          <p:cNvPr id="37894" name="Rectangle 6"/>
          <p:cNvSpPr>
            <a:spLocks noGrp="1" noChangeArrowheads="1"/>
          </p:cNvSpPr>
          <p:nvPr>
            <p:ph type="title"/>
          </p:nvPr>
        </p:nvSpPr>
        <p:spPr>
          <a:xfrm>
            <a:off x="853440" y="457200"/>
            <a:ext cx="13167360" cy="914400"/>
          </a:xfrm>
        </p:spPr>
        <p:txBody>
          <a:bodyPr rtlCol="0">
            <a:normAutofit fontScale="90000"/>
          </a:bodyPr>
          <a:lstStyle/>
          <a:p>
            <a:pPr>
              <a:defRPr/>
            </a:pPr>
            <a:r>
              <a:rPr lang="en-US" dirty="0" smtClean="0"/>
              <a:t>“Barker’s” Hypothesis</a:t>
            </a:r>
          </a:p>
        </p:txBody>
      </p:sp>
      <p:pic>
        <p:nvPicPr>
          <p:cNvPr id="1031" name="Picture 7"/>
          <p:cNvPicPr>
            <a:picLocks noChangeAspect="1" noChangeArrowheads="1"/>
          </p:cNvPicPr>
          <p:nvPr/>
        </p:nvPicPr>
        <p:blipFill>
          <a:blip r:embed="rId3" cstate="print"/>
          <a:srcRect/>
          <a:stretch>
            <a:fillRect/>
          </a:stretch>
        </p:blipFill>
        <p:spPr bwMode="auto">
          <a:xfrm>
            <a:off x="7339651" y="2011680"/>
            <a:ext cx="6252589" cy="5212081"/>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609602" y="1828800"/>
            <a:ext cx="5776883" cy="5394960"/>
          </a:xfrm>
          <a:prstGeom prst="rect">
            <a:avLst/>
          </a:prstGeom>
          <a:noFill/>
          <a:ln w="9525">
            <a:noFill/>
            <a:miter lim="800000"/>
            <a:headEnd/>
            <a:tailEnd/>
          </a:ln>
        </p:spPr>
      </p:pic>
      <p:sp>
        <p:nvSpPr>
          <p:cNvPr id="9" name="TextBox 8"/>
          <p:cNvSpPr txBox="1"/>
          <p:nvPr/>
        </p:nvSpPr>
        <p:spPr>
          <a:xfrm>
            <a:off x="853440" y="1371600"/>
            <a:ext cx="5730240" cy="532007"/>
          </a:xfrm>
          <a:prstGeom prst="rect">
            <a:avLst/>
          </a:prstGeom>
          <a:noFill/>
        </p:spPr>
        <p:txBody>
          <a:bodyPr wrap="square" lIns="130622" tIns="65311" rIns="130622" bIns="65311" rtlCol="0">
            <a:spAutoFit/>
          </a:bodyPr>
          <a:lstStyle/>
          <a:p>
            <a:r>
              <a:rPr lang="en-US" dirty="0" smtClean="0">
                <a:solidFill>
                  <a:schemeClr val="accent1"/>
                </a:solidFill>
              </a:rPr>
              <a:t>Infant mortality rates, 1901-1910</a:t>
            </a:r>
            <a:endParaRPr lang="en-US" dirty="0">
              <a:solidFill>
                <a:schemeClr val="accent1"/>
              </a:solidFill>
            </a:endParaRPr>
          </a:p>
        </p:txBody>
      </p:sp>
      <p:sp>
        <p:nvSpPr>
          <p:cNvPr id="10" name="TextBox 9"/>
          <p:cNvSpPr txBox="1"/>
          <p:nvPr/>
        </p:nvSpPr>
        <p:spPr>
          <a:xfrm>
            <a:off x="7680960" y="1371600"/>
            <a:ext cx="5730240" cy="532007"/>
          </a:xfrm>
          <a:prstGeom prst="rect">
            <a:avLst/>
          </a:prstGeom>
          <a:noFill/>
        </p:spPr>
        <p:txBody>
          <a:bodyPr wrap="square" lIns="130622" tIns="65311" rIns="130622" bIns="65311" rtlCol="0">
            <a:spAutoFit/>
          </a:bodyPr>
          <a:lstStyle/>
          <a:p>
            <a:r>
              <a:rPr lang="en-US" dirty="0" smtClean="0">
                <a:solidFill>
                  <a:schemeClr val="accent1"/>
                </a:solidFill>
              </a:rPr>
              <a:t>CHD mortality rates, 1968-1978</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609601" y="274320"/>
            <a:ext cx="6215381" cy="6126480"/>
          </a:xfrm>
          <a:prstGeom prst="rect">
            <a:avLst/>
          </a:prstGeom>
          <a:noFill/>
          <a:ln w="9525">
            <a:noFill/>
            <a:miter lim="800000"/>
            <a:headEnd/>
            <a:tailEnd/>
          </a:ln>
          <a:effectLst/>
        </p:spPr>
      </p:pic>
      <p:pic>
        <p:nvPicPr>
          <p:cNvPr id="38915" name="Picture 3"/>
          <p:cNvPicPr>
            <a:picLocks noChangeAspect="1" noChangeArrowheads="1"/>
          </p:cNvPicPr>
          <p:nvPr/>
        </p:nvPicPr>
        <p:blipFill>
          <a:blip r:embed="rId4" cstate="print"/>
          <a:srcRect/>
          <a:stretch>
            <a:fillRect/>
          </a:stretch>
        </p:blipFill>
        <p:spPr bwMode="auto">
          <a:xfrm>
            <a:off x="7680960" y="274320"/>
            <a:ext cx="6461760" cy="6075046"/>
          </a:xfrm>
          <a:prstGeom prst="rect">
            <a:avLst/>
          </a:prstGeom>
          <a:noFill/>
          <a:ln w="9525">
            <a:noFill/>
            <a:miter lim="800000"/>
            <a:headEnd/>
            <a:tailEnd/>
          </a:ln>
          <a:effectLst/>
        </p:spPr>
      </p:pic>
      <p:sp>
        <p:nvSpPr>
          <p:cNvPr id="38916" name="Text Box 4"/>
          <p:cNvSpPr txBox="1">
            <a:spLocks noChangeArrowheads="1"/>
          </p:cNvSpPr>
          <p:nvPr/>
        </p:nvSpPr>
        <p:spPr bwMode="auto">
          <a:xfrm>
            <a:off x="609600" y="6400801"/>
            <a:ext cx="6217920" cy="1917002"/>
          </a:xfrm>
          <a:prstGeom prst="rect">
            <a:avLst/>
          </a:prstGeom>
          <a:noFill/>
          <a:ln w="9525">
            <a:noFill/>
            <a:miter lim="800000"/>
            <a:headEnd/>
            <a:tailEnd/>
          </a:ln>
          <a:effectLst/>
        </p:spPr>
        <p:txBody>
          <a:bodyPr lIns="130622" tIns="65311" rIns="130622" bIns="65311">
            <a:spAutoFit/>
          </a:bodyPr>
          <a:lstStyle/>
          <a:p>
            <a:pPr>
              <a:spcBef>
                <a:spcPct val="50000"/>
              </a:spcBef>
            </a:pPr>
            <a:r>
              <a:rPr lang="en-US" sz="2900" dirty="0"/>
              <a:t>Odds ratios for impaired glucose tolerance or Type II diabetes among 64 yr old men in Hertfordshire (adjusted for adult BMI)</a:t>
            </a:r>
          </a:p>
        </p:txBody>
      </p:sp>
      <p:sp>
        <p:nvSpPr>
          <p:cNvPr id="38917" name="Text Box 5"/>
          <p:cNvSpPr txBox="1">
            <a:spLocks noChangeArrowheads="1"/>
          </p:cNvSpPr>
          <p:nvPr/>
        </p:nvSpPr>
        <p:spPr bwMode="auto">
          <a:xfrm>
            <a:off x="7680960" y="6400801"/>
            <a:ext cx="6461760" cy="1470726"/>
          </a:xfrm>
          <a:prstGeom prst="rect">
            <a:avLst/>
          </a:prstGeom>
          <a:noFill/>
          <a:ln w="9525">
            <a:noFill/>
            <a:miter lim="800000"/>
            <a:headEnd/>
            <a:tailEnd/>
          </a:ln>
          <a:effectLst/>
        </p:spPr>
        <p:txBody>
          <a:bodyPr lIns="130622" tIns="65311" rIns="130622" bIns="65311">
            <a:spAutoFit/>
          </a:bodyPr>
          <a:lstStyle/>
          <a:p>
            <a:pPr>
              <a:spcBef>
                <a:spcPct val="50000"/>
              </a:spcBef>
            </a:pPr>
            <a:r>
              <a:rPr lang="en-US" sz="2900" dirty="0"/>
              <a:t>Odds ratios for metabolic syndrome among men in Hertfordshire (adjusted for adult BMI)</a:t>
            </a:r>
          </a:p>
        </p:txBody>
      </p:sp>
      <p:sp>
        <p:nvSpPr>
          <p:cNvPr id="38918" name="Text Box 6"/>
          <p:cNvSpPr txBox="1">
            <a:spLocks noChangeArrowheads="1"/>
          </p:cNvSpPr>
          <p:nvPr/>
        </p:nvSpPr>
        <p:spPr bwMode="auto">
          <a:xfrm>
            <a:off x="10972800" y="7844790"/>
            <a:ext cx="3657600" cy="532007"/>
          </a:xfrm>
          <a:prstGeom prst="rect">
            <a:avLst/>
          </a:prstGeom>
          <a:noFill/>
          <a:ln w="9525">
            <a:noFill/>
            <a:miter lim="800000"/>
            <a:headEnd/>
            <a:tailEnd/>
          </a:ln>
          <a:effectLst/>
        </p:spPr>
        <p:txBody>
          <a:bodyPr lIns="130622" tIns="65311" rIns="130622" bIns="65311">
            <a:spAutoFit/>
          </a:bodyPr>
          <a:lstStyle/>
          <a:p>
            <a:pPr>
              <a:spcBef>
                <a:spcPct val="50000"/>
              </a:spcBef>
            </a:pPr>
            <a:r>
              <a:rPr lang="en-US" dirty="0"/>
              <a:t>Hales &amp; Barker, 2001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219200" y="548640"/>
            <a:ext cx="12192000" cy="6858000"/>
          </a:xfrm>
          <a:prstGeom prst="rect">
            <a:avLst/>
          </a:prstGeom>
          <a:noFill/>
        </p:spPr>
      </p:pic>
      <p:sp>
        <p:nvSpPr>
          <p:cNvPr id="4" name="Text Box 4"/>
          <p:cNvSpPr txBox="1">
            <a:spLocks noChangeArrowheads="1"/>
          </p:cNvSpPr>
          <p:nvPr/>
        </p:nvSpPr>
        <p:spPr bwMode="auto">
          <a:xfrm>
            <a:off x="6096000" y="7863841"/>
            <a:ext cx="8412480" cy="347341"/>
          </a:xfrm>
          <a:prstGeom prst="rect">
            <a:avLst/>
          </a:prstGeom>
          <a:noFill/>
          <a:ln w="9525">
            <a:noFill/>
            <a:miter lim="800000"/>
            <a:headEnd/>
            <a:tailEnd/>
          </a:ln>
          <a:effectLst/>
        </p:spPr>
        <p:txBody>
          <a:bodyPr wrap="square" lIns="130622" tIns="65311" rIns="130622" bIns="65311">
            <a:spAutoFit/>
          </a:bodyPr>
          <a:lstStyle/>
          <a:p>
            <a:pPr algn="r"/>
            <a:r>
              <a:rPr lang="en-US" sz="1400" dirty="0"/>
              <a:t>D.S.  Fernandez-Twinn , S.E.  </a:t>
            </a:r>
            <a:r>
              <a:rPr lang="en-US" sz="1400" dirty="0"/>
              <a:t>Ozanne, Physiology &amp; Behavior Volume 88, Issue 3 2006 234 - 243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Dutch Famine</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Late 1944-May 1945</a:t>
            </a:r>
          </a:p>
          <a:p>
            <a:r>
              <a:rPr lang="en-US" dirty="0" smtClean="0"/>
              <a:t>Food supplies in the northern and western regions of the Netherlands were halted due to a German blockade</a:t>
            </a:r>
          </a:p>
          <a:p>
            <a:r>
              <a:rPr lang="en-US" dirty="0" smtClean="0"/>
              <a:t>A harsh winter froze the canals, effectively cutting off the vital supply routes</a:t>
            </a:r>
          </a:p>
          <a:p>
            <a:r>
              <a:rPr lang="en-US" dirty="0" smtClean="0"/>
              <a:t>Food rations dropped to 500 calories per day</a:t>
            </a:r>
          </a:p>
          <a:p>
            <a:r>
              <a:rPr lang="en-US" dirty="0" smtClean="0"/>
              <a:t>18,000 people died due to starvation during the famine</a:t>
            </a:r>
            <a:endParaRPr lang="en-US" dirty="0"/>
          </a:p>
        </p:txBody>
      </p:sp>
      <p:sp>
        <p:nvSpPr>
          <p:cNvPr id="4" name="TextBox 3"/>
          <p:cNvSpPr txBox="1"/>
          <p:nvPr/>
        </p:nvSpPr>
        <p:spPr>
          <a:xfrm>
            <a:off x="7924800" y="6309360"/>
            <a:ext cx="5730240" cy="532007"/>
          </a:xfrm>
          <a:prstGeom prst="rect">
            <a:avLst/>
          </a:prstGeom>
          <a:noFill/>
        </p:spPr>
        <p:txBody>
          <a:bodyPr wrap="square" lIns="130622" tIns="65311" rIns="130622" bIns="65311" rtlCol="0">
            <a:spAutoFit/>
          </a:bodyPr>
          <a:lstStyle/>
          <a:p>
            <a:r>
              <a:rPr lang="en-US" dirty="0" smtClean="0"/>
              <a:t>The Dutch “Hunger Winter” of 1944</a:t>
            </a:r>
            <a:endParaRPr lang="en-US" dirty="0"/>
          </a:p>
        </p:txBody>
      </p:sp>
      <p:pic>
        <p:nvPicPr>
          <p:cNvPr id="7" name="Picture 2" descr="http://www.nature.com/nature/journal/v468/n7327_supp/images/468S20a-i1.0.jpg"/>
          <p:cNvPicPr>
            <a:picLocks noGrp="1" noChangeAspect="1" noChangeArrowheads="1"/>
          </p:cNvPicPr>
          <p:nvPr>
            <p:ph sz="half" idx="2"/>
          </p:nvPr>
        </p:nvPicPr>
        <p:blipFill>
          <a:blip r:embed="rId2" cstate="print"/>
          <a:srcRect/>
          <a:stretch>
            <a:fillRect/>
          </a:stretch>
        </p:blipFill>
        <p:spPr bwMode="auto">
          <a:xfrm>
            <a:off x="7620000" y="3138487"/>
            <a:ext cx="6096000" cy="299466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97280" y="365760"/>
            <a:ext cx="12435840" cy="1371600"/>
          </a:xfrm>
        </p:spPr>
        <p:txBody>
          <a:bodyPr/>
          <a:lstStyle/>
          <a:p>
            <a:r>
              <a:rPr lang="en-US" dirty="0"/>
              <a:t>Dutch Famine</a:t>
            </a:r>
          </a:p>
        </p:txBody>
      </p:sp>
      <p:sp>
        <p:nvSpPr>
          <p:cNvPr id="11267" name="Rectangle 3"/>
          <p:cNvSpPr>
            <a:spLocks noGrp="1" noChangeArrowheads="1"/>
          </p:cNvSpPr>
          <p:nvPr>
            <p:ph type="body" idx="1"/>
          </p:nvPr>
        </p:nvSpPr>
        <p:spPr>
          <a:xfrm>
            <a:off x="1097280" y="1645920"/>
            <a:ext cx="12435840" cy="5943600"/>
          </a:xfrm>
        </p:spPr>
        <p:txBody>
          <a:bodyPr>
            <a:normAutofit fontScale="92500" lnSpcReduction="20000"/>
          </a:bodyPr>
          <a:lstStyle/>
          <a:p>
            <a:r>
              <a:rPr lang="en-US" sz="4000" dirty="0"/>
              <a:t>Summary of findings in 50 year old survivors</a:t>
            </a:r>
          </a:p>
          <a:p>
            <a:pPr lvl="1"/>
            <a:r>
              <a:rPr lang="en-US" sz="3400" dirty="0"/>
              <a:t>Exposed in early gestation</a:t>
            </a:r>
          </a:p>
          <a:p>
            <a:pPr lvl="2"/>
            <a:r>
              <a:rPr lang="en-US" sz="2900" dirty="0"/>
              <a:t>Higher BMI &amp; waist circumference (among women) (Ravelli 1999)</a:t>
            </a:r>
          </a:p>
          <a:p>
            <a:pPr lvl="2"/>
            <a:r>
              <a:rPr lang="en-US" sz="2900" dirty="0"/>
              <a:t>Higher ratio of LDL to HDL cholesterol (Roseboom 2000)</a:t>
            </a:r>
          </a:p>
          <a:p>
            <a:pPr lvl="2"/>
            <a:r>
              <a:rPr lang="en-US" sz="2900" dirty="0"/>
              <a:t>Increased risk of CVD (OR=3.0) (Roseboom 2000</a:t>
            </a:r>
            <a:r>
              <a:rPr lang="en-US" sz="2900" dirty="0"/>
              <a:t>), though findings have been mixed (Lumey 2012)</a:t>
            </a:r>
          </a:p>
          <a:p>
            <a:pPr lvl="2"/>
            <a:r>
              <a:rPr lang="en-US" sz="2900" dirty="0"/>
              <a:t>Lower selective attention span in late adulthood (de Rooij 2010)</a:t>
            </a:r>
            <a:endParaRPr lang="en-US" sz="2900" dirty="0"/>
          </a:p>
          <a:p>
            <a:pPr lvl="1"/>
            <a:r>
              <a:rPr lang="en-US" sz="3400" dirty="0"/>
              <a:t>Those exposed during mid- or late gestation had</a:t>
            </a:r>
            <a:r>
              <a:rPr lang="en-US" sz="3400" dirty="0"/>
              <a:t>:</a:t>
            </a:r>
          </a:p>
          <a:p>
            <a:pPr lvl="2"/>
            <a:r>
              <a:rPr lang="en-US" sz="2900" dirty="0"/>
              <a:t>Born small and stayed small throughout their lives</a:t>
            </a:r>
            <a:endParaRPr lang="en-US" sz="2900" dirty="0"/>
          </a:p>
          <a:p>
            <a:pPr lvl="2"/>
            <a:r>
              <a:rPr lang="en-US" sz="2900" dirty="0"/>
              <a:t>Reduced glucose tolerance (Ravelli 1998)</a:t>
            </a:r>
          </a:p>
          <a:p>
            <a:pPr lvl="1"/>
            <a:r>
              <a:rPr lang="en-US" sz="3400" dirty="0"/>
              <a:t>Those exposed in mid-gestation had:</a:t>
            </a:r>
          </a:p>
          <a:p>
            <a:pPr lvl="2"/>
            <a:r>
              <a:rPr lang="en-US" sz="2900" dirty="0"/>
              <a:t>Increased risk of microalbuminuria (OR=3.2) (Painter 2005)</a:t>
            </a:r>
          </a:p>
          <a:p>
            <a:pPr lvl="2"/>
            <a:r>
              <a:rPr lang="en-US" sz="2900" dirty="0"/>
              <a:t>Increased risk of obstructive airways disease (OR=1.7) (Lopuhaa 2000)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Epigenetics</a:t>
            </a:r>
            <a:endParaRPr lang="en-US" dirty="0"/>
          </a:p>
        </p:txBody>
      </p:sp>
      <p:sp>
        <p:nvSpPr>
          <p:cNvPr id="3" name="Content Placeholder 2"/>
          <p:cNvSpPr>
            <a:spLocks noGrp="1"/>
          </p:cNvSpPr>
          <p:nvPr>
            <p:ph idx="1"/>
          </p:nvPr>
        </p:nvSpPr>
        <p:spPr/>
        <p:txBody>
          <a:bodyPr/>
          <a:lstStyle/>
          <a:p>
            <a:pPr>
              <a:buNone/>
            </a:pPr>
            <a:r>
              <a:rPr lang="en-US" i="1" dirty="0" smtClean="0"/>
              <a:t>We certainly need to remember that between genotype and phenotype, and connecting them to each other, there lies a whole complex of developmental processes.</a:t>
            </a:r>
          </a:p>
          <a:p>
            <a:pPr algn="r">
              <a:buNone/>
            </a:pPr>
            <a:r>
              <a:rPr lang="en-US" dirty="0" smtClean="0"/>
              <a:t>E.H. Waddington, 1942</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28600"/>
            <a:ext cx="13167360" cy="1371600"/>
          </a:xfrm>
        </p:spPr>
        <p:txBody>
          <a:bodyPr/>
          <a:lstStyle/>
          <a:p>
            <a:r>
              <a:rPr lang="en-US" dirty="0" smtClean="0"/>
              <a:t>Epigenetics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716280" y="1371600"/>
            <a:ext cx="13197840" cy="4914900"/>
          </a:xfrm>
          <a:prstGeom prst="rect">
            <a:avLst/>
          </a:prstGeom>
          <a:noFill/>
          <a:ln w="9525">
            <a:noFill/>
            <a:miter lim="800000"/>
            <a:headEnd/>
            <a:tailEnd/>
          </a:ln>
        </p:spPr>
      </p:pic>
      <p:sp>
        <p:nvSpPr>
          <p:cNvPr id="3" name="Content Placeholder 2"/>
          <p:cNvSpPr>
            <a:spLocks noGrp="1"/>
          </p:cNvSpPr>
          <p:nvPr>
            <p:ph idx="1"/>
          </p:nvPr>
        </p:nvSpPr>
        <p:spPr>
          <a:xfrm>
            <a:off x="731520" y="6217920"/>
            <a:ext cx="13167360" cy="1737360"/>
          </a:xfrm>
        </p:spPr>
        <p:txBody>
          <a:bodyPr>
            <a:normAutofit fontScale="92500" lnSpcReduction="20000"/>
          </a:bodyPr>
          <a:lstStyle/>
          <a:p>
            <a:pPr lvl="1"/>
            <a:r>
              <a:rPr lang="en-US" dirty="0" smtClean="0"/>
              <a:t>DNA methylation</a:t>
            </a:r>
          </a:p>
          <a:p>
            <a:pPr lvl="1"/>
            <a:r>
              <a:rPr lang="en-US" dirty="0" smtClean="0"/>
              <a:t>Histone modification</a:t>
            </a:r>
          </a:p>
          <a:p>
            <a:pPr lvl="1"/>
            <a:r>
              <a:rPr lang="en-US" dirty="0" smtClean="0"/>
              <a:t>Non-coding RNAs</a:t>
            </a:r>
          </a:p>
        </p:txBody>
      </p:sp>
      <p:sp>
        <p:nvSpPr>
          <p:cNvPr id="5" name="TextBox 4"/>
          <p:cNvSpPr txBox="1"/>
          <p:nvPr/>
        </p:nvSpPr>
        <p:spPr>
          <a:xfrm>
            <a:off x="10728960" y="7772400"/>
            <a:ext cx="3901440" cy="532007"/>
          </a:xfrm>
          <a:prstGeom prst="rect">
            <a:avLst/>
          </a:prstGeom>
          <a:noFill/>
        </p:spPr>
        <p:txBody>
          <a:bodyPr wrap="square" lIns="130622" tIns="65311" rIns="130622" bIns="65311" rtlCol="0">
            <a:spAutoFit/>
          </a:bodyPr>
          <a:lstStyle/>
          <a:p>
            <a:r>
              <a:rPr lang="en-US" dirty="0" smtClean="0"/>
              <a:t>Zeisel, 2012</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‘fetal origins of disease’</a:t>
            </a:r>
            <a:endParaRPr lang="en-US" dirty="0"/>
          </a:p>
        </p:txBody>
      </p:sp>
      <p:sp>
        <p:nvSpPr>
          <p:cNvPr id="4" name="Content Placeholder 3"/>
          <p:cNvSpPr>
            <a:spLocks noGrp="1"/>
          </p:cNvSpPr>
          <p:nvPr>
            <p:ph idx="1"/>
          </p:nvPr>
        </p:nvSpPr>
        <p:spPr/>
        <p:txBody>
          <a:bodyPr>
            <a:normAutofit lnSpcReduction="10000"/>
          </a:bodyPr>
          <a:lstStyle/>
          <a:p>
            <a:r>
              <a:rPr lang="en-US" dirty="0" smtClean="0"/>
              <a:t>Animal evidence has been fairly strong and consistent:</a:t>
            </a:r>
          </a:p>
          <a:p>
            <a:pPr lvl="1"/>
            <a:r>
              <a:rPr lang="en-US" dirty="0" smtClean="0"/>
              <a:t>Global nutrient restriction, restriction in methyl-donor nutrients (folate, B6, B12, choline), some minerals (Zn, Mg) has adverse effects on cardiovascular development, renal development, insulin signaling, body composition</a:t>
            </a:r>
          </a:p>
          <a:p>
            <a:pPr lvl="1"/>
            <a:r>
              <a:rPr lang="en-US" dirty="0" smtClean="0"/>
              <a:t>Effects are exacerbated when exposed to a ‘high fat’ or ‘western’ diet postnatally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‘fetal origins of disease’</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Human evidence has been mixed</a:t>
            </a:r>
          </a:p>
          <a:p>
            <a:pPr lvl="1"/>
            <a:r>
              <a:rPr lang="en-US" dirty="0" smtClean="0"/>
              <a:t>Long duration of time needed for follow-up contributes to selection bias </a:t>
            </a:r>
          </a:p>
          <a:p>
            <a:pPr lvl="2"/>
            <a:r>
              <a:rPr lang="en-US" dirty="0" smtClean="0"/>
              <a:t>Large losses to follow-up</a:t>
            </a:r>
          </a:p>
          <a:p>
            <a:pPr lvl="2"/>
            <a:r>
              <a:rPr lang="en-US" dirty="0" smtClean="0"/>
              <a:t>Survivor bias</a:t>
            </a:r>
          </a:p>
          <a:p>
            <a:pPr lvl="1"/>
            <a:r>
              <a:rPr lang="en-US" dirty="0" smtClean="0"/>
              <a:t>Confounding by socioeconomic factors, other environmental exposures</a:t>
            </a:r>
          </a:p>
          <a:p>
            <a:pPr lvl="1"/>
            <a:r>
              <a:rPr lang="en-US" dirty="0" smtClean="0"/>
              <a:t>Difficulty to disentangle prenatal from postnatal effects</a:t>
            </a:r>
          </a:p>
          <a:p>
            <a:pPr lvl="1"/>
            <a:r>
              <a:rPr lang="en-US" dirty="0" smtClean="0"/>
              <a:t>Difficulty in determining metabolic pathways when ‘insult’ may have occurred decades prior</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Evolutions in epidemiologic thinking</a:t>
            </a:r>
            <a:endParaRPr lang="en-US" dirty="0"/>
          </a:p>
        </p:txBody>
      </p:sp>
      <p:sp>
        <p:nvSpPr>
          <p:cNvPr id="3" name="Content Placeholder 2"/>
          <p:cNvSpPr>
            <a:spLocks noGrp="1"/>
          </p:cNvSpPr>
          <p:nvPr>
            <p:ph idx="1"/>
          </p:nvPr>
        </p:nvSpPr>
        <p:spPr>
          <a:xfrm>
            <a:off x="731520" y="1920240"/>
            <a:ext cx="13167360" cy="6035040"/>
          </a:xfrm>
        </p:spPr>
        <p:txBody>
          <a:bodyPr>
            <a:normAutofit fontScale="85000" lnSpcReduction="10000"/>
          </a:bodyPr>
          <a:lstStyle/>
          <a:p>
            <a:r>
              <a:rPr lang="en-US" dirty="0" smtClean="0"/>
              <a:t>The field of epidemiology developed predominantly as a study of infectious disease epidemics</a:t>
            </a:r>
          </a:p>
          <a:p>
            <a:r>
              <a:rPr lang="en-US" dirty="0" smtClean="0"/>
              <a:t>Over time, there has been a transition from infectious disease to chronic disease as the primary cause of morbidity and mortality in many countries.  Resulting need for new ways of thinking to understand disease causality.</a:t>
            </a:r>
          </a:p>
          <a:p>
            <a:r>
              <a:rPr lang="en-US" dirty="0" smtClean="0"/>
              <a:t>More recently, investigators have taken a ‘life course’ approach to study a variety of health and disease outcomes related to both under- and over-nutrition (among other exposures) during fetal development and beyond.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Background</a:t>
            </a:r>
          </a:p>
        </p:txBody>
      </p:sp>
      <p:sp>
        <p:nvSpPr>
          <p:cNvPr id="13315" name="Rectangle 3"/>
          <p:cNvSpPr>
            <a:spLocks noGrp="1" noChangeArrowheads="1"/>
          </p:cNvSpPr>
          <p:nvPr>
            <p:ph idx="1"/>
          </p:nvPr>
        </p:nvSpPr>
        <p:spPr/>
        <p:txBody>
          <a:bodyPr>
            <a:normAutofit/>
          </a:bodyPr>
          <a:lstStyle/>
          <a:p>
            <a:pPr>
              <a:lnSpc>
                <a:spcPct val="90000"/>
              </a:lnSpc>
            </a:pPr>
            <a:r>
              <a:rPr lang="en-US" sz="4000" dirty="0"/>
              <a:t>Deficiencies during pregnancy or early childhood have been associated with an increased risk of mortality, morbidity, poor growth, and poor cognitive performance.</a:t>
            </a:r>
          </a:p>
          <a:p>
            <a:pPr>
              <a:lnSpc>
                <a:spcPct val="90000"/>
              </a:lnSpc>
            </a:pPr>
            <a:r>
              <a:rPr lang="en-US" sz="4000" dirty="0"/>
              <a:t>Overweight, obesity and associated co-morbidities are growing in prominence in many parts of the world</a:t>
            </a:r>
          </a:p>
          <a:p>
            <a:pPr>
              <a:lnSpc>
                <a:spcPct val="90000"/>
              </a:lnSpc>
            </a:pPr>
            <a:r>
              <a:rPr lang="en-US" sz="4000" dirty="0"/>
              <a:t>The consequences of obesity in pregnancy have only recently begun to be studied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Differences in ways of thinking about disease causality</a:t>
            </a:r>
            <a:endParaRPr lang="en-US" dirty="0"/>
          </a:p>
        </p:txBody>
      </p:sp>
      <p:sp>
        <p:nvSpPr>
          <p:cNvPr id="51203" name="Content Placeholder 2"/>
          <p:cNvSpPr>
            <a:spLocks noGrp="1"/>
          </p:cNvSpPr>
          <p:nvPr>
            <p:ph sz="quarter" idx="1"/>
          </p:nvPr>
        </p:nvSpPr>
        <p:spPr>
          <a:xfrm>
            <a:off x="243840" y="1920240"/>
            <a:ext cx="14020800" cy="640080"/>
          </a:xfrm>
        </p:spPr>
        <p:txBody>
          <a:bodyPr>
            <a:noAutofit/>
          </a:bodyPr>
          <a:lstStyle/>
          <a:p>
            <a:pPr algn="ctr" eaLnBrk="1" hangingPunct="1">
              <a:buFont typeface="Wingdings" pitchFamily="2" charset="2"/>
              <a:buNone/>
            </a:pPr>
            <a:r>
              <a:rPr lang="en-US" sz="4000" i="1" dirty="0"/>
              <a:t>How long would you have to wait to see an outcome?</a:t>
            </a:r>
          </a:p>
        </p:txBody>
      </p:sp>
      <p:graphicFrame>
        <p:nvGraphicFramePr>
          <p:cNvPr id="5" name="Content Placeholder 3"/>
          <p:cNvGraphicFramePr>
            <a:graphicFrameLocks/>
          </p:cNvGraphicFramePr>
          <p:nvPr/>
        </p:nvGraphicFramePr>
        <p:xfrm>
          <a:off x="975360" y="2651760"/>
          <a:ext cx="11948160"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p:cNvGraphicFramePr>
            <a:graphicFrameLocks/>
          </p:cNvGraphicFramePr>
          <p:nvPr/>
        </p:nvGraphicFramePr>
        <p:xfrm>
          <a:off x="853440" y="5577841"/>
          <a:ext cx="12192000" cy="16421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ontent Placeholder 2"/>
          <p:cNvSpPr txBox="1">
            <a:spLocks/>
          </p:cNvSpPr>
          <p:nvPr/>
        </p:nvSpPr>
        <p:spPr bwMode="auto">
          <a:xfrm>
            <a:off x="731520" y="4663440"/>
            <a:ext cx="12435840" cy="640080"/>
          </a:xfrm>
          <a:prstGeom prst="rect">
            <a:avLst/>
          </a:prstGeom>
          <a:noFill/>
          <a:ln w="9525">
            <a:noFill/>
            <a:miter lim="800000"/>
            <a:headEnd/>
            <a:tailEnd/>
          </a:ln>
        </p:spPr>
        <p:txBody>
          <a:bodyPr lIns="130622" tIns="65311" rIns="130622" bIns="65311"/>
          <a:lstStyle/>
          <a:p>
            <a:pPr marL="390052" indent="-390052" algn="ctr">
              <a:spcBef>
                <a:spcPts val="857"/>
              </a:spcBef>
              <a:buClr>
                <a:schemeClr val="accent1"/>
              </a:buClr>
              <a:buSzPct val="70000"/>
              <a:defRPr/>
            </a:pPr>
            <a:r>
              <a:rPr lang="en-US" sz="3400" dirty="0"/>
              <a:t>vs.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causes disease?</a:t>
            </a:r>
            <a:br>
              <a:rPr lang="en-US" dirty="0" smtClean="0"/>
            </a:br>
            <a:r>
              <a:rPr lang="en-US" sz="5100" dirty="0"/>
              <a:t>Adult risk factors</a:t>
            </a:r>
            <a:endParaRPr lang="en-US" dirty="0"/>
          </a:p>
        </p:txBody>
      </p:sp>
      <p:sp>
        <p:nvSpPr>
          <p:cNvPr id="3" name="Content Placeholder 2"/>
          <p:cNvSpPr>
            <a:spLocks noGrp="1"/>
          </p:cNvSpPr>
          <p:nvPr>
            <p:ph idx="1"/>
          </p:nvPr>
        </p:nvSpPr>
        <p:spPr>
          <a:xfrm>
            <a:off x="731520" y="1920242"/>
            <a:ext cx="13167360" cy="731519"/>
          </a:xfrm>
        </p:spPr>
        <p:txBody>
          <a:bodyPr>
            <a:normAutofit lnSpcReduction="10000"/>
          </a:bodyPr>
          <a:lstStyle/>
          <a:p>
            <a:pPr algn="ctr">
              <a:buNone/>
            </a:pPr>
            <a:r>
              <a:rPr lang="en-US" sz="4000" i="1" dirty="0"/>
              <a:t>Does each factor independently cause CVD?</a:t>
            </a:r>
          </a:p>
          <a:p>
            <a:endParaRPr lang="en-US" dirty="0"/>
          </a:p>
        </p:txBody>
      </p:sp>
      <p:sp>
        <p:nvSpPr>
          <p:cNvPr id="4" name="Rectangle 3"/>
          <p:cNvSpPr/>
          <p:nvPr/>
        </p:nvSpPr>
        <p:spPr>
          <a:xfrm>
            <a:off x="9753600" y="3108960"/>
            <a:ext cx="4023360" cy="42976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130622" tIns="65311" rIns="130622" bIns="65311" rtlCol="0" anchor="ctr"/>
          <a:lstStyle/>
          <a:p>
            <a:pPr algn="ctr"/>
            <a:r>
              <a:rPr lang="en-US" sz="4000" b="1" dirty="0"/>
              <a:t>Cardiovascular disease</a:t>
            </a:r>
            <a:endParaRPr lang="en-US" sz="4000" b="1" dirty="0"/>
          </a:p>
        </p:txBody>
      </p:sp>
      <p:sp>
        <p:nvSpPr>
          <p:cNvPr id="5" name="Rectangle 4"/>
          <p:cNvSpPr/>
          <p:nvPr/>
        </p:nvSpPr>
        <p:spPr>
          <a:xfrm>
            <a:off x="1584960" y="3200400"/>
            <a:ext cx="4389120" cy="822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130622" tIns="65311" rIns="130622" bIns="65311" rtlCol="0" anchor="ctr"/>
          <a:lstStyle/>
          <a:p>
            <a:pPr algn="ctr"/>
            <a:r>
              <a:rPr lang="en-US" sz="4000" dirty="0"/>
              <a:t>Smoking</a:t>
            </a:r>
            <a:endParaRPr lang="en-US" dirty="0"/>
          </a:p>
        </p:txBody>
      </p:sp>
      <p:sp>
        <p:nvSpPr>
          <p:cNvPr id="6" name="Rectangle 5"/>
          <p:cNvSpPr/>
          <p:nvPr/>
        </p:nvSpPr>
        <p:spPr>
          <a:xfrm>
            <a:off x="1584960" y="4297680"/>
            <a:ext cx="4389120" cy="822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130622" tIns="65311" rIns="130622" bIns="65311" rtlCol="0" anchor="ctr"/>
          <a:lstStyle/>
          <a:p>
            <a:pPr algn="ctr"/>
            <a:r>
              <a:rPr lang="en-US" sz="4000" dirty="0"/>
              <a:t>Excessive alcohol</a:t>
            </a:r>
            <a:endParaRPr lang="en-US" dirty="0"/>
          </a:p>
        </p:txBody>
      </p:sp>
      <p:sp>
        <p:nvSpPr>
          <p:cNvPr id="7" name="Rectangle 6"/>
          <p:cNvSpPr/>
          <p:nvPr/>
        </p:nvSpPr>
        <p:spPr>
          <a:xfrm>
            <a:off x="1584960" y="5394960"/>
            <a:ext cx="4389120" cy="822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130622" tIns="65311" rIns="130622" bIns="65311" rtlCol="0" anchor="ctr"/>
          <a:lstStyle/>
          <a:p>
            <a:pPr algn="ctr"/>
            <a:r>
              <a:rPr lang="en-US" sz="3400" dirty="0"/>
              <a:t>Low physical activity</a:t>
            </a:r>
            <a:endParaRPr lang="en-US" sz="3400" dirty="0"/>
          </a:p>
        </p:txBody>
      </p:sp>
      <p:sp>
        <p:nvSpPr>
          <p:cNvPr id="8" name="Rectangle 7"/>
          <p:cNvSpPr/>
          <p:nvPr/>
        </p:nvSpPr>
        <p:spPr>
          <a:xfrm>
            <a:off x="1584960" y="6492240"/>
            <a:ext cx="4389120" cy="822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130622" tIns="65311" rIns="130622" bIns="65311" rtlCol="0" anchor="ctr"/>
          <a:lstStyle/>
          <a:p>
            <a:pPr algn="ctr"/>
            <a:r>
              <a:rPr lang="en-US" sz="3400" dirty="0"/>
              <a:t>Poor diet</a:t>
            </a:r>
            <a:endParaRPr lang="en-US" sz="3400" dirty="0"/>
          </a:p>
        </p:txBody>
      </p:sp>
      <p:cxnSp>
        <p:nvCxnSpPr>
          <p:cNvPr id="11" name="Straight Arrow Connector 10"/>
          <p:cNvCxnSpPr>
            <a:stCxn id="5" idx="3"/>
          </p:cNvCxnSpPr>
          <p:nvPr/>
        </p:nvCxnSpPr>
        <p:spPr>
          <a:xfrm>
            <a:off x="5974080" y="3611880"/>
            <a:ext cx="3657600" cy="320040"/>
          </a:xfrm>
          <a:prstGeom prst="straightConnector1">
            <a:avLst/>
          </a:prstGeom>
          <a:ln>
            <a:solidFill>
              <a:schemeClr val="accent6"/>
            </a:solidFill>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6" idx="3"/>
          </p:cNvCxnSpPr>
          <p:nvPr/>
        </p:nvCxnSpPr>
        <p:spPr>
          <a:xfrm>
            <a:off x="5974080" y="4709160"/>
            <a:ext cx="3779520" cy="228600"/>
          </a:xfrm>
          <a:prstGeom prst="straightConnector1">
            <a:avLst/>
          </a:prstGeom>
          <a:ln>
            <a:solidFill>
              <a:schemeClr val="accent6"/>
            </a:solidFill>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7" idx="3"/>
          </p:cNvCxnSpPr>
          <p:nvPr/>
        </p:nvCxnSpPr>
        <p:spPr>
          <a:xfrm flipV="1">
            <a:off x="5974080" y="5669280"/>
            <a:ext cx="3779520" cy="137160"/>
          </a:xfrm>
          <a:prstGeom prst="straightConnector1">
            <a:avLst/>
          </a:prstGeom>
          <a:ln>
            <a:solidFill>
              <a:schemeClr val="accent6"/>
            </a:solidFill>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8" idx="3"/>
          </p:cNvCxnSpPr>
          <p:nvPr/>
        </p:nvCxnSpPr>
        <p:spPr>
          <a:xfrm flipV="1">
            <a:off x="5974080" y="6583680"/>
            <a:ext cx="3779520" cy="320040"/>
          </a:xfrm>
          <a:prstGeom prst="straightConnector1">
            <a:avLst/>
          </a:prstGeom>
          <a:ln>
            <a:solidFill>
              <a:schemeClr val="accent6"/>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causes disease?</a:t>
            </a:r>
            <a:br>
              <a:rPr lang="en-US" dirty="0" smtClean="0"/>
            </a:br>
            <a:r>
              <a:rPr lang="en-US" sz="5100" dirty="0"/>
              <a:t>Adult risk factors</a:t>
            </a:r>
            <a:endParaRPr lang="en-US" sz="5100" dirty="0"/>
          </a:p>
        </p:txBody>
      </p:sp>
      <p:sp>
        <p:nvSpPr>
          <p:cNvPr id="3" name="Content Placeholder 2"/>
          <p:cNvSpPr>
            <a:spLocks noGrp="1"/>
          </p:cNvSpPr>
          <p:nvPr>
            <p:ph idx="1"/>
          </p:nvPr>
        </p:nvSpPr>
        <p:spPr>
          <a:xfrm>
            <a:off x="731520" y="1920242"/>
            <a:ext cx="13167360" cy="1005839"/>
          </a:xfrm>
        </p:spPr>
        <p:txBody>
          <a:bodyPr>
            <a:normAutofit fontScale="25000" lnSpcReduction="20000"/>
          </a:bodyPr>
          <a:lstStyle/>
          <a:p>
            <a:pPr algn="ctr">
              <a:buNone/>
            </a:pPr>
            <a:r>
              <a:rPr lang="en-US" sz="16000" i="1" dirty="0"/>
              <a:t>Do you need a combination of risk factors to cause CVD?</a:t>
            </a:r>
            <a:endParaRPr lang="en-US" sz="5100" i="1" dirty="0"/>
          </a:p>
          <a:p>
            <a:endParaRPr lang="en-US" dirty="0"/>
          </a:p>
        </p:txBody>
      </p:sp>
      <p:sp>
        <p:nvSpPr>
          <p:cNvPr id="4" name="Rectangle 3"/>
          <p:cNvSpPr/>
          <p:nvPr/>
        </p:nvSpPr>
        <p:spPr>
          <a:xfrm>
            <a:off x="9753600" y="3108960"/>
            <a:ext cx="4023360" cy="42976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130622" tIns="65311" rIns="130622" bIns="65311" rtlCol="0" anchor="ctr"/>
          <a:lstStyle/>
          <a:p>
            <a:pPr algn="ctr"/>
            <a:r>
              <a:rPr lang="en-US" sz="4000" b="1" dirty="0"/>
              <a:t>Cardiovascular disease</a:t>
            </a:r>
            <a:endParaRPr lang="en-US" sz="4000" b="1" dirty="0"/>
          </a:p>
        </p:txBody>
      </p:sp>
      <p:sp>
        <p:nvSpPr>
          <p:cNvPr id="5" name="Rectangle 4"/>
          <p:cNvSpPr/>
          <p:nvPr/>
        </p:nvSpPr>
        <p:spPr>
          <a:xfrm>
            <a:off x="1584960" y="3200400"/>
            <a:ext cx="4389120" cy="822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130622" tIns="65311" rIns="130622" bIns="65311" rtlCol="0" anchor="ctr"/>
          <a:lstStyle/>
          <a:p>
            <a:pPr algn="ctr"/>
            <a:r>
              <a:rPr lang="en-US" sz="4000" dirty="0"/>
              <a:t>Smoking</a:t>
            </a:r>
            <a:endParaRPr lang="en-US" dirty="0"/>
          </a:p>
        </p:txBody>
      </p:sp>
      <p:sp>
        <p:nvSpPr>
          <p:cNvPr id="6" name="Rectangle 5"/>
          <p:cNvSpPr/>
          <p:nvPr/>
        </p:nvSpPr>
        <p:spPr>
          <a:xfrm>
            <a:off x="1584960" y="4297680"/>
            <a:ext cx="4389120" cy="822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130622" tIns="65311" rIns="130622" bIns="65311" rtlCol="0" anchor="ctr"/>
          <a:lstStyle/>
          <a:p>
            <a:pPr algn="ctr"/>
            <a:r>
              <a:rPr lang="en-US" sz="4000" dirty="0"/>
              <a:t>Excessive alcohol</a:t>
            </a:r>
            <a:endParaRPr lang="en-US" dirty="0"/>
          </a:p>
        </p:txBody>
      </p:sp>
      <p:sp>
        <p:nvSpPr>
          <p:cNvPr id="7" name="Rectangle 6"/>
          <p:cNvSpPr/>
          <p:nvPr/>
        </p:nvSpPr>
        <p:spPr>
          <a:xfrm>
            <a:off x="1584960" y="5394960"/>
            <a:ext cx="4389120" cy="822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130622" tIns="65311" rIns="130622" bIns="65311" rtlCol="0" anchor="ctr"/>
          <a:lstStyle/>
          <a:p>
            <a:pPr algn="ctr"/>
            <a:r>
              <a:rPr lang="en-US" sz="3400" dirty="0"/>
              <a:t>Low physical activity</a:t>
            </a:r>
            <a:endParaRPr lang="en-US" sz="3400" dirty="0"/>
          </a:p>
        </p:txBody>
      </p:sp>
      <p:sp>
        <p:nvSpPr>
          <p:cNvPr id="8" name="Rectangle 7"/>
          <p:cNvSpPr/>
          <p:nvPr/>
        </p:nvSpPr>
        <p:spPr>
          <a:xfrm>
            <a:off x="1584960" y="6492240"/>
            <a:ext cx="4389120" cy="822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130622" tIns="65311" rIns="130622" bIns="65311" rtlCol="0" anchor="ctr"/>
          <a:lstStyle/>
          <a:p>
            <a:pPr algn="ctr"/>
            <a:r>
              <a:rPr lang="en-US" sz="3400" dirty="0"/>
              <a:t>Poor diet</a:t>
            </a:r>
            <a:endParaRPr lang="en-US" sz="3400" dirty="0"/>
          </a:p>
        </p:txBody>
      </p:sp>
      <p:sp>
        <p:nvSpPr>
          <p:cNvPr id="15" name="TextBox 14"/>
          <p:cNvSpPr txBox="1"/>
          <p:nvPr/>
        </p:nvSpPr>
        <p:spPr>
          <a:xfrm>
            <a:off x="3535680" y="3840480"/>
            <a:ext cx="731520" cy="747451"/>
          </a:xfrm>
          <a:prstGeom prst="rect">
            <a:avLst/>
          </a:prstGeom>
          <a:noFill/>
        </p:spPr>
        <p:txBody>
          <a:bodyPr wrap="square" lIns="130622" tIns="65311" rIns="130622" bIns="65311" rtlCol="0">
            <a:spAutoFit/>
          </a:bodyPr>
          <a:lstStyle/>
          <a:p>
            <a:r>
              <a:rPr lang="en-US" sz="4000" b="1" dirty="0"/>
              <a:t>+</a:t>
            </a:r>
            <a:endParaRPr lang="en-US" sz="4000" b="1" dirty="0"/>
          </a:p>
        </p:txBody>
      </p:sp>
      <p:sp>
        <p:nvSpPr>
          <p:cNvPr id="16" name="TextBox 15"/>
          <p:cNvSpPr txBox="1"/>
          <p:nvPr/>
        </p:nvSpPr>
        <p:spPr>
          <a:xfrm>
            <a:off x="3535680" y="4937760"/>
            <a:ext cx="731520" cy="747451"/>
          </a:xfrm>
          <a:prstGeom prst="rect">
            <a:avLst/>
          </a:prstGeom>
          <a:noFill/>
        </p:spPr>
        <p:txBody>
          <a:bodyPr wrap="square" lIns="130622" tIns="65311" rIns="130622" bIns="65311" rtlCol="0">
            <a:spAutoFit/>
          </a:bodyPr>
          <a:lstStyle/>
          <a:p>
            <a:r>
              <a:rPr lang="en-US" sz="4000" b="1" dirty="0"/>
              <a:t>+</a:t>
            </a:r>
            <a:endParaRPr lang="en-US" sz="4000" b="1" dirty="0"/>
          </a:p>
        </p:txBody>
      </p:sp>
      <p:sp>
        <p:nvSpPr>
          <p:cNvPr id="17" name="TextBox 16"/>
          <p:cNvSpPr txBox="1"/>
          <p:nvPr/>
        </p:nvSpPr>
        <p:spPr>
          <a:xfrm>
            <a:off x="3535680" y="6035040"/>
            <a:ext cx="731520" cy="747451"/>
          </a:xfrm>
          <a:prstGeom prst="rect">
            <a:avLst/>
          </a:prstGeom>
          <a:noFill/>
        </p:spPr>
        <p:txBody>
          <a:bodyPr wrap="square" lIns="130622" tIns="65311" rIns="130622" bIns="65311" rtlCol="0">
            <a:spAutoFit/>
          </a:bodyPr>
          <a:lstStyle/>
          <a:p>
            <a:r>
              <a:rPr lang="en-US" sz="4000" b="1" dirty="0"/>
              <a:t>+</a:t>
            </a:r>
            <a:endParaRPr lang="en-US" sz="4000" b="1" dirty="0"/>
          </a:p>
        </p:txBody>
      </p:sp>
      <p:sp>
        <p:nvSpPr>
          <p:cNvPr id="18" name="Right Arrow 17"/>
          <p:cNvSpPr/>
          <p:nvPr/>
        </p:nvSpPr>
        <p:spPr>
          <a:xfrm>
            <a:off x="6827520" y="4846320"/>
            <a:ext cx="2194560" cy="82296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lIns="130622" tIns="65311" rIns="130622" bIns="65311" rtlCol="0" anchor="ctr"/>
          <a:lstStyle/>
          <a:p>
            <a:pPr algn="ct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causes disease?</a:t>
            </a:r>
            <a:br>
              <a:rPr lang="en-US" dirty="0" smtClean="0"/>
            </a:br>
            <a:r>
              <a:rPr lang="en-US" sz="5100" dirty="0"/>
              <a:t>Factors in childhood</a:t>
            </a:r>
            <a:endParaRPr lang="en-US" dirty="0"/>
          </a:p>
        </p:txBody>
      </p:sp>
      <p:sp>
        <p:nvSpPr>
          <p:cNvPr id="4" name="Content Placeholder 2"/>
          <p:cNvSpPr txBox="1">
            <a:spLocks/>
          </p:cNvSpPr>
          <p:nvPr/>
        </p:nvSpPr>
        <p:spPr>
          <a:xfrm>
            <a:off x="731520" y="1920242"/>
            <a:ext cx="13167360" cy="1005839"/>
          </a:xfrm>
          <a:prstGeom prst="rect">
            <a:avLst/>
          </a:prstGeom>
        </p:spPr>
        <p:txBody>
          <a:bodyPr vert="horz" lIns="130622" tIns="65311" rIns="130622" bIns="65311" rtlCol="0">
            <a:normAutofit fontScale="25000" lnSpcReduction="20000"/>
          </a:bodyPr>
          <a:lstStyle/>
          <a:p>
            <a:pPr marL="489833" indent="-489833" algn="ctr">
              <a:spcBef>
                <a:spcPct val="20000"/>
              </a:spcBef>
              <a:defRPr/>
            </a:pPr>
            <a:r>
              <a:rPr lang="en-US" sz="16000" i="1" dirty="0"/>
              <a:t>Are there critical periods of life in which you are most sensitive to risk?</a:t>
            </a:r>
          </a:p>
          <a:p>
            <a:pPr marL="489833" indent="-489833" algn="ctr">
              <a:spcBef>
                <a:spcPct val="20000"/>
              </a:spcBef>
              <a:defRPr/>
            </a:pPr>
            <a:r>
              <a:rPr lang="en-US" sz="16000" u="sng" dirty="0"/>
              <a:t>Lung function</a:t>
            </a:r>
            <a:endParaRPr lang="en-US" sz="5100" u="sng" dirty="0"/>
          </a:p>
          <a:p>
            <a:pPr marL="489833" indent="-489833">
              <a:spcBef>
                <a:spcPct val="20000"/>
              </a:spcBef>
              <a:buFont typeface="Arial" pitchFamily="34" charset="0"/>
              <a:buChar char="•"/>
              <a:defRPr/>
            </a:pPr>
            <a:endParaRPr lang="en-US" sz="4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194561" y="3359258"/>
            <a:ext cx="10119362" cy="4047383"/>
          </a:xfrm>
          <a:prstGeom prst="rect">
            <a:avLst/>
          </a:prstGeom>
          <a:noFill/>
          <a:ln w="9525">
            <a:noFill/>
            <a:miter lim="800000"/>
            <a:headEnd/>
            <a:tailEnd/>
          </a:ln>
        </p:spPr>
      </p:pic>
      <p:sp>
        <p:nvSpPr>
          <p:cNvPr id="6" name="TextBox 5"/>
          <p:cNvSpPr txBox="1"/>
          <p:nvPr/>
        </p:nvSpPr>
        <p:spPr>
          <a:xfrm>
            <a:off x="10485120" y="7680961"/>
            <a:ext cx="3657600" cy="439674"/>
          </a:xfrm>
          <a:prstGeom prst="rect">
            <a:avLst/>
          </a:prstGeom>
          <a:noFill/>
        </p:spPr>
        <p:txBody>
          <a:bodyPr wrap="square" lIns="130622" tIns="65311" rIns="130622" bIns="65311" rtlCol="0">
            <a:spAutoFit/>
          </a:bodyPr>
          <a:lstStyle/>
          <a:p>
            <a:r>
              <a:rPr lang="en-US" sz="2000" dirty="0"/>
              <a:t>Kuh &amp; Ben-Shlomo, 2007</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causes disease?</a:t>
            </a:r>
            <a:br>
              <a:rPr lang="en-US" dirty="0" smtClean="0"/>
            </a:br>
            <a:r>
              <a:rPr lang="en-US" sz="5100" dirty="0"/>
              <a:t>Factors in fetal development and infancy</a:t>
            </a:r>
            <a:endParaRPr lang="en-US" dirty="0"/>
          </a:p>
        </p:txBody>
      </p:sp>
      <p:sp>
        <p:nvSpPr>
          <p:cNvPr id="4" name="Content Placeholder 2"/>
          <p:cNvSpPr txBox="1">
            <a:spLocks/>
          </p:cNvSpPr>
          <p:nvPr/>
        </p:nvSpPr>
        <p:spPr>
          <a:xfrm>
            <a:off x="731520" y="1920242"/>
            <a:ext cx="13167360" cy="1005839"/>
          </a:xfrm>
          <a:prstGeom prst="rect">
            <a:avLst/>
          </a:prstGeom>
        </p:spPr>
        <p:txBody>
          <a:bodyPr vert="horz" lIns="130622" tIns="65311" rIns="130622" bIns="65311" rtlCol="0">
            <a:normAutofit fontScale="25000" lnSpcReduction="20000"/>
          </a:bodyPr>
          <a:lstStyle/>
          <a:p>
            <a:pPr marL="489833" indent="-489833" algn="ctr">
              <a:spcBef>
                <a:spcPct val="20000"/>
              </a:spcBef>
              <a:defRPr/>
            </a:pPr>
            <a:r>
              <a:rPr lang="en-US" sz="12800" i="1" dirty="0"/>
              <a:t>Are there critical periods of life in which you are most sensitive to risk</a:t>
            </a:r>
            <a:r>
              <a:rPr lang="en-US" sz="12800" i="1" dirty="0" smtClean="0"/>
              <a:t>?    </a:t>
            </a:r>
            <a:endParaRPr lang="en-US" sz="12800" i="1" dirty="0"/>
          </a:p>
          <a:p>
            <a:pPr marL="489833" indent="-489833" algn="ctr">
              <a:spcBef>
                <a:spcPct val="20000"/>
              </a:spcBef>
              <a:defRPr/>
            </a:pPr>
            <a:r>
              <a:rPr lang="en-US" sz="16000" u="sng" dirty="0"/>
              <a:t>Brain development</a:t>
            </a:r>
            <a:endParaRPr lang="en-US" sz="5100" u="sng" dirty="0"/>
          </a:p>
          <a:p>
            <a:pPr marL="489833" indent="-489833">
              <a:spcBef>
                <a:spcPct val="20000"/>
              </a:spcBef>
              <a:buFont typeface="Arial" pitchFamily="34" charset="0"/>
              <a:buChar char="•"/>
              <a:defRPr/>
            </a:pPr>
            <a:endParaRPr lang="en-US" sz="4600" dirty="0"/>
          </a:p>
        </p:txBody>
      </p:sp>
      <p:sp>
        <p:nvSpPr>
          <p:cNvPr id="6" name="TextBox 5"/>
          <p:cNvSpPr txBox="1"/>
          <p:nvPr/>
        </p:nvSpPr>
        <p:spPr>
          <a:xfrm>
            <a:off x="10728960" y="7680961"/>
            <a:ext cx="3657600" cy="439674"/>
          </a:xfrm>
          <a:prstGeom prst="rect">
            <a:avLst/>
          </a:prstGeom>
          <a:noFill/>
        </p:spPr>
        <p:txBody>
          <a:bodyPr wrap="square" lIns="130622" tIns="65311" rIns="130622" bIns="65311" rtlCol="0">
            <a:spAutoFit/>
          </a:bodyPr>
          <a:lstStyle/>
          <a:p>
            <a:r>
              <a:rPr lang="en-US" sz="2000" dirty="0"/>
              <a:t>Grantham-McGregor, 2007</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584960" y="3291840"/>
            <a:ext cx="11551920" cy="432054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accent4"/>
                </a:solidFill>
              </a:rPr>
              <a:t>Critical periods of human development</a:t>
            </a:r>
          </a:p>
        </p:txBody>
      </p:sp>
      <p:pic>
        <p:nvPicPr>
          <p:cNvPr id="19459" name="Content Placeholder 3" descr="CP1.jpg"/>
          <p:cNvPicPr>
            <a:picLocks noGrp="1" noChangeAspect="1"/>
          </p:cNvPicPr>
          <p:nvPr>
            <p:ph idx="1"/>
          </p:nvPr>
        </p:nvPicPr>
        <p:blipFill>
          <a:blip r:embed="rId3" cstate="print"/>
          <a:srcRect/>
          <a:stretch>
            <a:fillRect/>
          </a:stretch>
        </p:blipFill>
        <p:spPr>
          <a:xfrm>
            <a:off x="716281" y="1371600"/>
            <a:ext cx="13060680" cy="6638926"/>
          </a:xfrm>
        </p:spPr>
      </p:pic>
      <p:sp>
        <p:nvSpPr>
          <p:cNvPr id="19460" name="TextBox 4"/>
          <p:cNvSpPr txBox="1">
            <a:spLocks noChangeArrowheads="1"/>
          </p:cNvSpPr>
          <p:nvPr/>
        </p:nvSpPr>
        <p:spPr bwMode="auto">
          <a:xfrm>
            <a:off x="6096000" y="7823836"/>
            <a:ext cx="8046720" cy="378119"/>
          </a:xfrm>
          <a:prstGeom prst="rect">
            <a:avLst/>
          </a:prstGeom>
          <a:noFill/>
          <a:ln w="9525">
            <a:noFill/>
            <a:miter lim="800000"/>
            <a:headEnd/>
            <a:tailEnd/>
          </a:ln>
        </p:spPr>
        <p:txBody>
          <a:bodyPr lIns="130622" tIns="65311" rIns="130622" bIns="65311">
            <a:spAutoFit/>
          </a:bodyPr>
          <a:lstStyle/>
          <a:p>
            <a:pPr algn="r"/>
            <a:r>
              <a:rPr lang="en-US" sz="1600" dirty="0"/>
              <a:t>Adapted from Moore, The Developing Human, 3</a:t>
            </a:r>
            <a:r>
              <a:rPr lang="en-US" sz="1600" baseline="30000" dirty="0"/>
              <a:t>rd</a:t>
            </a:r>
            <a:r>
              <a:rPr lang="en-US" sz="1600" dirty="0"/>
              <a:t> ed 1982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1" y="4177665"/>
            <a:ext cx="12435840" cy="2954656"/>
          </a:xfrm>
        </p:spPr>
        <p:txBody>
          <a:bodyPr>
            <a:normAutofit fontScale="90000"/>
          </a:bodyPr>
          <a:lstStyle/>
          <a:p>
            <a:r>
              <a:rPr lang="en-US" dirty="0" smtClean="0"/>
              <a:t>Consequences of overweight/obesity and complications due to diabetes during pregnancy</a:t>
            </a:r>
            <a:endParaRPr lang="en-US" dirty="0"/>
          </a:p>
        </p:txBody>
      </p:sp>
      <p:sp>
        <p:nvSpPr>
          <p:cNvPr id="3" name="Content Placeholder 2"/>
          <p:cNvSpPr>
            <a:spLocks noGrp="1"/>
          </p:cNvSpPr>
          <p:nvPr>
            <p:ph type="body" idx="1"/>
          </p:nvPr>
        </p:nvSpPr>
        <p:spPr>
          <a:xfrm>
            <a:off x="1155701" y="2377441"/>
            <a:ext cx="12435840" cy="1800224"/>
          </a:xfrm>
        </p:spPr>
        <p:txBody>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8057629"/>
              </p:ext>
            </p:extLst>
          </p:nvPr>
        </p:nvGraphicFramePr>
        <p:xfrm>
          <a:off x="731520" y="1777366"/>
          <a:ext cx="13167360" cy="5952362"/>
        </p:xfrm>
        <a:graphic>
          <a:graphicData uri="http://schemas.openxmlformats.org/drawingml/2006/table">
            <a:tbl>
              <a:tblPr firstRow="1" bandRow="1">
                <a:tableStyleId>{5C22544A-7EE6-4342-B048-85BDC9FD1C3A}</a:tableStyleId>
              </a:tblPr>
              <a:tblGrid>
                <a:gridCol w="3291840"/>
                <a:gridCol w="3291840"/>
                <a:gridCol w="3291840"/>
                <a:gridCol w="3291840"/>
              </a:tblGrid>
              <a:tr h="2185034">
                <a:tc>
                  <a:txBody>
                    <a:bodyPr/>
                    <a:lstStyle/>
                    <a:p>
                      <a:r>
                        <a:rPr lang="en-US" sz="3100" dirty="0" smtClean="0"/>
                        <a:t>Pre-pregnancy BMI</a:t>
                      </a:r>
                      <a:endParaRPr lang="en-US" sz="3100" dirty="0"/>
                    </a:p>
                  </a:txBody>
                  <a:tcPr marL="146304" marR="146304" marT="54864" marB="54864"/>
                </a:tc>
                <a:tc>
                  <a:txBody>
                    <a:bodyPr/>
                    <a:lstStyle/>
                    <a:p>
                      <a:r>
                        <a:rPr lang="en-US" sz="3100" dirty="0" smtClean="0"/>
                        <a:t>BMI</a:t>
                      </a:r>
                      <a:r>
                        <a:rPr lang="en-US" sz="3100" baseline="0" dirty="0" smtClean="0"/>
                        <a:t> (kg/m</a:t>
                      </a:r>
                      <a:r>
                        <a:rPr lang="en-US" sz="3100" baseline="30000" dirty="0" smtClean="0"/>
                        <a:t>2</a:t>
                      </a:r>
                      <a:r>
                        <a:rPr lang="en-US" sz="3100" baseline="0" dirty="0" smtClean="0"/>
                        <a:t>)</a:t>
                      </a:r>
                      <a:endParaRPr lang="en-US" sz="3100" dirty="0"/>
                    </a:p>
                  </a:txBody>
                  <a:tcPr marL="146304" marR="146304" marT="54864" marB="54864"/>
                </a:tc>
                <a:tc>
                  <a:txBody>
                    <a:bodyPr/>
                    <a:lstStyle/>
                    <a:p>
                      <a:r>
                        <a:rPr lang="en-US" sz="3100" dirty="0" smtClean="0"/>
                        <a:t>Total weight gain range</a:t>
                      </a:r>
                      <a:endParaRPr lang="en-US" sz="3100" dirty="0"/>
                    </a:p>
                  </a:txBody>
                  <a:tcPr marL="146304" marR="146304" marT="54864" marB="54864"/>
                </a:tc>
                <a:tc>
                  <a:txBody>
                    <a:bodyPr/>
                    <a:lstStyle/>
                    <a:p>
                      <a:r>
                        <a:rPr lang="en-US" sz="3100" dirty="0" smtClean="0"/>
                        <a:t>Rates of weight gain in</a:t>
                      </a:r>
                      <a:r>
                        <a:rPr lang="en-US" sz="3100" baseline="0" dirty="0" smtClean="0"/>
                        <a:t> </a:t>
                      </a:r>
                      <a:r>
                        <a:rPr lang="en-US" sz="3100" dirty="0" smtClean="0"/>
                        <a:t>2</a:t>
                      </a:r>
                      <a:r>
                        <a:rPr lang="en-US" sz="3100" baseline="30000" dirty="0" smtClean="0"/>
                        <a:t>nd</a:t>
                      </a:r>
                      <a:r>
                        <a:rPr lang="en-US" sz="3100" dirty="0" smtClean="0"/>
                        <a:t> &amp; 3</a:t>
                      </a:r>
                      <a:r>
                        <a:rPr lang="en-US" sz="3100" baseline="30000" dirty="0" smtClean="0"/>
                        <a:t>rd</a:t>
                      </a:r>
                      <a:r>
                        <a:rPr lang="en-US" sz="3100" dirty="0" smtClean="0"/>
                        <a:t> trimester</a:t>
                      </a:r>
                      <a:r>
                        <a:rPr lang="en-US" sz="3100" baseline="0" dirty="0" smtClean="0"/>
                        <a:t> (mean range in lbs/wk)</a:t>
                      </a:r>
                      <a:endParaRPr lang="en-US" sz="3100" dirty="0"/>
                    </a:p>
                  </a:txBody>
                  <a:tcPr marL="146304" marR="146304" marT="54864" marB="54864"/>
                </a:tc>
              </a:tr>
              <a:tr h="585216">
                <a:tc>
                  <a:txBody>
                    <a:bodyPr/>
                    <a:lstStyle/>
                    <a:p>
                      <a:r>
                        <a:rPr lang="en-US" sz="3100" dirty="0" smtClean="0"/>
                        <a:t>Underweight</a:t>
                      </a:r>
                      <a:endParaRPr lang="en-US" sz="3100" dirty="0"/>
                    </a:p>
                  </a:txBody>
                  <a:tcPr marL="146304" marR="146304" marT="54864" marB="54864"/>
                </a:tc>
                <a:tc>
                  <a:txBody>
                    <a:bodyPr/>
                    <a:lstStyle/>
                    <a:p>
                      <a:r>
                        <a:rPr lang="en-US" sz="3100" dirty="0" smtClean="0"/>
                        <a:t>&lt;18.5</a:t>
                      </a:r>
                      <a:endParaRPr lang="en-US" sz="3100" dirty="0"/>
                    </a:p>
                  </a:txBody>
                  <a:tcPr marL="146304" marR="146304" marT="54864" marB="54864"/>
                </a:tc>
                <a:tc>
                  <a:txBody>
                    <a:bodyPr/>
                    <a:lstStyle/>
                    <a:p>
                      <a:r>
                        <a:rPr lang="en-US" sz="3100" dirty="0" smtClean="0"/>
                        <a:t>28-40</a:t>
                      </a:r>
                      <a:endParaRPr lang="en-US" sz="3100" dirty="0"/>
                    </a:p>
                  </a:txBody>
                  <a:tcPr marL="146304" marR="146304" marT="54864" marB="54864"/>
                </a:tc>
                <a:tc>
                  <a:txBody>
                    <a:bodyPr/>
                    <a:lstStyle/>
                    <a:p>
                      <a:r>
                        <a:rPr lang="en-US" sz="3100" dirty="0" smtClean="0"/>
                        <a:t>1 (1-1.3)</a:t>
                      </a:r>
                      <a:endParaRPr lang="en-US" sz="3100" dirty="0"/>
                    </a:p>
                  </a:txBody>
                  <a:tcPr marL="146304" marR="146304" marT="54864" marB="54864"/>
                </a:tc>
              </a:tr>
              <a:tr h="1060704">
                <a:tc>
                  <a:txBody>
                    <a:bodyPr/>
                    <a:lstStyle/>
                    <a:p>
                      <a:r>
                        <a:rPr lang="en-US" sz="3100" dirty="0" smtClean="0"/>
                        <a:t>Normal weight</a:t>
                      </a:r>
                      <a:endParaRPr lang="en-US" sz="3100" dirty="0"/>
                    </a:p>
                  </a:txBody>
                  <a:tcPr marL="146304" marR="146304" marT="54864" marB="54864"/>
                </a:tc>
                <a:tc>
                  <a:txBody>
                    <a:bodyPr/>
                    <a:lstStyle/>
                    <a:p>
                      <a:r>
                        <a:rPr lang="en-US" sz="3100" dirty="0" smtClean="0"/>
                        <a:t>18.5-24.9</a:t>
                      </a:r>
                      <a:endParaRPr lang="en-US" sz="3100" dirty="0"/>
                    </a:p>
                  </a:txBody>
                  <a:tcPr marL="146304" marR="146304" marT="54864" marB="54864"/>
                </a:tc>
                <a:tc>
                  <a:txBody>
                    <a:bodyPr/>
                    <a:lstStyle/>
                    <a:p>
                      <a:r>
                        <a:rPr lang="en-US" sz="3100" dirty="0" smtClean="0"/>
                        <a:t>25-35</a:t>
                      </a:r>
                      <a:endParaRPr lang="en-US" sz="3100" dirty="0"/>
                    </a:p>
                  </a:txBody>
                  <a:tcPr marL="146304" marR="146304" marT="54864" marB="54864"/>
                </a:tc>
                <a:tc>
                  <a:txBody>
                    <a:bodyPr/>
                    <a:lstStyle/>
                    <a:p>
                      <a:r>
                        <a:rPr lang="en-US" sz="3100" dirty="0" smtClean="0"/>
                        <a:t>1 (0.8-1)</a:t>
                      </a:r>
                      <a:endParaRPr lang="en-US" sz="3100" dirty="0"/>
                    </a:p>
                  </a:txBody>
                  <a:tcPr marL="146304" marR="146304" marT="54864" marB="54864"/>
                </a:tc>
              </a:tr>
              <a:tr h="585216">
                <a:tc>
                  <a:txBody>
                    <a:bodyPr/>
                    <a:lstStyle/>
                    <a:p>
                      <a:r>
                        <a:rPr lang="en-US" sz="3100" dirty="0" smtClean="0"/>
                        <a:t>Overweight</a:t>
                      </a:r>
                      <a:endParaRPr lang="en-US" sz="3100" dirty="0"/>
                    </a:p>
                  </a:txBody>
                  <a:tcPr marL="146304" marR="146304" marT="54864" marB="54864"/>
                </a:tc>
                <a:tc>
                  <a:txBody>
                    <a:bodyPr/>
                    <a:lstStyle/>
                    <a:p>
                      <a:r>
                        <a:rPr lang="en-US" sz="3100" dirty="0" smtClean="0"/>
                        <a:t>25.0-29.9</a:t>
                      </a:r>
                      <a:endParaRPr lang="en-US" sz="3100" dirty="0"/>
                    </a:p>
                  </a:txBody>
                  <a:tcPr marL="146304" marR="146304" marT="54864" marB="54864"/>
                </a:tc>
                <a:tc>
                  <a:txBody>
                    <a:bodyPr/>
                    <a:lstStyle/>
                    <a:p>
                      <a:r>
                        <a:rPr lang="en-US" sz="3100" dirty="0" smtClean="0"/>
                        <a:t>15-25</a:t>
                      </a:r>
                      <a:endParaRPr lang="en-US" sz="3100" dirty="0"/>
                    </a:p>
                  </a:txBody>
                  <a:tcPr marL="146304" marR="146304" marT="54864" marB="54864"/>
                </a:tc>
                <a:tc>
                  <a:txBody>
                    <a:bodyPr/>
                    <a:lstStyle/>
                    <a:p>
                      <a:r>
                        <a:rPr lang="en-US" sz="3100" dirty="0" smtClean="0"/>
                        <a:t>0.6 (0.5-0.7)</a:t>
                      </a:r>
                      <a:endParaRPr lang="en-US" sz="3100" dirty="0"/>
                    </a:p>
                  </a:txBody>
                  <a:tcPr marL="146304" marR="146304" marT="54864" marB="54864"/>
                </a:tc>
              </a:tr>
              <a:tr h="1536192">
                <a:tc>
                  <a:txBody>
                    <a:bodyPr/>
                    <a:lstStyle/>
                    <a:p>
                      <a:r>
                        <a:rPr lang="en-US" sz="3100" dirty="0" smtClean="0"/>
                        <a:t>Obese (includes all classes)</a:t>
                      </a:r>
                      <a:endParaRPr lang="en-US" sz="3100" dirty="0"/>
                    </a:p>
                  </a:txBody>
                  <a:tcPr marL="146304" marR="146304" marT="54864" marB="54864"/>
                </a:tc>
                <a:tc>
                  <a:txBody>
                    <a:bodyPr/>
                    <a:lstStyle/>
                    <a:p>
                      <a:r>
                        <a:rPr lang="en-US" sz="3100" dirty="0" smtClean="0"/>
                        <a:t>≥30.0</a:t>
                      </a:r>
                      <a:endParaRPr lang="en-US" sz="3100" dirty="0"/>
                    </a:p>
                  </a:txBody>
                  <a:tcPr marL="146304" marR="146304" marT="54864" marB="54864"/>
                </a:tc>
                <a:tc>
                  <a:txBody>
                    <a:bodyPr/>
                    <a:lstStyle/>
                    <a:p>
                      <a:r>
                        <a:rPr lang="en-US" sz="3100" dirty="0" smtClean="0"/>
                        <a:t>11-20</a:t>
                      </a:r>
                      <a:endParaRPr lang="en-US" sz="3100" dirty="0"/>
                    </a:p>
                  </a:txBody>
                  <a:tcPr marL="146304" marR="146304" marT="54864" marB="54864"/>
                </a:tc>
                <a:tc>
                  <a:txBody>
                    <a:bodyPr/>
                    <a:lstStyle/>
                    <a:p>
                      <a:r>
                        <a:rPr lang="en-US" sz="3100" dirty="0" smtClean="0"/>
                        <a:t>0.5 (0.4-0.6)</a:t>
                      </a:r>
                      <a:endParaRPr lang="en-US" sz="3100" dirty="0"/>
                    </a:p>
                  </a:txBody>
                  <a:tcPr marL="146304" marR="146304" marT="54864" marB="54864"/>
                </a:tc>
              </a:tr>
            </a:tbl>
          </a:graphicData>
        </a:graphic>
      </p:graphicFrame>
      <p:sp>
        <p:nvSpPr>
          <p:cNvPr id="3" name="Title 2"/>
          <p:cNvSpPr>
            <a:spLocks noGrp="1"/>
          </p:cNvSpPr>
          <p:nvPr>
            <p:ph type="title"/>
          </p:nvPr>
        </p:nvSpPr>
        <p:spPr/>
        <p:txBody>
          <a:bodyPr/>
          <a:lstStyle/>
          <a:p>
            <a:pPr>
              <a:defRPr/>
            </a:pPr>
            <a:r>
              <a:rPr lang="en-US" dirty="0" smtClean="0"/>
              <a:t>Weight gain recommendations</a:t>
            </a:r>
            <a:endParaRPr lang="en-US" dirty="0"/>
          </a:p>
        </p:txBody>
      </p:sp>
      <p:sp>
        <p:nvSpPr>
          <p:cNvPr id="67619" name="TextBox 4"/>
          <p:cNvSpPr txBox="1">
            <a:spLocks noChangeArrowheads="1"/>
          </p:cNvSpPr>
          <p:nvPr/>
        </p:nvSpPr>
        <p:spPr bwMode="auto">
          <a:xfrm>
            <a:off x="10607040" y="7589521"/>
            <a:ext cx="3535680" cy="439674"/>
          </a:xfrm>
          <a:prstGeom prst="rect">
            <a:avLst/>
          </a:prstGeom>
          <a:noFill/>
          <a:ln w="9525">
            <a:noFill/>
            <a:miter lim="800000"/>
            <a:headEnd/>
            <a:tailEnd/>
          </a:ln>
        </p:spPr>
        <p:txBody>
          <a:bodyPr lIns="130622" tIns="65311" rIns="130622" bIns="65311">
            <a:spAutoFit/>
          </a:bodyPr>
          <a:lstStyle/>
          <a:p>
            <a:pPr algn="r"/>
            <a:r>
              <a:rPr lang="en-US" sz="2000" dirty="0">
                <a:latin typeface="Lucida Sans Unicode" pitchFamily="34" charset="0"/>
              </a:rPr>
              <a:t>IOM, 2009</a:t>
            </a:r>
            <a:endParaRPr lang="en-US" dirty="0">
              <a:latin typeface="Lucida Sans Unicode"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Recommended weight gain for normal weight and obese mothers</a:t>
            </a:r>
            <a:endParaRPr lang="en-US" dirty="0"/>
          </a:p>
        </p:txBody>
      </p:sp>
      <p:pic>
        <p:nvPicPr>
          <p:cNvPr id="68611" name="Picture 2"/>
          <p:cNvPicPr>
            <a:picLocks noGrp="1" noChangeAspect="1" noChangeArrowheads="1"/>
          </p:cNvPicPr>
          <p:nvPr>
            <p:ph idx="1"/>
          </p:nvPr>
        </p:nvPicPr>
        <p:blipFill>
          <a:blip r:embed="rId2" cstate="print"/>
          <a:srcRect/>
          <a:stretch>
            <a:fillRect/>
          </a:stretch>
        </p:blipFill>
        <p:spPr>
          <a:xfrm>
            <a:off x="1310640" y="1777366"/>
            <a:ext cx="12009120" cy="5431154"/>
          </a:xfrm>
          <a:noFill/>
        </p:spPr>
      </p:pic>
      <p:sp>
        <p:nvSpPr>
          <p:cNvPr id="68612" name="TextBox 4"/>
          <p:cNvSpPr txBox="1">
            <a:spLocks noChangeArrowheads="1"/>
          </p:cNvSpPr>
          <p:nvPr/>
        </p:nvSpPr>
        <p:spPr bwMode="auto">
          <a:xfrm>
            <a:off x="10607040" y="7589521"/>
            <a:ext cx="3535680" cy="439674"/>
          </a:xfrm>
          <a:prstGeom prst="rect">
            <a:avLst/>
          </a:prstGeom>
          <a:noFill/>
          <a:ln w="9525">
            <a:noFill/>
            <a:miter lim="800000"/>
            <a:headEnd/>
            <a:tailEnd/>
          </a:ln>
        </p:spPr>
        <p:txBody>
          <a:bodyPr lIns="130622" tIns="65311" rIns="130622" bIns="65311">
            <a:spAutoFit/>
          </a:bodyPr>
          <a:lstStyle/>
          <a:p>
            <a:pPr algn="r"/>
            <a:r>
              <a:rPr lang="en-US" sz="2000" dirty="0">
                <a:latin typeface="Lucida Sans Unicode" pitchFamily="34" charset="0"/>
              </a:rPr>
              <a:t>IOM, 2009</a:t>
            </a:r>
            <a:endParaRPr lang="en-US" dirty="0">
              <a:latin typeface="Lucida Sans Unicode"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Recommendations vs. reality</a:t>
            </a:r>
            <a:endParaRPr lang="en-US" dirty="0"/>
          </a:p>
        </p:txBody>
      </p:sp>
      <p:pic>
        <p:nvPicPr>
          <p:cNvPr id="69635" name="Picture 2"/>
          <p:cNvPicPr>
            <a:picLocks noGrp="1" noChangeAspect="1" noChangeArrowheads="1"/>
          </p:cNvPicPr>
          <p:nvPr>
            <p:ph idx="1"/>
          </p:nvPr>
        </p:nvPicPr>
        <p:blipFill>
          <a:blip r:embed="rId2" cstate="print"/>
          <a:srcRect/>
          <a:stretch>
            <a:fillRect/>
          </a:stretch>
        </p:blipFill>
        <p:spPr>
          <a:xfrm>
            <a:off x="609600" y="1383030"/>
            <a:ext cx="13289280" cy="6539866"/>
          </a:xfrm>
          <a:noFill/>
        </p:spPr>
      </p:pic>
      <p:sp>
        <p:nvSpPr>
          <p:cNvPr id="69636" name="TextBox 4"/>
          <p:cNvSpPr txBox="1">
            <a:spLocks noChangeArrowheads="1"/>
          </p:cNvSpPr>
          <p:nvPr/>
        </p:nvSpPr>
        <p:spPr bwMode="auto">
          <a:xfrm>
            <a:off x="10607040" y="7589521"/>
            <a:ext cx="3535680" cy="439674"/>
          </a:xfrm>
          <a:prstGeom prst="rect">
            <a:avLst/>
          </a:prstGeom>
          <a:noFill/>
          <a:ln w="9525">
            <a:noFill/>
            <a:miter lim="800000"/>
            <a:headEnd/>
            <a:tailEnd/>
          </a:ln>
        </p:spPr>
        <p:txBody>
          <a:bodyPr lIns="130622" tIns="65311" rIns="130622" bIns="65311">
            <a:spAutoFit/>
          </a:bodyPr>
          <a:lstStyle/>
          <a:p>
            <a:pPr algn="r"/>
            <a:r>
              <a:rPr lang="en-US" sz="2000" dirty="0">
                <a:latin typeface="Lucida Sans Unicode" pitchFamily="34" charset="0"/>
              </a:rPr>
              <a:t>IOM, 2009</a:t>
            </a:r>
            <a:endParaRPr lang="en-US" dirty="0">
              <a:latin typeface="Lucida Sans Unicode"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a:xfrm>
            <a:off x="1706880" y="152400"/>
            <a:ext cx="12070080" cy="731520"/>
          </a:xfrm>
        </p:spPr>
        <p:txBody>
          <a:bodyPr>
            <a:normAutofit fontScale="90000"/>
          </a:bodyPr>
          <a:lstStyle/>
          <a:p>
            <a:pPr algn="ctr"/>
            <a:r>
              <a:rPr lang="en-US" sz="5700" dirty="0"/>
              <a:t>The Nutrition Transition</a:t>
            </a:r>
          </a:p>
        </p:txBody>
      </p:sp>
      <p:sp>
        <p:nvSpPr>
          <p:cNvPr id="182278" name="Text Box 6"/>
          <p:cNvSpPr txBox="1">
            <a:spLocks noChangeArrowheads="1"/>
          </p:cNvSpPr>
          <p:nvPr/>
        </p:nvSpPr>
        <p:spPr bwMode="auto">
          <a:xfrm>
            <a:off x="1950720" y="1889760"/>
            <a:ext cx="3169920" cy="932117"/>
          </a:xfrm>
          <a:prstGeom prst="rect">
            <a:avLst/>
          </a:prstGeom>
          <a:noFill/>
          <a:ln w="12700">
            <a:noFill/>
            <a:miter lim="800000"/>
            <a:headEnd/>
            <a:tailEnd/>
          </a:ln>
          <a:effectLst/>
        </p:spPr>
        <p:txBody>
          <a:bodyPr lIns="130622" tIns="65311" rIns="130622" bIns="65311">
            <a:spAutoFit/>
          </a:bodyPr>
          <a:lstStyle/>
          <a:p>
            <a:pPr algn="ctr">
              <a:spcBef>
                <a:spcPct val="50000"/>
              </a:spcBef>
            </a:pPr>
            <a:r>
              <a:rPr lang="en-US" b="1" u="sng" dirty="0"/>
              <a:t>Pattern-3:</a:t>
            </a:r>
            <a:r>
              <a:rPr lang="en-US" dirty="0"/>
              <a:t> Receding famine</a:t>
            </a:r>
          </a:p>
        </p:txBody>
      </p:sp>
      <p:sp>
        <p:nvSpPr>
          <p:cNvPr id="182279" name="Text Box 7"/>
          <p:cNvSpPr txBox="1">
            <a:spLocks noChangeArrowheads="1"/>
          </p:cNvSpPr>
          <p:nvPr/>
        </p:nvSpPr>
        <p:spPr bwMode="auto">
          <a:xfrm>
            <a:off x="5730240" y="1889760"/>
            <a:ext cx="3901440" cy="932117"/>
          </a:xfrm>
          <a:prstGeom prst="rect">
            <a:avLst/>
          </a:prstGeom>
          <a:noFill/>
          <a:ln w="12700">
            <a:noFill/>
            <a:miter lim="800000"/>
            <a:headEnd/>
            <a:tailEnd/>
          </a:ln>
          <a:effectLst/>
        </p:spPr>
        <p:txBody>
          <a:bodyPr lIns="130622" tIns="65311" rIns="130622" bIns="65311">
            <a:spAutoFit/>
          </a:bodyPr>
          <a:lstStyle/>
          <a:p>
            <a:pPr algn="ctr">
              <a:spcBef>
                <a:spcPct val="50000"/>
              </a:spcBef>
            </a:pPr>
            <a:r>
              <a:rPr lang="en-US" b="1" u="sng" dirty="0"/>
              <a:t>Pattern-4:</a:t>
            </a:r>
            <a:r>
              <a:rPr lang="en-US" dirty="0"/>
              <a:t> Degenerative disease</a:t>
            </a:r>
          </a:p>
        </p:txBody>
      </p:sp>
      <p:sp>
        <p:nvSpPr>
          <p:cNvPr id="182280" name="Text Box 8"/>
          <p:cNvSpPr txBox="1">
            <a:spLocks noChangeArrowheads="1"/>
          </p:cNvSpPr>
          <p:nvPr/>
        </p:nvSpPr>
        <p:spPr bwMode="auto">
          <a:xfrm>
            <a:off x="10119360" y="1889760"/>
            <a:ext cx="3169920" cy="932117"/>
          </a:xfrm>
          <a:prstGeom prst="rect">
            <a:avLst/>
          </a:prstGeom>
          <a:noFill/>
          <a:ln w="12700">
            <a:noFill/>
            <a:miter lim="800000"/>
            <a:headEnd/>
            <a:tailEnd/>
          </a:ln>
          <a:effectLst/>
        </p:spPr>
        <p:txBody>
          <a:bodyPr lIns="130622" tIns="65311" rIns="130622" bIns="65311">
            <a:spAutoFit/>
          </a:bodyPr>
          <a:lstStyle/>
          <a:p>
            <a:pPr algn="ctr">
              <a:spcBef>
                <a:spcPct val="50000"/>
              </a:spcBef>
            </a:pPr>
            <a:r>
              <a:rPr lang="en-US" b="1" u="sng" dirty="0"/>
              <a:t>Pattern-5:</a:t>
            </a:r>
            <a:r>
              <a:rPr lang="en-US" dirty="0"/>
              <a:t> Behavior change</a:t>
            </a:r>
          </a:p>
        </p:txBody>
      </p:sp>
      <p:sp>
        <p:nvSpPr>
          <p:cNvPr id="182282" name="Text Box 10"/>
          <p:cNvSpPr txBox="1">
            <a:spLocks noChangeArrowheads="1"/>
          </p:cNvSpPr>
          <p:nvPr/>
        </p:nvSpPr>
        <p:spPr bwMode="auto">
          <a:xfrm>
            <a:off x="1828800" y="3169920"/>
            <a:ext cx="3291840" cy="2332500"/>
          </a:xfrm>
          <a:prstGeom prst="rect">
            <a:avLst/>
          </a:prstGeom>
          <a:solidFill>
            <a:schemeClr val="accent1"/>
          </a:solidFill>
          <a:ln w="9525">
            <a:noFill/>
            <a:miter lim="800000"/>
            <a:headEnd/>
            <a:tailEnd/>
          </a:ln>
          <a:effectLst/>
        </p:spPr>
        <p:txBody>
          <a:bodyPr wrap="square" lIns="130622" tIns="65311" rIns="130622" bIns="65311">
            <a:spAutoFit/>
          </a:bodyPr>
          <a:lstStyle/>
          <a:p>
            <a:pPr>
              <a:spcBef>
                <a:spcPct val="50000"/>
              </a:spcBef>
              <a:buFontTx/>
              <a:buChar char="•"/>
            </a:pPr>
            <a:r>
              <a:rPr lang="en-US" dirty="0">
                <a:solidFill>
                  <a:schemeClr val="bg1"/>
                </a:solidFill>
              </a:rPr>
              <a:t> Starchy, low variety, low fat, high fiber foods</a:t>
            </a:r>
          </a:p>
          <a:p>
            <a:pPr>
              <a:spcBef>
                <a:spcPct val="50000"/>
              </a:spcBef>
              <a:buFontTx/>
              <a:buChar char="•"/>
            </a:pPr>
            <a:r>
              <a:rPr lang="en-US" dirty="0">
                <a:solidFill>
                  <a:schemeClr val="bg1"/>
                </a:solidFill>
              </a:rPr>
              <a:t> Labor-intensive </a:t>
            </a:r>
            <a:r>
              <a:rPr lang="en-US" dirty="0" smtClean="0">
                <a:solidFill>
                  <a:schemeClr val="bg1"/>
                </a:solidFill>
              </a:rPr>
              <a:t>work/leisure</a:t>
            </a:r>
            <a:endParaRPr lang="en-US" dirty="0">
              <a:solidFill>
                <a:schemeClr val="bg1"/>
              </a:solidFill>
            </a:endParaRPr>
          </a:p>
        </p:txBody>
      </p:sp>
      <p:sp>
        <p:nvSpPr>
          <p:cNvPr id="182284" name="Text Box 12"/>
          <p:cNvSpPr txBox="1">
            <a:spLocks noChangeArrowheads="1"/>
          </p:cNvSpPr>
          <p:nvPr/>
        </p:nvSpPr>
        <p:spPr bwMode="auto">
          <a:xfrm>
            <a:off x="5999480" y="3202306"/>
            <a:ext cx="3291840" cy="1932390"/>
          </a:xfrm>
          <a:prstGeom prst="rect">
            <a:avLst/>
          </a:prstGeom>
          <a:solidFill>
            <a:schemeClr val="accent1"/>
          </a:solidFill>
          <a:ln w="9525">
            <a:noFill/>
            <a:miter lim="800000"/>
            <a:headEnd/>
            <a:tailEnd/>
          </a:ln>
          <a:effectLst/>
        </p:spPr>
        <p:txBody>
          <a:bodyPr lIns="130622" tIns="65311" rIns="130622" bIns="65311">
            <a:spAutoFit/>
          </a:bodyPr>
          <a:lstStyle/>
          <a:p>
            <a:pPr>
              <a:spcBef>
                <a:spcPct val="50000"/>
              </a:spcBef>
              <a:buFontTx/>
              <a:buChar char="•"/>
            </a:pPr>
            <a:r>
              <a:rPr lang="en-US" dirty="0">
                <a:solidFill>
                  <a:schemeClr val="bg1"/>
                </a:solidFill>
              </a:rPr>
              <a:t> Increased fat, sugar, processed foods</a:t>
            </a:r>
          </a:p>
          <a:p>
            <a:pPr>
              <a:spcBef>
                <a:spcPct val="50000"/>
              </a:spcBef>
              <a:buFontTx/>
              <a:buChar char="•"/>
            </a:pPr>
            <a:r>
              <a:rPr lang="en-US" dirty="0">
                <a:solidFill>
                  <a:schemeClr val="bg1"/>
                </a:solidFill>
              </a:rPr>
              <a:t> Shift in technology of work and </a:t>
            </a:r>
            <a:r>
              <a:rPr lang="en-US" dirty="0" smtClean="0">
                <a:solidFill>
                  <a:schemeClr val="bg1"/>
                </a:solidFill>
              </a:rPr>
              <a:t>leisure</a:t>
            </a:r>
          </a:p>
        </p:txBody>
      </p:sp>
      <p:sp>
        <p:nvSpPr>
          <p:cNvPr id="182286" name="Text Box 14"/>
          <p:cNvSpPr txBox="1">
            <a:spLocks noChangeArrowheads="1"/>
          </p:cNvSpPr>
          <p:nvPr/>
        </p:nvSpPr>
        <p:spPr bwMode="auto">
          <a:xfrm>
            <a:off x="9946640" y="3202305"/>
            <a:ext cx="3657600" cy="2332500"/>
          </a:xfrm>
          <a:prstGeom prst="rect">
            <a:avLst/>
          </a:prstGeom>
          <a:solidFill>
            <a:schemeClr val="accent1"/>
          </a:solidFill>
          <a:ln w="9525">
            <a:noFill/>
            <a:miter lim="800000"/>
            <a:headEnd/>
            <a:tailEnd/>
          </a:ln>
          <a:effectLst/>
        </p:spPr>
        <p:txBody>
          <a:bodyPr lIns="130622" tIns="65311" rIns="130622" bIns="65311">
            <a:spAutoFit/>
          </a:bodyPr>
          <a:lstStyle/>
          <a:p>
            <a:pPr>
              <a:spcBef>
                <a:spcPct val="50000"/>
              </a:spcBef>
              <a:buFontTx/>
              <a:buChar char="•"/>
            </a:pPr>
            <a:r>
              <a:rPr lang="en-US" dirty="0">
                <a:solidFill>
                  <a:schemeClr val="bg1"/>
                </a:solidFill>
              </a:rPr>
              <a:t> Reduced fat, increased fruits/veg, fiber</a:t>
            </a:r>
          </a:p>
          <a:p>
            <a:pPr>
              <a:spcBef>
                <a:spcPct val="50000"/>
              </a:spcBef>
              <a:buFontTx/>
              <a:buChar char="•"/>
            </a:pPr>
            <a:r>
              <a:rPr lang="en-US" dirty="0">
                <a:solidFill>
                  <a:schemeClr val="bg1"/>
                </a:solidFill>
              </a:rPr>
              <a:t> Purposeful change in recreation &amp; leisure activities</a:t>
            </a:r>
          </a:p>
        </p:txBody>
      </p:sp>
      <p:grpSp>
        <p:nvGrpSpPr>
          <p:cNvPr id="2" name="Group 24"/>
          <p:cNvGrpSpPr>
            <a:grpSpLocks/>
          </p:cNvGrpSpPr>
          <p:nvPr/>
        </p:nvGrpSpPr>
        <p:grpSpPr bwMode="auto">
          <a:xfrm>
            <a:off x="1584960" y="5913120"/>
            <a:ext cx="3657600" cy="1038225"/>
            <a:chOff x="624" y="3408"/>
            <a:chExt cx="1440" cy="545"/>
          </a:xfrm>
          <a:solidFill>
            <a:schemeClr val="accent1"/>
          </a:solidFill>
        </p:grpSpPr>
        <p:sp>
          <p:nvSpPr>
            <p:cNvPr id="182287" name="Oval 15"/>
            <p:cNvSpPr>
              <a:spLocks noChangeArrowheads="1"/>
            </p:cNvSpPr>
            <p:nvPr/>
          </p:nvSpPr>
          <p:spPr bwMode="auto">
            <a:xfrm>
              <a:off x="624" y="3408"/>
              <a:ext cx="1440" cy="528"/>
            </a:xfrm>
            <a:prstGeom prst="ellipse">
              <a:avLst/>
            </a:prstGeom>
            <a:grpFill/>
            <a:ln w="9525">
              <a:solidFill>
                <a:schemeClr val="tx1"/>
              </a:solidFill>
              <a:round/>
              <a:headEnd/>
              <a:tailEnd/>
            </a:ln>
            <a:effectLst/>
          </p:spPr>
          <p:txBody>
            <a:bodyPr wrap="none" anchor="ctr"/>
            <a:lstStyle/>
            <a:p>
              <a:endParaRPr lang="en-US" dirty="0"/>
            </a:p>
          </p:txBody>
        </p:sp>
        <p:sp>
          <p:nvSpPr>
            <p:cNvPr id="182288" name="Text Box 16"/>
            <p:cNvSpPr txBox="1">
              <a:spLocks noChangeArrowheads="1"/>
            </p:cNvSpPr>
            <p:nvPr/>
          </p:nvSpPr>
          <p:spPr bwMode="auto">
            <a:xfrm>
              <a:off x="720" y="3484"/>
              <a:ext cx="1248" cy="469"/>
            </a:xfrm>
            <a:prstGeom prst="rect">
              <a:avLst/>
            </a:prstGeom>
            <a:noFill/>
            <a:ln w="9525">
              <a:noFill/>
              <a:miter lim="800000"/>
              <a:headEnd/>
              <a:tailEnd/>
            </a:ln>
            <a:effectLst/>
          </p:spPr>
          <p:txBody>
            <a:bodyPr>
              <a:spAutoFit/>
            </a:bodyPr>
            <a:lstStyle/>
            <a:p>
              <a:pPr algn="ctr">
                <a:spcBef>
                  <a:spcPct val="50000"/>
                </a:spcBef>
              </a:pPr>
              <a:r>
                <a:rPr lang="en-US" dirty="0">
                  <a:solidFill>
                    <a:schemeClr val="bg1"/>
                  </a:solidFill>
                </a:rPr>
                <a:t>MCH deficiencies, stunting</a:t>
              </a:r>
            </a:p>
          </p:txBody>
        </p:sp>
      </p:grpSp>
      <p:sp>
        <p:nvSpPr>
          <p:cNvPr id="182289" name="Oval 17"/>
          <p:cNvSpPr>
            <a:spLocks noChangeArrowheads="1"/>
          </p:cNvSpPr>
          <p:nvPr/>
        </p:nvSpPr>
        <p:spPr bwMode="auto">
          <a:xfrm>
            <a:off x="5852160" y="5913120"/>
            <a:ext cx="3657600" cy="1005840"/>
          </a:xfrm>
          <a:prstGeom prst="ellipse">
            <a:avLst/>
          </a:prstGeom>
          <a:solidFill>
            <a:schemeClr val="accent1"/>
          </a:solidFill>
          <a:ln w="9525">
            <a:solidFill>
              <a:schemeClr val="tx1"/>
            </a:solidFill>
            <a:round/>
            <a:headEnd/>
            <a:tailEnd/>
          </a:ln>
          <a:effectLst/>
        </p:spPr>
        <p:txBody>
          <a:bodyPr wrap="none" lIns="130622" tIns="65311" rIns="130622" bIns="65311" anchor="ctr"/>
          <a:lstStyle/>
          <a:p>
            <a:endParaRPr lang="en-US" dirty="0"/>
          </a:p>
        </p:txBody>
      </p:sp>
      <p:sp>
        <p:nvSpPr>
          <p:cNvPr id="182290" name="Text Box 18"/>
          <p:cNvSpPr txBox="1">
            <a:spLocks noChangeArrowheads="1"/>
          </p:cNvSpPr>
          <p:nvPr/>
        </p:nvSpPr>
        <p:spPr bwMode="auto">
          <a:xfrm>
            <a:off x="5608320" y="6972300"/>
            <a:ext cx="4145280" cy="932117"/>
          </a:xfrm>
          <a:prstGeom prst="rect">
            <a:avLst/>
          </a:prstGeom>
          <a:noFill/>
          <a:ln w="9525">
            <a:noFill/>
            <a:miter lim="800000"/>
            <a:headEnd/>
            <a:tailEnd/>
          </a:ln>
          <a:effectLst/>
        </p:spPr>
        <p:txBody>
          <a:bodyPr lIns="130622" tIns="65311" rIns="130622" bIns="65311">
            <a:spAutoFit/>
          </a:bodyPr>
          <a:lstStyle/>
          <a:p>
            <a:pPr algn="ctr">
              <a:spcBef>
                <a:spcPct val="50000"/>
              </a:spcBef>
            </a:pPr>
            <a:r>
              <a:rPr lang="en-US" dirty="0"/>
              <a:t>Altered life expectancy, </a:t>
            </a:r>
            <a:r>
              <a:rPr lang="en-US" dirty="0">
                <a:latin typeface="Arial" charset="0"/>
                <a:cs typeface="Arial" charset="0"/>
              </a:rPr>
              <a:t>↑</a:t>
            </a:r>
            <a:r>
              <a:rPr lang="en-US" dirty="0"/>
              <a:t> NR-NCD</a:t>
            </a:r>
          </a:p>
        </p:txBody>
      </p:sp>
      <p:sp>
        <p:nvSpPr>
          <p:cNvPr id="182291" name="Oval 19"/>
          <p:cNvSpPr>
            <a:spLocks noChangeArrowheads="1"/>
          </p:cNvSpPr>
          <p:nvPr/>
        </p:nvSpPr>
        <p:spPr bwMode="auto">
          <a:xfrm>
            <a:off x="9875520" y="5913120"/>
            <a:ext cx="3657600" cy="1005840"/>
          </a:xfrm>
          <a:prstGeom prst="ellipse">
            <a:avLst/>
          </a:prstGeom>
          <a:solidFill>
            <a:schemeClr val="accent1"/>
          </a:solidFill>
          <a:ln w="9525">
            <a:solidFill>
              <a:schemeClr val="tx1"/>
            </a:solidFill>
            <a:round/>
            <a:headEnd/>
            <a:tailEnd/>
          </a:ln>
          <a:effectLst/>
        </p:spPr>
        <p:txBody>
          <a:bodyPr wrap="none" lIns="130622" tIns="65311" rIns="130622" bIns="65311" anchor="ctr"/>
          <a:lstStyle/>
          <a:p>
            <a:endParaRPr lang="en-US" dirty="0"/>
          </a:p>
        </p:txBody>
      </p:sp>
      <p:sp>
        <p:nvSpPr>
          <p:cNvPr id="182292" name="Text Box 20"/>
          <p:cNvSpPr txBox="1">
            <a:spLocks noChangeArrowheads="1"/>
          </p:cNvSpPr>
          <p:nvPr/>
        </p:nvSpPr>
        <p:spPr bwMode="auto">
          <a:xfrm>
            <a:off x="10241280" y="6972300"/>
            <a:ext cx="3169920" cy="932117"/>
          </a:xfrm>
          <a:prstGeom prst="rect">
            <a:avLst/>
          </a:prstGeom>
          <a:noFill/>
          <a:ln w="9525">
            <a:noFill/>
            <a:miter lim="800000"/>
            <a:headEnd/>
            <a:tailEnd/>
          </a:ln>
          <a:effectLst/>
        </p:spPr>
        <p:txBody>
          <a:bodyPr lIns="130622" tIns="65311" rIns="130622" bIns="65311">
            <a:spAutoFit/>
          </a:bodyPr>
          <a:lstStyle/>
          <a:p>
            <a:pPr algn="ctr">
              <a:spcBef>
                <a:spcPct val="50000"/>
              </a:spcBef>
            </a:pPr>
            <a:r>
              <a:rPr lang="en-US" dirty="0"/>
              <a:t>Healthy aging,    </a:t>
            </a:r>
            <a:r>
              <a:rPr lang="en-US" dirty="0">
                <a:latin typeface="Arial" charset="0"/>
                <a:cs typeface="Arial" charset="0"/>
              </a:rPr>
              <a:t>↓</a:t>
            </a:r>
            <a:r>
              <a:rPr lang="en-US" dirty="0"/>
              <a:t> NR-NCD</a:t>
            </a:r>
          </a:p>
        </p:txBody>
      </p:sp>
      <p:sp>
        <p:nvSpPr>
          <p:cNvPr id="182299" name="Text Box 27"/>
          <p:cNvSpPr txBox="1">
            <a:spLocks noChangeArrowheads="1"/>
          </p:cNvSpPr>
          <p:nvPr/>
        </p:nvSpPr>
        <p:spPr bwMode="auto">
          <a:xfrm>
            <a:off x="1463040" y="7010400"/>
            <a:ext cx="3901440" cy="532007"/>
          </a:xfrm>
          <a:prstGeom prst="rect">
            <a:avLst/>
          </a:prstGeom>
          <a:noFill/>
          <a:ln w="9525">
            <a:noFill/>
            <a:miter lim="800000"/>
            <a:headEnd/>
            <a:tailEnd/>
          </a:ln>
          <a:effectLst/>
        </p:spPr>
        <p:txBody>
          <a:bodyPr lIns="130622" tIns="65311" rIns="130622" bIns="65311">
            <a:spAutoFit/>
          </a:bodyPr>
          <a:lstStyle/>
          <a:p>
            <a:pPr>
              <a:spcBef>
                <a:spcPct val="50000"/>
              </a:spcBef>
            </a:pPr>
            <a:r>
              <a:rPr lang="en-US" dirty="0"/>
              <a:t>Slow mortality decline</a:t>
            </a:r>
          </a:p>
        </p:txBody>
      </p:sp>
      <p:sp>
        <p:nvSpPr>
          <p:cNvPr id="182301" name="Text Box 29"/>
          <p:cNvSpPr txBox="1">
            <a:spLocks noChangeArrowheads="1"/>
          </p:cNvSpPr>
          <p:nvPr/>
        </p:nvSpPr>
        <p:spPr bwMode="auto">
          <a:xfrm>
            <a:off x="5852160" y="6004560"/>
            <a:ext cx="3535680" cy="932117"/>
          </a:xfrm>
          <a:prstGeom prst="rect">
            <a:avLst/>
          </a:prstGeom>
          <a:noFill/>
          <a:ln w="9525">
            <a:noFill/>
            <a:miter lim="800000"/>
            <a:headEnd/>
            <a:tailEnd/>
          </a:ln>
          <a:effectLst/>
        </p:spPr>
        <p:txBody>
          <a:bodyPr lIns="130622" tIns="65311" rIns="130622" bIns="65311">
            <a:spAutoFit/>
          </a:bodyPr>
          <a:lstStyle/>
          <a:p>
            <a:pPr algn="ctr">
              <a:spcBef>
                <a:spcPct val="50000"/>
              </a:spcBef>
            </a:pPr>
            <a:r>
              <a:rPr lang="en-US" dirty="0">
                <a:solidFill>
                  <a:schemeClr val="bg1"/>
                </a:solidFill>
              </a:rPr>
              <a:t>Obesity emerges, bone density prob.</a:t>
            </a:r>
          </a:p>
        </p:txBody>
      </p:sp>
      <p:sp>
        <p:nvSpPr>
          <p:cNvPr id="182302" name="Text Box 30"/>
          <p:cNvSpPr txBox="1">
            <a:spLocks noChangeArrowheads="1"/>
          </p:cNvSpPr>
          <p:nvPr/>
        </p:nvSpPr>
        <p:spPr bwMode="auto">
          <a:xfrm>
            <a:off x="10119360" y="6000750"/>
            <a:ext cx="3169920" cy="932117"/>
          </a:xfrm>
          <a:prstGeom prst="rect">
            <a:avLst/>
          </a:prstGeom>
          <a:noFill/>
          <a:ln w="9525">
            <a:noFill/>
            <a:miter lim="800000"/>
            <a:headEnd/>
            <a:tailEnd/>
          </a:ln>
          <a:effectLst/>
        </p:spPr>
        <p:txBody>
          <a:bodyPr lIns="130622" tIns="65311" rIns="130622" bIns="65311">
            <a:spAutoFit/>
          </a:bodyPr>
          <a:lstStyle/>
          <a:p>
            <a:pPr algn="ctr">
              <a:spcBef>
                <a:spcPct val="50000"/>
              </a:spcBef>
            </a:pPr>
            <a:r>
              <a:rPr lang="en-US" dirty="0">
                <a:solidFill>
                  <a:schemeClr val="bg1"/>
                </a:solidFill>
                <a:latin typeface="Arial" charset="0"/>
                <a:cs typeface="Arial" charset="0"/>
              </a:rPr>
              <a:t>↓</a:t>
            </a:r>
            <a:r>
              <a:rPr lang="en-US" dirty="0">
                <a:solidFill>
                  <a:schemeClr val="bg1"/>
                </a:solidFill>
              </a:rPr>
              <a:t> body fatness,   </a:t>
            </a:r>
            <a:r>
              <a:rPr lang="en-US" dirty="0">
                <a:solidFill>
                  <a:schemeClr val="bg1"/>
                </a:solidFill>
                <a:latin typeface="Arial" charset="0"/>
                <a:cs typeface="Arial" charset="0"/>
              </a:rPr>
              <a:t>↑</a:t>
            </a:r>
            <a:r>
              <a:rPr lang="en-US" dirty="0">
                <a:solidFill>
                  <a:schemeClr val="bg1"/>
                </a:solidFill>
              </a:rPr>
              <a:t> bone health </a:t>
            </a:r>
          </a:p>
        </p:txBody>
      </p:sp>
      <p:sp>
        <p:nvSpPr>
          <p:cNvPr id="182303" name="Line 31"/>
          <p:cNvSpPr>
            <a:spLocks noChangeShapeType="1"/>
          </p:cNvSpPr>
          <p:nvPr/>
        </p:nvSpPr>
        <p:spPr bwMode="auto">
          <a:xfrm>
            <a:off x="3413760" y="2712720"/>
            <a:ext cx="0" cy="365760"/>
          </a:xfrm>
          <a:prstGeom prst="line">
            <a:avLst/>
          </a:prstGeom>
          <a:noFill/>
          <a:ln w="9525">
            <a:solidFill>
              <a:schemeClr val="tx1"/>
            </a:solidFill>
            <a:round/>
            <a:headEnd/>
            <a:tailEnd type="triangle" w="med" len="med"/>
          </a:ln>
          <a:effectLst/>
        </p:spPr>
        <p:txBody>
          <a:bodyPr lIns="130622" tIns="65311" rIns="130622" bIns="65311"/>
          <a:lstStyle/>
          <a:p>
            <a:endParaRPr lang="en-US" dirty="0"/>
          </a:p>
        </p:txBody>
      </p:sp>
      <p:sp>
        <p:nvSpPr>
          <p:cNvPr id="182304" name="Line 32"/>
          <p:cNvSpPr>
            <a:spLocks noChangeShapeType="1"/>
          </p:cNvSpPr>
          <p:nvPr/>
        </p:nvSpPr>
        <p:spPr bwMode="auto">
          <a:xfrm>
            <a:off x="11704320" y="2712720"/>
            <a:ext cx="0" cy="365760"/>
          </a:xfrm>
          <a:prstGeom prst="line">
            <a:avLst/>
          </a:prstGeom>
          <a:noFill/>
          <a:ln w="9525">
            <a:solidFill>
              <a:schemeClr val="tx1"/>
            </a:solidFill>
            <a:round/>
            <a:headEnd/>
            <a:tailEnd type="triangle" w="med" len="med"/>
          </a:ln>
          <a:effectLst/>
        </p:spPr>
        <p:txBody>
          <a:bodyPr lIns="130622" tIns="65311" rIns="130622" bIns="65311"/>
          <a:lstStyle/>
          <a:p>
            <a:endParaRPr lang="en-US" dirty="0"/>
          </a:p>
        </p:txBody>
      </p:sp>
      <p:sp>
        <p:nvSpPr>
          <p:cNvPr id="182306" name="Line 34"/>
          <p:cNvSpPr>
            <a:spLocks noChangeShapeType="1"/>
          </p:cNvSpPr>
          <p:nvPr/>
        </p:nvSpPr>
        <p:spPr bwMode="auto">
          <a:xfrm>
            <a:off x="7680960" y="2712720"/>
            <a:ext cx="0" cy="365760"/>
          </a:xfrm>
          <a:prstGeom prst="line">
            <a:avLst/>
          </a:prstGeom>
          <a:noFill/>
          <a:ln w="9525">
            <a:solidFill>
              <a:schemeClr val="tx1"/>
            </a:solidFill>
            <a:round/>
            <a:headEnd/>
            <a:tailEnd type="triangle" w="med" len="med"/>
          </a:ln>
          <a:effectLst/>
        </p:spPr>
        <p:txBody>
          <a:bodyPr lIns="130622" tIns="65311" rIns="130622" bIns="65311"/>
          <a:lstStyle/>
          <a:p>
            <a:endParaRPr lang="en-US" dirty="0"/>
          </a:p>
        </p:txBody>
      </p:sp>
      <p:sp>
        <p:nvSpPr>
          <p:cNvPr id="182307" name="Line 35"/>
          <p:cNvSpPr>
            <a:spLocks noChangeShapeType="1"/>
          </p:cNvSpPr>
          <p:nvPr/>
        </p:nvSpPr>
        <p:spPr bwMode="auto">
          <a:xfrm>
            <a:off x="3413760" y="5455920"/>
            <a:ext cx="0" cy="365760"/>
          </a:xfrm>
          <a:prstGeom prst="line">
            <a:avLst/>
          </a:prstGeom>
          <a:noFill/>
          <a:ln w="9525">
            <a:solidFill>
              <a:schemeClr val="tx1"/>
            </a:solidFill>
            <a:round/>
            <a:headEnd/>
            <a:tailEnd type="triangle" w="med" len="med"/>
          </a:ln>
          <a:effectLst/>
        </p:spPr>
        <p:txBody>
          <a:bodyPr lIns="130622" tIns="65311" rIns="130622" bIns="65311"/>
          <a:lstStyle/>
          <a:p>
            <a:endParaRPr lang="en-US" dirty="0"/>
          </a:p>
        </p:txBody>
      </p:sp>
      <p:sp>
        <p:nvSpPr>
          <p:cNvPr id="182308" name="Line 36"/>
          <p:cNvSpPr>
            <a:spLocks noChangeShapeType="1"/>
          </p:cNvSpPr>
          <p:nvPr/>
        </p:nvSpPr>
        <p:spPr bwMode="auto">
          <a:xfrm>
            <a:off x="11704320" y="5455920"/>
            <a:ext cx="0" cy="365760"/>
          </a:xfrm>
          <a:prstGeom prst="line">
            <a:avLst/>
          </a:prstGeom>
          <a:noFill/>
          <a:ln w="9525">
            <a:solidFill>
              <a:schemeClr val="tx1"/>
            </a:solidFill>
            <a:round/>
            <a:headEnd/>
            <a:tailEnd type="triangle" w="med" len="med"/>
          </a:ln>
          <a:effectLst/>
        </p:spPr>
        <p:txBody>
          <a:bodyPr lIns="130622" tIns="65311" rIns="130622" bIns="65311"/>
          <a:lstStyle/>
          <a:p>
            <a:endParaRPr lang="en-US" dirty="0"/>
          </a:p>
        </p:txBody>
      </p:sp>
      <p:sp>
        <p:nvSpPr>
          <p:cNvPr id="182309" name="Line 37"/>
          <p:cNvSpPr>
            <a:spLocks noChangeShapeType="1"/>
          </p:cNvSpPr>
          <p:nvPr/>
        </p:nvSpPr>
        <p:spPr bwMode="auto">
          <a:xfrm>
            <a:off x="7680960" y="5455920"/>
            <a:ext cx="0" cy="365760"/>
          </a:xfrm>
          <a:prstGeom prst="line">
            <a:avLst/>
          </a:prstGeom>
          <a:noFill/>
          <a:ln w="9525">
            <a:solidFill>
              <a:schemeClr val="tx1"/>
            </a:solidFill>
            <a:round/>
            <a:headEnd/>
            <a:tailEnd type="triangle" w="med" len="med"/>
          </a:ln>
          <a:effectLst/>
        </p:spPr>
        <p:txBody>
          <a:bodyPr lIns="130622" tIns="65311" rIns="130622" bIns="65311"/>
          <a:lstStyle/>
          <a:p>
            <a:endParaRPr lang="en-US" dirty="0"/>
          </a:p>
        </p:txBody>
      </p:sp>
      <p:sp>
        <p:nvSpPr>
          <p:cNvPr id="182310" name="Text Box 38"/>
          <p:cNvSpPr txBox="1">
            <a:spLocks noChangeArrowheads="1"/>
          </p:cNvSpPr>
          <p:nvPr/>
        </p:nvSpPr>
        <p:spPr bwMode="auto">
          <a:xfrm>
            <a:off x="1584960" y="1066800"/>
            <a:ext cx="12070080" cy="932117"/>
          </a:xfrm>
          <a:prstGeom prst="rect">
            <a:avLst/>
          </a:prstGeom>
          <a:noFill/>
          <a:ln w="25400">
            <a:solidFill>
              <a:schemeClr val="tx1"/>
            </a:solidFill>
            <a:miter lim="800000"/>
            <a:headEnd/>
            <a:tailEnd/>
          </a:ln>
          <a:effectLst/>
        </p:spPr>
        <p:txBody>
          <a:bodyPr wrap="square" lIns="130622" tIns="65311" rIns="130622" bIns="65311">
            <a:spAutoFit/>
          </a:bodyPr>
          <a:lstStyle/>
          <a:p>
            <a:pPr>
              <a:spcBef>
                <a:spcPct val="50000"/>
              </a:spcBef>
            </a:pPr>
            <a:r>
              <a:rPr lang="en-US" dirty="0"/>
              <a:t>Urbanization, economic growth, technological changes for work, leisure, and food processing</a:t>
            </a:r>
          </a:p>
        </p:txBody>
      </p:sp>
      <p:sp>
        <p:nvSpPr>
          <p:cNvPr id="182311" name="AutoShape 39"/>
          <p:cNvSpPr>
            <a:spLocks noChangeArrowheads="1"/>
          </p:cNvSpPr>
          <p:nvPr/>
        </p:nvSpPr>
        <p:spPr bwMode="auto">
          <a:xfrm rot="3594951">
            <a:off x="4953000" y="2093596"/>
            <a:ext cx="822960" cy="731520"/>
          </a:xfrm>
          <a:prstGeom prst="curvedUpArrow">
            <a:avLst>
              <a:gd name="adj1" fmla="val 30000"/>
              <a:gd name="adj2" fmla="val 60000"/>
              <a:gd name="adj3" fmla="val 33333"/>
            </a:avLst>
          </a:prstGeom>
          <a:solidFill>
            <a:schemeClr val="accent1"/>
          </a:solidFill>
          <a:ln w="9525">
            <a:solidFill>
              <a:schemeClr val="tx1"/>
            </a:solidFill>
            <a:miter lim="800000"/>
            <a:headEnd/>
            <a:tailEnd/>
          </a:ln>
          <a:effectLst/>
        </p:spPr>
        <p:txBody>
          <a:bodyPr wrap="none" lIns="130622" tIns="65311" rIns="130622" bIns="65311" anchor="ctr"/>
          <a:lstStyle/>
          <a:p>
            <a:endParaRPr lang="en-US" dirty="0"/>
          </a:p>
        </p:txBody>
      </p:sp>
      <p:sp>
        <p:nvSpPr>
          <p:cNvPr id="182312" name="AutoShape 40"/>
          <p:cNvSpPr>
            <a:spLocks noChangeArrowheads="1"/>
          </p:cNvSpPr>
          <p:nvPr/>
        </p:nvSpPr>
        <p:spPr bwMode="auto">
          <a:xfrm rot="3594951">
            <a:off x="9464040" y="2118360"/>
            <a:ext cx="822960" cy="731520"/>
          </a:xfrm>
          <a:prstGeom prst="curvedUpArrow">
            <a:avLst>
              <a:gd name="adj1" fmla="val 30000"/>
              <a:gd name="adj2" fmla="val 60000"/>
              <a:gd name="adj3" fmla="val 33333"/>
            </a:avLst>
          </a:prstGeom>
          <a:solidFill>
            <a:schemeClr val="accent1"/>
          </a:solidFill>
          <a:ln w="9525">
            <a:solidFill>
              <a:schemeClr val="tx1"/>
            </a:solidFill>
            <a:miter lim="800000"/>
            <a:headEnd/>
            <a:tailEnd/>
          </a:ln>
          <a:effectLst/>
        </p:spPr>
        <p:txBody>
          <a:bodyPr wrap="none" lIns="130622" tIns="65311" rIns="130622" bIns="65311" anchor="ctr"/>
          <a:lstStyle/>
          <a:p>
            <a:endParaRPr lang="en-US" dirty="0"/>
          </a:p>
        </p:txBody>
      </p:sp>
      <p:sp>
        <p:nvSpPr>
          <p:cNvPr id="182313" name="Text Box 41"/>
          <p:cNvSpPr txBox="1">
            <a:spLocks noChangeArrowheads="1"/>
          </p:cNvSpPr>
          <p:nvPr/>
        </p:nvSpPr>
        <p:spPr bwMode="auto">
          <a:xfrm>
            <a:off x="0" y="7650480"/>
            <a:ext cx="6339840" cy="439674"/>
          </a:xfrm>
          <a:prstGeom prst="rect">
            <a:avLst/>
          </a:prstGeom>
          <a:noFill/>
          <a:ln w="9525">
            <a:noFill/>
            <a:miter lim="800000"/>
            <a:headEnd/>
            <a:tailEnd/>
          </a:ln>
          <a:effectLst/>
        </p:spPr>
        <p:txBody>
          <a:bodyPr lIns="130622" tIns="65311" rIns="130622" bIns="65311">
            <a:spAutoFit/>
          </a:bodyPr>
          <a:lstStyle/>
          <a:p>
            <a:pPr>
              <a:spcBef>
                <a:spcPct val="50000"/>
              </a:spcBef>
            </a:pPr>
            <a:r>
              <a:rPr lang="en-US" sz="2000" dirty="0"/>
              <a:t>Adapted from Caballero &amp; Popkin, 2002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520704" y="457968"/>
            <a:ext cx="13588992" cy="497717"/>
          </a:xfrm>
          <a:prstGeom prst="rect">
            <a:avLst/>
          </a:prstGeom>
          <a:noFill/>
          <a:ln w="9525">
            <a:noFill/>
            <a:round/>
            <a:headEnd/>
            <a:tailEnd/>
          </a:ln>
          <a:effectLst/>
        </p:spPr>
        <p:txBody>
          <a:bodyPr lIns="0" tIns="0" rIns="0" bIns="0"/>
          <a:lstStyle/>
          <a:p>
            <a:pPr algn="ctr">
              <a:tabLst>
                <a:tab pos="938025" algn="l"/>
                <a:tab pos="1876048" algn="l"/>
                <a:tab pos="2814072" algn="l"/>
                <a:tab pos="3752097" algn="l"/>
                <a:tab pos="4690120" algn="l"/>
                <a:tab pos="5628144" algn="l"/>
                <a:tab pos="6566169" algn="l"/>
                <a:tab pos="7504193" algn="l"/>
                <a:tab pos="8442216" algn="l"/>
                <a:tab pos="9380241" algn="l"/>
                <a:tab pos="10318265" algn="l"/>
                <a:tab pos="11256289" algn="l"/>
              </a:tabLst>
            </a:pPr>
            <a:r>
              <a:rPr lang="en-GB" sz="2100" b="1" dirty="0">
                <a:solidFill>
                  <a:srgbClr val="000000"/>
                </a:solidFill>
                <a:latin typeface="Arial" pitchFamily="34" charset="0"/>
              </a:rPr>
              <a:t>Prevalence of childhood overweight at 7 y by maternal </a:t>
            </a:r>
            <a:r>
              <a:rPr lang="en-GB" sz="2100" b="1" dirty="0">
                <a:solidFill>
                  <a:srgbClr val="000000"/>
                </a:solidFill>
                <a:latin typeface="Arial" pitchFamily="34" charset="0"/>
              </a:rPr>
              <a:t>pre-pregnancy </a:t>
            </a:r>
            <a:r>
              <a:rPr lang="en-GB" sz="2100" b="1" dirty="0">
                <a:solidFill>
                  <a:srgbClr val="000000"/>
                </a:solidFill>
                <a:latin typeface="Arial" pitchFamily="34" charset="0"/>
              </a:rPr>
              <a:t>BMI categories and gestational weight gain categories. </a:t>
            </a:r>
          </a:p>
        </p:txBody>
      </p:sp>
      <p:pic>
        <p:nvPicPr>
          <p:cNvPr id="3074" name="Picture 2"/>
          <p:cNvPicPr>
            <a:picLocks noChangeAspect="1" noChangeArrowheads="1"/>
          </p:cNvPicPr>
          <p:nvPr/>
        </p:nvPicPr>
        <p:blipFill>
          <a:blip r:embed="rId3" cstate="print"/>
          <a:srcRect/>
          <a:stretch>
            <a:fillRect/>
          </a:stretch>
        </p:blipFill>
        <p:spPr bwMode="auto">
          <a:xfrm>
            <a:off x="281088" y="995433"/>
            <a:ext cx="428544" cy="2594000"/>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2188800" y="1175164"/>
            <a:ext cx="10257408" cy="5872361"/>
          </a:xfrm>
          <a:prstGeom prst="rect">
            <a:avLst/>
          </a:prstGeom>
          <a:noFill/>
          <a:ln w="9525">
            <a:noFill/>
            <a:round/>
            <a:headEnd/>
            <a:tailEnd/>
          </a:ln>
          <a:effectLst/>
        </p:spPr>
      </p:pic>
      <p:sp>
        <p:nvSpPr>
          <p:cNvPr id="3076" name="Text Box 4"/>
          <p:cNvSpPr txBox="1">
            <a:spLocks noChangeArrowheads="1"/>
          </p:cNvSpPr>
          <p:nvPr/>
        </p:nvSpPr>
        <p:spPr bwMode="auto">
          <a:xfrm>
            <a:off x="2188800" y="7166770"/>
            <a:ext cx="6269184" cy="278237"/>
          </a:xfrm>
          <a:prstGeom prst="rect">
            <a:avLst/>
          </a:prstGeom>
          <a:noFill/>
          <a:ln w="9525">
            <a:noFill/>
            <a:round/>
            <a:headEnd/>
            <a:tailEnd/>
          </a:ln>
          <a:effectLst/>
        </p:spPr>
        <p:txBody>
          <a:bodyPr lIns="0" tIns="0" rIns="0" bIns="0"/>
          <a:lstStyle/>
          <a:p>
            <a:pPr>
              <a:tabLst>
                <a:tab pos="938025" algn="l"/>
                <a:tab pos="1876048" algn="l"/>
                <a:tab pos="2814072" algn="l"/>
                <a:tab pos="3752097" algn="l"/>
                <a:tab pos="4690120" algn="l"/>
              </a:tabLst>
            </a:pPr>
            <a:r>
              <a:rPr lang="en-GB" sz="1600" b="1" dirty="0">
                <a:solidFill>
                  <a:srgbClr val="000000"/>
                </a:solidFill>
                <a:latin typeface="Arial" pitchFamily="34" charset="0"/>
              </a:rPr>
              <a:t>Wrotniak B H et al. Am J Clin Nutr 2008;87:1818-1824</a:t>
            </a:r>
          </a:p>
        </p:txBody>
      </p:sp>
      <p:sp>
        <p:nvSpPr>
          <p:cNvPr id="3077" name="Text Box 5"/>
          <p:cNvSpPr txBox="1">
            <a:spLocks noChangeArrowheads="1"/>
          </p:cNvSpPr>
          <p:nvPr/>
        </p:nvSpPr>
        <p:spPr bwMode="auto">
          <a:xfrm>
            <a:off x="156672" y="7935810"/>
            <a:ext cx="7888896" cy="4164917"/>
          </a:xfrm>
          <a:prstGeom prst="rect">
            <a:avLst/>
          </a:prstGeom>
          <a:noFill/>
          <a:ln w="9525">
            <a:noFill/>
            <a:round/>
            <a:headEnd/>
            <a:tailEnd/>
          </a:ln>
          <a:effectLst/>
        </p:spPr>
        <p:txBody>
          <a:bodyPr lIns="0" tIns="0" rIns="0" bIns="0"/>
          <a:lstStyle/>
          <a:p>
            <a:pPr marL="111082" indent="-111082">
              <a:tabLst>
                <a:tab pos="938025" algn="l"/>
                <a:tab pos="1876048" algn="l"/>
                <a:tab pos="2814072" algn="l"/>
                <a:tab pos="3752097" algn="l"/>
                <a:tab pos="4690120" algn="l"/>
                <a:tab pos="5628144" algn="l"/>
                <a:tab pos="6566169" algn="l"/>
              </a:tabLst>
            </a:pPr>
            <a:r>
              <a:rPr lang="en-GB" sz="1300" dirty="0">
                <a:solidFill>
                  <a:srgbClr val="000000"/>
                </a:solidFill>
                <a:latin typeface="Arial" pitchFamily="34" charset="0"/>
              </a:rPr>
              <a:t>©2008 by American Society for Nutrition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during pregnancy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Infants of diabetic mothers are at significantly greater risk of spontaneous abortion, stillbirth, congenital malformations, morbidity and mortality</a:t>
            </a:r>
          </a:p>
          <a:p>
            <a:r>
              <a:rPr lang="en-US" dirty="0" smtClean="0"/>
              <a:t>3-10% of pregnancies in the United States are affected by abnormal glycemic control, 80% of these are gestational diabetes (GDM)</a:t>
            </a:r>
          </a:p>
          <a:p>
            <a:r>
              <a:rPr lang="en-US" dirty="0" smtClean="0"/>
              <a:t>GDM is strongly associated with obesity </a:t>
            </a:r>
            <a:r>
              <a:rPr lang="en-US" sz="2700" dirty="0"/>
              <a:t>(Chu, 2007)</a:t>
            </a:r>
            <a:r>
              <a:rPr lang="en-US" dirty="0" smtClean="0"/>
              <a:t>: </a:t>
            </a:r>
          </a:p>
          <a:p>
            <a:pPr lvl="1"/>
            <a:r>
              <a:rPr lang="en-US" dirty="0" smtClean="0"/>
              <a:t>Overweight women: 2.1 fold greater risk</a:t>
            </a:r>
          </a:p>
          <a:p>
            <a:pPr lvl="1"/>
            <a:r>
              <a:rPr lang="en-US" dirty="0" smtClean="0"/>
              <a:t>Obese women: 3.6 fold greater risk</a:t>
            </a:r>
          </a:p>
          <a:p>
            <a:pPr lvl="1"/>
            <a:r>
              <a:rPr lang="en-US" dirty="0" smtClean="0"/>
              <a:t>Morbidly obese women: 8.6 fold greater risk</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during pregnancy</a:t>
            </a:r>
            <a:endParaRPr lang="en-US" dirty="0"/>
          </a:p>
        </p:txBody>
      </p:sp>
      <p:sp>
        <p:nvSpPr>
          <p:cNvPr id="3" name="Content Placeholder 2"/>
          <p:cNvSpPr>
            <a:spLocks noGrp="1"/>
          </p:cNvSpPr>
          <p:nvPr>
            <p:ph idx="1"/>
          </p:nvPr>
        </p:nvSpPr>
        <p:spPr/>
        <p:txBody>
          <a:bodyPr/>
          <a:lstStyle/>
          <a:p>
            <a:r>
              <a:rPr lang="en-US" dirty="0" smtClean="0"/>
              <a:t>Fetus is exposed to hyperglycemia, resulting in increased fetal insulin levels that serves as a growth promoter and storage of excess energy as fat </a:t>
            </a:r>
          </a:p>
          <a:p>
            <a:r>
              <a:rPr lang="en-US" dirty="0" smtClean="0"/>
              <a:t>Fetal macrosomia may result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100" dirty="0"/>
              <a:t>Mean BMI in siblings exposed and unexposed to a diabetic intrauterine environment</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9200" y="2055902"/>
            <a:ext cx="12210970" cy="5167858"/>
          </a:xfrm>
          <a:prstGeom prst="rect">
            <a:avLst/>
          </a:prstGeom>
          <a:noFill/>
          <a:ln w="9525">
            <a:noFill/>
            <a:miter lim="800000"/>
            <a:headEnd/>
            <a:tailEnd/>
          </a:ln>
        </p:spPr>
      </p:pic>
      <p:sp>
        <p:nvSpPr>
          <p:cNvPr id="5" name="TextBox 4"/>
          <p:cNvSpPr txBox="1"/>
          <p:nvPr/>
        </p:nvSpPr>
        <p:spPr>
          <a:xfrm>
            <a:off x="11582400" y="7677388"/>
            <a:ext cx="2682240" cy="439674"/>
          </a:xfrm>
          <a:prstGeom prst="rect">
            <a:avLst/>
          </a:prstGeom>
          <a:noFill/>
        </p:spPr>
        <p:txBody>
          <a:bodyPr wrap="square" lIns="130622" tIns="65311" rIns="130622" bIns="65311" rtlCol="0">
            <a:spAutoFit/>
          </a:bodyPr>
          <a:lstStyle/>
          <a:p>
            <a:r>
              <a:rPr lang="en-US" sz="2000" dirty="0"/>
              <a:t>Dabelea et al, 2000</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804160" y="1097280"/>
            <a:ext cx="9144000" cy="5964864"/>
          </a:xfrm>
          <a:prstGeom prst="rect">
            <a:avLst/>
          </a:prstGeom>
          <a:noFill/>
          <a:ln w="9525">
            <a:noFill/>
            <a:miter lim="800000"/>
            <a:headEnd/>
            <a:tailEnd/>
          </a:ln>
        </p:spPr>
      </p:pic>
      <p:sp>
        <p:nvSpPr>
          <p:cNvPr id="5" name="TextBox 4"/>
          <p:cNvSpPr txBox="1"/>
          <p:nvPr/>
        </p:nvSpPr>
        <p:spPr>
          <a:xfrm>
            <a:off x="10607040" y="7772400"/>
            <a:ext cx="3657600" cy="485841"/>
          </a:xfrm>
          <a:prstGeom prst="rect">
            <a:avLst/>
          </a:prstGeom>
          <a:noFill/>
        </p:spPr>
        <p:txBody>
          <a:bodyPr wrap="square" lIns="130622" tIns="65311" rIns="130622" bIns="65311" rtlCol="0">
            <a:spAutoFit/>
          </a:bodyPr>
          <a:lstStyle/>
          <a:p>
            <a:r>
              <a:rPr lang="en-US" sz="2300" dirty="0"/>
              <a:t>Fraser et al, 2012</a:t>
            </a:r>
            <a:endParaRPr lang="en-US" sz="23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of diabetes in offspring of diabetic mothers (Pima Indians)</a:t>
            </a:r>
            <a:endParaRPr lang="en-US" dirty="0"/>
          </a:p>
        </p:txBody>
      </p:sp>
      <p:sp>
        <p:nvSpPr>
          <p:cNvPr id="10" name="Text Placeholder 9"/>
          <p:cNvSpPr>
            <a:spLocks noGrp="1"/>
          </p:cNvSpPr>
          <p:nvPr>
            <p:ph type="body" idx="1"/>
          </p:nvPr>
        </p:nvSpPr>
        <p:spPr/>
        <p:txBody>
          <a:bodyPr/>
          <a:lstStyle/>
          <a:p>
            <a:pPr algn="ctr"/>
            <a:r>
              <a:rPr lang="en-US" u="sng" dirty="0" smtClean="0"/>
              <a:t>Glucose intolerance</a:t>
            </a:r>
            <a:endParaRPr lang="en-US" u="sng" dirty="0"/>
          </a:p>
        </p:txBody>
      </p:sp>
      <p:pic>
        <p:nvPicPr>
          <p:cNvPr id="3075" name="Picture 3"/>
          <p:cNvPicPr>
            <a:picLocks noGrp="1" noChangeAspect="1" noChangeArrowheads="1"/>
          </p:cNvPicPr>
          <p:nvPr>
            <p:ph sz="half" idx="2"/>
          </p:nvPr>
        </p:nvPicPr>
        <p:blipFill>
          <a:blip r:embed="rId3" cstate="print"/>
          <a:stretch>
            <a:fillRect/>
          </a:stretch>
        </p:blipFill>
        <p:spPr bwMode="auto">
          <a:xfrm>
            <a:off x="0" y="3064311"/>
            <a:ext cx="7422128" cy="3702248"/>
          </a:xfrm>
          <a:prstGeom prst="rect">
            <a:avLst/>
          </a:prstGeom>
          <a:noFill/>
          <a:ln w="9525">
            <a:noFill/>
            <a:miter lim="800000"/>
            <a:headEnd/>
            <a:tailEnd/>
          </a:ln>
        </p:spPr>
      </p:pic>
      <p:sp>
        <p:nvSpPr>
          <p:cNvPr id="11" name="Text Placeholder 10"/>
          <p:cNvSpPr>
            <a:spLocks noGrp="1"/>
          </p:cNvSpPr>
          <p:nvPr>
            <p:ph type="body" sz="quarter" idx="3"/>
          </p:nvPr>
        </p:nvSpPr>
        <p:spPr/>
        <p:txBody>
          <a:bodyPr/>
          <a:lstStyle/>
          <a:p>
            <a:pPr algn="ctr"/>
            <a:r>
              <a:rPr lang="en-US" u="sng" dirty="0" smtClean="0"/>
              <a:t>Prevalence of Diabetes</a:t>
            </a:r>
            <a:endParaRPr lang="en-US" u="sng" dirty="0"/>
          </a:p>
        </p:txBody>
      </p:sp>
      <p:pic>
        <p:nvPicPr>
          <p:cNvPr id="3076" name="Picture 4"/>
          <p:cNvPicPr>
            <a:picLocks noGrp="1" noChangeAspect="1" noChangeArrowheads="1"/>
          </p:cNvPicPr>
          <p:nvPr>
            <p:ph sz="quarter" idx="4"/>
          </p:nvPr>
        </p:nvPicPr>
        <p:blipFill>
          <a:blip r:embed="rId4" cstate="print"/>
          <a:stretch>
            <a:fillRect/>
          </a:stretch>
        </p:blipFill>
        <p:spPr bwMode="auto">
          <a:xfrm>
            <a:off x="7187773" y="2743201"/>
            <a:ext cx="7076867" cy="455300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Fetal hyperinsulinemia</a:t>
            </a:r>
            <a:endParaRPr lang="en-US" dirty="0"/>
          </a:p>
        </p:txBody>
      </p:sp>
      <p:sp>
        <p:nvSpPr>
          <p:cNvPr id="3" name="Content Placeholder 2"/>
          <p:cNvSpPr>
            <a:spLocks noGrp="1"/>
          </p:cNvSpPr>
          <p:nvPr>
            <p:ph idx="1"/>
          </p:nvPr>
        </p:nvSpPr>
        <p:spPr/>
        <p:txBody>
          <a:bodyPr>
            <a:normAutofit/>
          </a:bodyPr>
          <a:lstStyle/>
          <a:p>
            <a:r>
              <a:rPr lang="en-US" dirty="0" smtClean="0"/>
              <a:t>Fetal hyperinsulinemia in response to maternal hyperglycemia is a strong predictor of impaired glucose tolerance in later life</a:t>
            </a:r>
          </a:p>
          <a:p>
            <a:r>
              <a:rPr lang="en-US" dirty="0" smtClean="0"/>
              <a:t>In animal models, fetal hyperinsulinemia elevates expression of neuropeptide Y (NPY) in the hypothalamus that results in hyperphagia and weight gain in postnatal life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Diabetes during pregnancy: Iron metabolism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Uncontrolled glycemia during pregnancy can result in fetal hypoxemia  </a:t>
            </a:r>
          </a:p>
          <a:p>
            <a:r>
              <a:rPr lang="en-US" dirty="0" smtClean="0"/>
              <a:t>The fetus responds by increasing oxygen carrying capacity of the red blood cell mass.</a:t>
            </a:r>
          </a:p>
          <a:p>
            <a:r>
              <a:rPr lang="en-US" dirty="0" smtClean="0"/>
              <a:t>With RBC mass expansion of up to 30%, fetal iron demands are greatly increased</a:t>
            </a:r>
          </a:p>
          <a:p>
            <a:r>
              <a:rPr lang="en-US" dirty="0" smtClean="0"/>
              <a:t>Placenta up-regulates iron transport, but cannot fully compensate for higher requirements</a:t>
            </a:r>
          </a:p>
          <a:p>
            <a:r>
              <a:rPr lang="en-US" dirty="0" smtClean="0"/>
              <a:t>The fetus draws down fetal liver iron stores </a:t>
            </a:r>
          </a:p>
          <a:p>
            <a:pPr lvl="1"/>
            <a:r>
              <a:rPr lang="en-US" dirty="0" smtClean="0"/>
              <a:t>55% reduction in heart iron</a:t>
            </a:r>
          </a:p>
          <a:p>
            <a:pPr lvl="1"/>
            <a:r>
              <a:rPr lang="en-US" dirty="0" smtClean="0"/>
              <a:t>40% reduction in brain iron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Diabetes during pregnancy: cognitive impairments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Reduced performance on tests of general development in infancy and toddlerhood </a:t>
            </a:r>
            <a:r>
              <a:rPr lang="en-US" sz="2900" dirty="0"/>
              <a:t>(deRegnier et al 2000)</a:t>
            </a:r>
            <a:endParaRPr lang="en-US" dirty="0" smtClean="0"/>
          </a:p>
          <a:p>
            <a:r>
              <a:rPr lang="en-US" dirty="0" smtClean="0"/>
              <a:t>Modest reduction in performance on learning and memory tasks in 3.5 y old children </a:t>
            </a:r>
            <a:r>
              <a:rPr lang="en-US" sz="2300" dirty="0"/>
              <a:t>(Riggins et al 2009) </a:t>
            </a:r>
          </a:p>
          <a:p>
            <a:r>
              <a:rPr lang="en-US" dirty="0" smtClean="0"/>
              <a:t>Reduced school performance, educational attainment, and IQ </a:t>
            </a:r>
            <a:r>
              <a:rPr lang="en-US" sz="2900" dirty="0"/>
              <a:t>(Fraser et al 2012)</a:t>
            </a:r>
          </a:p>
          <a:p>
            <a:r>
              <a:rPr lang="en-US" dirty="0" smtClean="0"/>
              <a:t>Impairments are generally mild to moderate, so may be possible to compensate with targeted interventions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Nutrition during fetal development can have a life-long impact on health and disease risk</a:t>
            </a:r>
          </a:p>
          <a:p>
            <a:r>
              <a:rPr lang="en-US" dirty="0" smtClean="0"/>
              <a:t>Understanding the consequences of nutritional deficiencies or excesses in pregnancy requires a life-course approach, an understanding of the physiology of pregnancy, and of biologic ‘critical windows’ of development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291466"/>
            <a:ext cx="14630400" cy="1371600"/>
          </a:xfrm>
        </p:spPr>
        <p:txBody>
          <a:bodyPr/>
          <a:lstStyle/>
          <a:p>
            <a:pPr algn="ctr">
              <a:defRPr/>
            </a:pPr>
            <a:r>
              <a:rPr lang="en-US" sz="3400" dirty="0"/>
              <a:t>Obesity Trends* Among U.S. Adults</a:t>
            </a:r>
            <a:br>
              <a:rPr lang="en-US" sz="3400" dirty="0"/>
            </a:br>
            <a:r>
              <a:rPr lang="en-US" sz="3400" dirty="0">
                <a:solidFill>
                  <a:srgbClr val="DE3021"/>
                </a:solidFill>
              </a:rPr>
              <a:t>BRFSS, 1985</a:t>
            </a:r>
          </a:p>
        </p:txBody>
      </p:sp>
      <p:sp>
        <p:nvSpPr>
          <p:cNvPr id="18435" name="Freeform 5"/>
          <p:cNvSpPr>
            <a:spLocks/>
          </p:cNvSpPr>
          <p:nvPr/>
        </p:nvSpPr>
        <p:spPr bwMode="auto">
          <a:xfrm>
            <a:off x="6418582" y="2404110"/>
            <a:ext cx="1031240" cy="512446"/>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rgbClr val="000000"/>
            </a:solidFill>
            <a:prstDash val="solid"/>
            <a:round/>
            <a:headEnd/>
            <a:tailEnd/>
          </a:ln>
        </p:spPr>
        <p:txBody>
          <a:bodyPr lIns="130622" tIns="65311" rIns="130622" bIns="65311"/>
          <a:lstStyle/>
          <a:p>
            <a:endParaRPr lang="en-US" dirty="0"/>
          </a:p>
        </p:txBody>
      </p:sp>
      <p:sp>
        <p:nvSpPr>
          <p:cNvPr id="18436" name="Freeform 6"/>
          <p:cNvSpPr>
            <a:spLocks/>
          </p:cNvSpPr>
          <p:nvPr/>
        </p:nvSpPr>
        <p:spPr bwMode="auto">
          <a:xfrm>
            <a:off x="6372862" y="2878456"/>
            <a:ext cx="1092200" cy="59436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37" name="Freeform 7"/>
          <p:cNvSpPr>
            <a:spLocks/>
          </p:cNvSpPr>
          <p:nvPr/>
        </p:nvSpPr>
        <p:spPr bwMode="auto">
          <a:xfrm>
            <a:off x="6337301" y="3352800"/>
            <a:ext cx="1290320" cy="51054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38" name="Freeform 8"/>
          <p:cNvSpPr>
            <a:spLocks/>
          </p:cNvSpPr>
          <p:nvPr/>
        </p:nvSpPr>
        <p:spPr bwMode="auto">
          <a:xfrm>
            <a:off x="6593840" y="3844290"/>
            <a:ext cx="1158240" cy="493396"/>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39" name="Freeform 9"/>
          <p:cNvSpPr>
            <a:spLocks/>
          </p:cNvSpPr>
          <p:nvPr/>
        </p:nvSpPr>
        <p:spPr bwMode="auto">
          <a:xfrm>
            <a:off x="6431280" y="4309110"/>
            <a:ext cx="1341120" cy="558166"/>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40" name="Freeform 10"/>
          <p:cNvSpPr>
            <a:spLocks/>
          </p:cNvSpPr>
          <p:nvPr/>
        </p:nvSpPr>
        <p:spPr bwMode="auto">
          <a:xfrm>
            <a:off x="7442200" y="3288030"/>
            <a:ext cx="947421" cy="501016"/>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41" name="Freeform 11"/>
          <p:cNvSpPr>
            <a:spLocks/>
          </p:cNvSpPr>
          <p:nvPr/>
        </p:nvSpPr>
        <p:spPr bwMode="auto">
          <a:xfrm>
            <a:off x="7569200" y="3752850"/>
            <a:ext cx="1038861" cy="7239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42" name="Freeform 12"/>
          <p:cNvSpPr>
            <a:spLocks/>
          </p:cNvSpPr>
          <p:nvPr/>
        </p:nvSpPr>
        <p:spPr bwMode="auto">
          <a:xfrm>
            <a:off x="7960360" y="2739390"/>
            <a:ext cx="822960" cy="706756"/>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rgbClr val="000000"/>
            </a:solidFill>
            <a:prstDash val="solid"/>
            <a:round/>
            <a:headEnd/>
            <a:tailEnd/>
          </a:ln>
        </p:spPr>
        <p:txBody>
          <a:bodyPr lIns="130622" tIns="65311" rIns="130622" bIns="65311"/>
          <a:lstStyle/>
          <a:p>
            <a:endParaRPr lang="en-US" dirty="0"/>
          </a:p>
        </p:txBody>
      </p:sp>
      <p:sp>
        <p:nvSpPr>
          <p:cNvPr id="18443" name="Freeform 13"/>
          <p:cNvSpPr>
            <a:spLocks/>
          </p:cNvSpPr>
          <p:nvPr/>
        </p:nvSpPr>
        <p:spPr bwMode="auto">
          <a:xfrm>
            <a:off x="8549640" y="3918586"/>
            <a:ext cx="1150621" cy="474344"/>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rgbClr val="000000"/>
            </a:solidFill>
            <a:prstDash val="solid"/>
            <a:round/>
            <a:headEnd/>
            <a:tailEnd/>
          </a:ln>
        </p:spPr>
        <p:txBody>
          <a:bodyPr lIns="130622" tIns="65311" rIns="130622" bIns="65311"/>
          <a:lstStyle/>
          <a:p>
            <a:endParaRPr lang="en-US" dirty="0"/>
          </a:p>
        </p:txBody>
      </p:sp>
      <p:sp>
        <p:nvSpPr>
          <p:cNvPr id="18444" name="Freeform 14"/>
          <p:cNvSpPr>
            <a:spLocks/>
          </p:cNvSpPr>
          <p:nvPr/>
        </p:nvSpPr>
        <p:spPr bwMode="auto">
          <a:xfrm>
            <a:off x="8448040" y="4272916"/>
            <a:ext cx="1282701" cy="361950"/>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sp>
        <p:nvSpPr>
          <p:cNvPr id="18445" name="Freeform 15"/>
          <p:cNvSpPr>
            <a:spLocks/>
          </p:cNvSpPr>
          <p:nvPr/>
        </p:nvSpPr>
        <p:spPr bwMode="auto">
          <a:xfrm>
            <a:off x="8783320" y="4589146"/>
            <a:ext cx="599440" cy="76962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46" name="Freeform 16"/>
          <p:cNvSpPr>
            <a:spLocks/>
          </p:cNvSpPr>
          <p:nvPr/>
        </p:nvSpPr>
        <p:spPr bwMode="auto">
          <a:xfrm>
            <a:off x="9166861" y="3408046"/>
            <a:ext cx="657859" cy="584834"/>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rgbClr val="000000"/>
            </a:solidFill>
            <a:prstDash val="solid"/>
            <a:round/>
            <a:headEnd/>
            <a:tailEnd/>
          </a:ln>
        </p:spPr>
        <p:txBody>
          <a:bodyPr lIns="130622" tIns="65311" rIns="130622" bIns="65311"/>
          <a:lstStyle/>
          <a:p>
            <a:endParaRPr lang="en-US" dirty="0"/>
          </a:p>
        </p:txBody>
      </p:sp>
      <p:sp>
        <p:nvSpPr>
          <p:cNvPr id="18447" name="Freeform 17"/>
          <p:cNvSpPr>
            <a:spLocks/>
          </p:cNvSpPr>
          <p:nvPr/>
        </p:nvSpPr>
        <p:spPr bwMode="auto">
          <a:xfrm>
            <a:off x="9349742" y="4150996"/>
            <a:ext cx="1376680" cy="474344"/>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sp>
        <p:nvSpPr>
          <p:cNvPr id="18448" name="Freeform 18"/>
          <p:cNvSpPr>
            <a:spLocks/>
          </p:cNvSpPr>
          <p:nvPr/>
        </p:nvSpPr>
        <p:spPr bwMode="auto">
          <a:xfrm>
            <a:off x="8945880" y="5173980"/>
            <a:ext cx="1422400" cy="862966"/>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sp>
        <p:nvSpPr>
          <p:cNvPr id="18449" name="Freeform 19"/>
          <p:cNvSpPr>
            <a:spLocks/>
          </p:cNvSpPr>
          <p:nvPr/>
        </p:nvSpPr>
        <p:spPr bwMode="auto">
          <a:xfrm>
            <a:off x="9580881" y="3611880"/>
            <a:ext cx="706120" cy="558166"/>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rgbClr val="000000"/>
            </a:solidFill>
            <a:prstDash val="solid"/>
            <a:round/>
            <a:headEnd/>
            <a:tailEnd/>
          </a:ln>
        </p:spPr>
        <p:txBody>
          <a:bodyPr lIns="130622" tIns="65311" rIns="130622" bIns="65311"/>
          <a:lstStyle/>
          <a:p>
            <a:endParaRPr lang="en-US" dirty="0"/>
          </a:p>
        </p:txBody>
      </p:sp>
      <p:sp>
        <p:nvSpPr>
          <p:cNvPr id="18450" name="Freeform 20"/>
          <p:cNvSpPr>
            <a:spLocks/>
          </p:cNvSpPr>
          <p:nvPr/>
        </p:nvSpPr>
        <p:spPr bwMode="auto">
          <a:xfrm>
            <a:off x="7752080" y="4392931"/>
            <a:ext cx="774701" cy="575310"/>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51" name="Freeform 21"/>
          <p:cNvSpPr>
            <a:spLocks/>
          </p:cNvSpPr>
          <p:nvPr/>
        </p:nvSpPr>
        <p:spPr bwMode="auto">
          <a:xfrm>
            <a:off x="3365501" y="3074670"/>
            <a:ext cx="1249680" cy="1708786"/>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sp>
        <p:nvSpPr>
          <p:cNvPr id="18452" name="Freeform 22"/>
          <p:cNvSpPr>
            <a:spLocks/>
          </p:cNvSpPr>
          <p:nvPr/>
        </p:nvSpPr>
        <p:spPr bwMode="auto">
          <a:xfrm>
            <a:off x="5318761" y="2943226"/>
            <a:ext cx="1092200" cy="725804"/>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53" name="Freeform 23"/>
          <p:cNvSpPr>
            <a:spLocks/>
          </p:cNvSpPr>
          <p:nvPr/>
        </p:nvSpPr>
        <p:spPr bwMode="auto">
          <a:xfrm>
            <a:off x="5496561" y="3604260"/>
            <a:ext cx="1145541" cy="714376"/>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54" name="Freeform 24"/>
          <p:cNvSpPr>
            <a:spLocks/>
          </p:cNvSpPr>
          <p:nvPr/>
        </p:nvSpPr>
        <p:spPr bwMode="auto">
          <a:xfrm>
            <a:off x="5346701" y="4225291"/>
            <a:ext cx="1094739" cy="910590"/>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55" name="Freeform 25"/>
          <p:cNvSpPr>
            <a:spLocks/>
          </p:cNvSpPr>
          <p:nvPr/>
        </p:nvSpPr>
        <p:spPr bwMode="auto">
          <a:xfrm>
            <a:off x="5760721" y="4392931"/>
            <a:ext cx="2189480" cy="1710690"/>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56" name="Freeform 26"/>
          <p:cNvSpPr>
            <a:spLocks/>
          </p:cNvSpPr>
          <p:nvPr/>
        </p:nvSpPr>
        <p:spPr bwMode="auto">
          <a:xfrm>
            <a:off x="9870440" y="2767966"/>
            <a:ext cx="1178560" cy="72390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sp>
        <p:nvSpPr>
          <p:cNvPr id="18457" name="Freeform 27"/>
          <p:cNvSpPr>
            <a:spLocks/>
          </p:cNvSpPr>
          <p:nvPr/>
        </p:nvSpPr>
        <p:spPr bwMode="auto">
          <a:xfrm>
            <a:off x="10657840" y="2720340"/>
            <a:ext cx="264160" cy="390526"/>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grpSp>
        <p:nvGrpSpPr>
          <p:cNvPr id="2" name="Group 28"/>
          <p:cNvGrpSpPr>
            <a:grpSpLocks/>
          </p:cNvGrpSpPr>
          <p:nvPr/>
        </p:nvGrpSpPr>
        <p:grpSpPr bwMode="auto">
          <a:xfrm>
            <a:off x="1643382" y="4663440"/>
            <a:ext cx="2857499" cy="1668780"/>
            <a:chOff x="768" y="2832"/>
            <a:chExt cx="1203" cy="876"/>
          </a:xfrm>
        </p:grpSpPr>
        <p:sp>
          <p:nvSpPr>
            <p:cNvPr id="18502" name="Freeform 29"/>
            <p:cNvSpPr>
              <a:spLocks/>
            </p:cNvSpPr>
            <p:nvPr/>
          </p:nvSpPr>
          <p:spPr bwMode="auto">
            <a:xfrm>
              <a:off x="1056" y="2832"/>
              <a:ext cx="915" cy="780"/>
            </a:xfrm>
            <a:custGeom>
              <a:avLst/>
              <a:gdLst>
                <a:gd name="T0" fmla="*/ 1611 w 188"/>
                <a:gd name="T1" fmla="*/ 3588 h 160"/>
                <a:gd name="T2" fmla="*/ 3008 w 188"/>
                <a:gd name="T3" fmla="*/ 4636 h 160"/>
                <a:gd name="T4" fmla="*/ 2083 w 188"/>
                <a:gd name="T5" fmla="*/ 5796 h 160"/>
                <a:gd name="T6" fmla="*/ 1849 w 188"/>
                <a:gd name="T7" fmla="*/ 4992 h 160"/>
                <a:gd name="T8" fmla="*/ 569 w 188"/>
                <a:gd name="T9" fmla="*/ 6372 h 160"/>
                <a:gd name="T10" fmla="*/ 1280 w 188"/>
                <a:gd name="T11" fmla="*/ 7415 h 160"/>
                <a:gd name="T12" fmla="*/ 3105 w 188"/>
                <a:gd name="T13" fmla="*/ 7059 h 160"/>
                <a:gd name="T14" fmla="*/ 2536 w 188"/>
                <a:gd name="T15" fmla="*/ 8580 h 160"/>
                <a:gd name="T16" fmla="*/ 2083 w 188"/>
                <a:gd name="T17" fmla="*/ 9150 h 160"/>
                <a:gd name="T18" fmla="*/ 1158 w 188"/>
                <a:gd name="T19" fmla="*/ 9506 h 160"/>
                <a:gd name="T20" fmla="*/ 686 w 188"/>
                <a:gd name="T21" fmla="*/ 11359 h 160"/>
                <a:gd name="T22" fmla="*/ 1280 w 188"/>
                <a:gd name="T23" fmla="*/ 12407 h 160"/>
                <a:gd name="T24" fmla="*/ 2536 w 188"/>
                <a:gd name="T25" fmla="*/ 12977 h 160"/>
                <a:gd name="T26" fmla="*/ 2536 w 188"/>
                <a:gd name="T27" fmla="*/ 13903 h 160"/>
                <a:gd name="T28" fmla="*/ 4025 w 188"/>
                <a:gd name="T29" fmla="*/ 14259 h 160"/>
                <a:gd name="T30" fmla="*/ 4833 w 188"/>
                <a:gd name="T31" fmla="*/ 14474 h 160"/>
                <a:gd name="T32" fmla="*/ 3339 w 188"/>
                <a:gd name="T33" fmla="*/ 16326 h 160"/>
                <a:gd name="T34" fmla="*/ 2180 w 188"/>
                <a:gd name="T35" fmla="*/ 17038 h 160"/>
                <a:gd name="T36" fmla="*/ 355 w 188"/>
                <a:gd name="T37" fmla="*/ 17964 h 160"/>
                <a:gd name="T38" fmla="*/ 355 w 188"/>
                <a:gd name="T39" fmla="*/ 18535 h 160"/>
                <a:gd name="T40" fmla="*/ 3339 w 188"/>
                <a:gd name="T41" fmla="*/ 17253 h 160"/>
                <a:gd name="T42" fmla="*/ 7155 w 188"/>
                <a:gd name="T43" fmla="*/ 13903 h 160"/>
                <a:gd name="T44" fmla="*/ 6799 w 188"/>
                <a:gd name="T45" fmla="*/ 13548 h 160"/>
                <a:gd name="T46" fmla="*/ 8882 w 188"/>
                <a:gd name="T47" fmla="*/ 11003 h 160"/>
                <a:gd name="T48" fmla="*/ 8289 w 188"/>
                <a:gd name="T49" fmla="*/ 11690 h 160"/>
                <a:gd name="T50" fmla="*/ 8410 w 188"/>
                <a:gd name="T51" fmla="*/ 12621 h 160"/>
                <a:gd name="T52" fmla="*/ 8289 w 188"/>
                <a:gd name="T53" fmla="*/ 13216 h 160"/>
                <a:gd name="T54" fmla="*/ 9924 w 188"/>
                <a:gd name="T55" fmla="*/ 12285 h 160"/>
                <a:gd name="T56" fmla="*/ 9924 w 188"/>
                <a:gd name="T57" fmla="*/ 11359 h 160"/>
                <a:gd name="T58" fmla="*/ 12343 w 188"/>
                <a:gd name="T59" fmla="*/ 11929 h 160"/>
                <a:gd name="T60" fmla="*/ 13954 w 188"/>
                <a:gd name="T61" fmla="*/ 11690 h 160"/>
                <a:gd name="T62" fmla="*/ 16723 w 188"/>
                <a:gd name="T63" fmla="*/ 12621 h 160"/>
                <a:gd name="T64" fmla="*/ 17648 w 188"/>
                <a:gd name="T65" fmla="*/ 13786 h 160"/>
                <a:gd name="T66" fmla="*/ 19142 w 188"/>
                <a:gd name="T67" fmla="*/ 14830 h 160"/>
                <a:gd name="T68" fmla="*/ 21673 w 188"/>
                <a:gd name="T69" fmla="*/ 15069 h 160"/>
                <a:gd name="T70" fmla="*/ 21318 w 188"/>
                <a:gd name="T71" fmla="*/ 13548 h 160"/>
                <a:gd name="T72" fmla="*/ 20300 w 188"/>
                <a:gd name="T73" fmla="*/ 13333 h 160"/>
                <a:gd name="T74" fmla="*/ 18787 w 188"/>
                <a:gd name="T75" fmla="*/ 12285 h 160"/>
                <a:gd name="T76" fmla="*/ 16937 w 188"/>
                <a:gd name="T77" fmla="*/ 11003 h 160"/>
                <a:gd name="T78" fmla="*/ 16251 w 188"/>
                <a:gd name="T79" fmla="*/ 11929 h 160"/>
                <a:gd name="T80" fmla="*/ 14874 w 188"/>
                <a:gd name="T81" fmla="*/ 10764 h 160"/>
                <a:gd name="T82" fmla="*/ 13477 w 188"/>
                <a:gd name="T83" fmla="*/ 9267 h 160"/>
                <a:gd name="T84" fmla="*/ 11749 w 188"/>
                <a:gd name="T85" fmla="*/ 2423 h 160"/>
                <a:gd name="T86" fmla="*/ 10376 w 188"/>
                <a:gd name="T87" fmla="*/ 570 h 160"/>
                <a:gd name="T88" fmla="*/ 7958 w 188"/>
                <a:gd name="T89" fmla="*/ 570 h 160"/>
                <a:gd name="T90" fmla="*/ 6799 w 188"/>
                <a:gd name="T91" fmla="*/ 570 h 160"/>
                <a:gd name="T92" fmla="*/ 5188 w 188"/>
                <a:gd name="T93" fmla="*/ 0 h 160"/>
                <a:gd name="T94" fmla="*/ 4025 w 188"/>
                <a:gd name="T95" fmla="*/ 478 h 160"/>
                <a:gd name="T96" fmla="*/ 2769 w 188"/>
                <a:gd name="T97" fmla="*/ 1497 h 160"/>
                <a:gd name="T98" fmla="*/ 2180 w 188"/>
                <a:gd name="T99" fmla="*/ 2423 h 160"/>
                <a:gd name="T100" fmla="*/ 1158 w 188"/>
                <a:gd name="T101" fmla="*/ 3018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03" name="Freeform 30"/>
            <p:cNvSpPr>
              <a:spLocks/>
            </p:cNvSpPr>
            <p:nvPr/>
          </p:nvSpPr>
          <p:spPr bwMode="auto">
            <a:xfrm>
              <a:off x="1021" y="3608"/>
              <a:ext cx="20" cy="14"/>
            </a:xfrm>
            <a:custGeom>
              <a:avLst/>
              <a:gdLst>
                <a:gd name="T0" fmla="*/ 250 w 4"/>
                <a:gd name="T1" fmla="*/ 196 h 3"/>
                <a:gd name="T2" fmla="*/ 250 w 4"/>
                <a:gd name="T3" fmla="*/ 107 h 3"/>
                <a:gd name="T4" fmla="*/ 250 w 4"/>
                <a:gd name="T5" fmla="*/ 107 h 3"/>
                <a:gd name="T6" fmla="*/ 250 w 4"/>
                <a:gd name="T7" fmla="*/ 107 h 3"/>
                <a:gd name="T8" fmla="*/ 250 w 4"/>
                <a:gd name="T9" fmla="*/ 107 h 3"/>
                <a:gd name="T10" fmla="*/ 250 w 4"/>
                <a:gd name="T11" fmla="*/ 107 h 3"/>
                <a:gd name="T12" fmla="*/ 250 w 4"/>
                <a:gd name="T13" fmla="*/ 107 h 3"/>
                <a:gd name="T14" fmla="*/ 125 w 4"/>
                <a:gd name="T15" fmla="*/ 0 h 3"/>
                <a:gd name="T16" fmla="*/ 125 w 4"/>
                <a:gd name="T17" fmla="*/ 0 h 3"/>
                <a:gd name="T18" fmla="*/ 0 w 4"/>
                <a:gd name="T19" fmla="*/ 107 h 3"/>
                <a:gd name="T20" fmla="*/ 0 w 4"/>
                <a:gd name="T21" fmla="*/ 107 h 3"/>
                <a:gd name="T22" fmla="*/ 0 w 4"/>
                <a:gd name="T23" fmla="*/ 107 h 3"/>
                <a:gd name="T24" fmla="*/ 0 w 4"/>
                <a:gd name="T25" fmla="*/ 107 h 3"/>
                <a:gd name="T26" fmla="*/ 0 w 4"/>
                <a:gd name="T27" fmla="*/ 107 h 3"/>
                <a:gd name="T28" fmla="*/ 0 w 4"/>
                <a:gd name="T29" fmla="*/ 107 h 3"/>
                <a:gd name="T30" fmla="*/ 0 w 4"/>
                <a:gd name="T31" fmla="*/ 196 h 3"/>
                <a:gd name="T32" fmla="*/ 0 w 4"/>
                <a:gd name="T33" fmla="*/ 196 h 3"/>
                <a:gd name="T34" fmla="*/ 125 w 4"/>
                <a:gd name="T35" fmla="*/ 196 h 3"/>
                <a:gd name="T36" fmla="*/ 125 w 4"/>
                <a:gd name="T37" fmla="*/ 196 h 3"/>
                <a:gd name="T38" fmla="*/ 125 w 4"/>
                <a:gd name="T39" fmla="*/ 303 h 3"/>
                <a:gd name="T40" fmla="*/ 250 w 4"/>
                <a:gd name="T41" fmla="*/ 303 h 3"/>
                <a:gd name="T42" fmla="*/ 250 w 4"/>
                <a:gd name="T43" fmla="*/ 303 h 3"/>
                <a:gd name="T44" fmla="*/ 375 w 4"/>
                <a:gd name="T45" fmla="*/ 303 h 3"/>
                <a:gd name="T46" fmla="*/ 375 w 4"/>
                <a:gd name="T47" fmla="*/ 303 h 3"/>
                <a:gd name="T48" fmla="*/ 500 w 4"/>
                <a:gd name="T49" fmla="*/ 196 h 3"/>
                <a:gd name="T50" fmla="*/ 500 w 4"/>
                <a:gd name="T51" fmla="*/ 196 h 3"/>
                <a:gd name="T52" fmla="*/ 500 w 4"/>
                <a:gd name="T53" fmla="*/ 196 h 3"/>
                <a:gd name="T54" fmla="*/ 500 w 4"/>
                <a:gd name="T55" fmla="*/ 107 h 3"/>
                <a:gd name="T56" fmla="*/ 500 w 4"/>
                <a:gd name="T57" fmla="*/ 107 h 3"/>
                <a:gd name="T58" fmla="*/ 500 w 4"/>
                <a:gd name="T59" fmla="*/ 107 h 3"/>
                <a:gd name="T60" fmla="*/ 500 w 4"/>
                <a:gd name="T61" fmla="*/ 107 h 3"/>
                <a:gd name="T62" fmla="*/ 500 w 4"/>
                <a:gd name="T63" fmla="*/ 107 h 3"/>
                <a:gd name="T64" fmla="*/ 500 w 4"/>
                <a:gd name="T65" fmla="*/ 0 h 3"/>
                <a:gd name="T66" fmla="*/ 500 w 4"/>
                <a:gd name="T67" fmla="*/ 0 h 3"/>
                <a:gd name="T68" fmla="*/ 500 w 4"/>
                <a:gd name="T69" fmla="*/ 0 h 3"/>
                <a:gd name="T70" fmla="*/ 500 w 4"/>
                <a:gd name="T71" fmla="*/ 0 h 3"/>
                <a:gd name="T72" fmla="*/ 500 w 4"/>
                <a:gd name="T73" fmla="*/ 107 h 3"/>
                <a:gd name="T74" fmla="*/ 375 w 4"/>
                <a:gd name="T75" fmla="*/ 107 h 3"/>
                <a:gd name="T76" fmla="*/ 375 w 4"/>
                <a:gd name="T77" fmla="*/ 107 h 3"/>
                <a:gd name="T78" fmla="*/ 250 w 4"/>
                <a:gd name="T79" fmla="*/ 196 h 3"/>
                <a:gd name="T80" fmla="*/ 250 w 4"/>
                <a:gd name="T81" fmla="*/ 196 h 3"/>
                <a:gd name="T82" fmla="*/ 250 w 4"/>
                <a:gd name="T83" fmla="*/ 196 h 3"/>
                <a:gd name="T84" fmla="*/ 250 w 4"/>
                <a:gd name="T85" fmla="*/ 196 h 3"/>
                <a:gd name="T86" fmla="*/ 250 w 4"/>
                <a:gd name="T87" fmla="*/ 303 h 3"/>
                <a:gd name="T88" fmla="*/ 375 w 4"/>
                <a:gd name="T89" fmla="*/ 303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dirty="0"/>
            </a:p>
          </p:txBody>
        </p:sp>
        <p:sp>
          <p:nvSpPr>
            <p:cNvPr id="18504" name="Freeform 31"/>
            <p:cNvSpPr>
              <a:spLocks/>
            </p:cNvSpPr>
            <p:nvPr/>
          </p:nvSpPr>
          <p:spPr bwMode="auto">
            <a:xfrm>
              <a:off x="978" y="3610"/>
              <a:ext cx="43" cy="30"/>
            </a:xfrm>
            <a:custGeom>
              <a:avLst/>
              <a:gdLst>
                <a:gd name="T0" fmla="*/ 755 w 9"/>
                <a:gd name="T1" fmla="*/ 0 h 6"/>
                <a:gd name="T2" fmla="*/ 435 w 9"/>
                <a:gd name="T3" fmla="*/ 0 h 6"/>
                <a:gd name="T4" fmla="*/ 320 w 9"/>
                <a:gd name="T5" fmla="*/ 125 h 6"/>
                <a:gd name="T6" fmla="*/ 320 w 9"/>
                <a:gd name="T7" fmla="*/ 125 h 6"/>
                <a:gd name="T8" fmla="*/ 320 w 9"/>
                <a:gd name="T9" fmla="*/ 250 h 6"/>
                <a:gd name="T10" fmla="*/ 320 w 9"/>
                <a:gd name="T11" fmla="*/ 375 h 6"/>
                <a:gd name="T12" fmla="*/ 229 w 9"/>
                <a:gd name="T13" fmla="*/ 375 h 6"/>
                <a:gd name="T14" fmla="*/ 229 w 9"/>
                <a:gd name="T15" fmla="*/ 375 h 6"/>
                <a:gd name="T16" fmla="*/ 115 w 9"/>
                <a:gd name="T17" fmla="*/ 375 h 6"/>
                <a:gd name="T18" fmla="*/ 115 w 9"/>
                <a:gd name="T19" fmla="*/ 500 h 6"/>
                <a:gd name="T20" fmla="*/ 115 w 9"/>
                <a:gd name="T21" fmla="*/ 625 h 6"/>
                <a:gd name="T22" fmla="*/ 0 w 9"/>
                <a:gd name="T23" fmla="*/ 625 h 6"/>
                <a:gd name="T24" fmla="*/ 0 w 9"/>
                <a:gd name="T25" fmla="*/ 750 h 6"/>
                <a:gd name="T26" fmla="*/ 0 w 9"/>
                <a:gd name="T27" fmla="*/ 750 h 6"/>
                <a:gd name="T28" fmla="*/ 0 w 9"/>
                <a:gd name="T29" fmla="*/ 750 h 6"/>
                <a:gd name="T30" fmla="*/ 0 w 9"/>
                <a:gd name="T31" fmla="*/ 750 h 6"/>
                <a:gd name="T32" fmla="*/ 0 w 9"/>
                <a:gd name="T33" fmla="*/ 750 h 6"/>
                <a:gd name="T34" fmla="*/ 0 w 9"/>
                <a:gd name="T35" fmla="*/ 750 h 6"/>
                <a:gd name="T36" fmla="*/ 0 w 9"/>
                <a:gd name="T37" fmla="*/ 750 h 6"/>
                <a:gd name="T38" fmla="*/ 115 w 9"/>
                <a:gd name="T39" fmla="*/ 750 h 6"/>
                <a:gd name="T40" fmla="*/ 229 w 9"/>
                <a:gd name="T41" fmla="*/ 750 h 6"/>
                <a:gd name="T42" fmla="*/ 320 w 9"/>
                <a:gd name="T43" fmla="*/ 625 h 6"/>
                <a:gd name="T44" fmla="*/ 664 w 9"/>
                <a:gd name="T45" fmla="*/ 375 h 6"/>
                <a:gd name="T46" fmla="*/ 755 w 9"/>
                <a:gd name="T47" fmla="*/ 250 h 6"/>
                <a:gd name="T48" fmla="*/ 870 w 9"/>
                <a:gd name="T49" fmla="*/ 250 h 6"/>
                <a:gd name="T50" fmla="*/ 979 w 9"/>
                <a:gd name="T51" fmla="*/ 125 h 6"/>
                <a:gd name="T52" fmla="*/ 979 w 9"/>
                <a:gd name="T53" fmla="*/ 125 h 6"/>
                <a:gd name="T54" fmla="*/ 979 w 9"/>
                <a:gd name="T55" fmla="*/ 125 h 6"/>
                <a:gd name="T56" fmla="*/ 870 w 9"/>
                <a:gd name="T57" fmla="*/ 0 h 6"/>
                <a:gd name="T58" fmla="*/ 870 w 9"/>
                <a:gd name="T59" fmla="*/ 0 h 6"/>
                <a:gd name="T60" fmla="*/ 870 w 9"/>
                <a:gd name="T61" fmla="*/ 0 h 6"/>
                <a:gd name="T62" fmla="*/ 870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05" name="Freeform 32"/>
            <p:cNvSpPr>
              <a:spLocks/>
            </p:cNvSpPr>
            <p:nvPr/>
          </p:nvSpPr>
          <p:spPr bwMode="auto">
            <a:xfrm>
              <a:off x="934" y="3632"/>
              <a:ext cx="44" cy="34"/>
            </a:xfrm>
            <a:custGeom>
              <a:avLst/>
              <a:gdLst>
                <a:gd name="T0" fmla="*/ 934 w 9"/>
                <a:gd name="T1" fmla="*/ 355 h 7"/>
                <a:gd name="T2" fmla="*/ 934 w 9"/>
                <a:gd name="T3" fmla="*/ 117 h 7"/>
                <a:gd name="T4" fmla="*/ 572 w 9"/>
                <a:gd name="T5" fmla="*/ 355 h 7"/>
                <a:gd name="T6" fmla="*/ 479 w 9"/>
                <a:gd name="T7" fmla="*/ 447 h 7"/>
                <a:gd name="T8" fmla="*/ 479 w 9"/>
                <a:gd name="T9" fmla="*/ 447 h 7"/>
                <a:gd name="T10" fmla="*/ 240 w 9"/>
                <a:gd name="T11" fmla="*/ 568 h 7"/>
                <a:gd name="T12" fmla="*/ 117 w 9"/>
                <a:gd name="T13" fmla="*/ 685 h 7"/>
                <a:gd name="T14" fmla="*/ 0 w 9"/>
                <a:gd name="T15" fmla="*/ 685 h 7"/>
                <a:gd name="T16" fmla="*/ 240 w 9"/>
                <a:gd name="T17" fmla="*/ 685 h 7"/>
                <a:gd name="T18" fmla="*/ 357 w 9"/>
                <a:gd name="T19" fmla="*/ 568 h 7"/>
                <a:gd name="T20" fmla="*/ 694 w 9"/>
                <a:gd name="T21" fmla="*/ 447 h 7"/>
                <a:gd name="T22" fmla="*/ 934 w 9"/>
                <a:gd name="T23" fmla="*/ 355 h 7"/>
                <a:gd name="T24" fmla="*/ 934 w 9"/>
                <a:gd name="T25" fmla="*/ 35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06" name="Freeform 33"/>
            <p:cNvSpPr>
              <a:spLocks/>
            </p:cNvSpPr>
            <p:nvPr/>
          </p:nvSpPr>
          <p:spPr bwMode="auto">
            <a:xfrm>
              <a:off x="934" y="3637"/>
              <a:ext cx="39" cy="29"/>
            </a:xfrm>
            <a:custGeom>
              <a:avLst/>
              <a:gdLst>
                <a:gd name="T0" fmla="*/ 926 w 8"/>
                <a:gd name="T1" fmla="*/ 232 h 6"/>
                <a:gd name="T2" fmla="*/ 926 w 8"/>
                <a:gd name="T3" fmla="*/ 116 h 6"/>
                <a:gd name="T4" fmla="*/ 926 w 8"/>
                <a:gd name="T5" fmla="*/ 116 h 6"/>
                <a:gd name="T6" fmla="*/ 926 w 8"/>
                <a:gd name="T7" fmla="*/ 0 h 6"/>
                <a:gd name="T8" fmla="*/ 926 w 8"/>
                <a:gd name="T9" fmla="*/ 0 h 6"/>
                <a:gd name="T10" fmla="*/ 926 w 8"/>
                <a:gd name="T11" fmla="*/ 0 h 6"/>
                <a:gd name="T12" fmla="*/ 926 w 8"/>
                <a:gd name="T13" fmla="*/ 0 h 6"/>
                <a:gd name="T14" fmla="*/ 926 w 8"/>
                <a:gd name="T15" fmla="*/ 0 h 6"/>
                <a:gd name="T16" fmla="*/ 926 w 8"/>
                <a:gd name="T17" fmla="*/ 0 h 6"/>
                <a:gd name="T18" fmla="*/ 926 w 8"/>
                <a:gd name="T19" fmla="*/ 0 h 6"/>
                <a:gd name="T20" fmla="*/ 809 w 8"/>
                <a:gd name="T21" fmla="*/ 0 h 6"/>
                <a:gd name="T22" fmla="*/ 809 w 8"/>
                <a:gd name="T23" fmla="*/ 0 h 6"/>
                <a:gd name="T24" fmla="*/ 687 w 8"/>
                <a:gd name="T25" fmla="*/ 0 h 6"/>
                <a:gd name="T26" fmla="*/ 570 w 8"/>
                <a:gd name="T27" fmla="*/ 116 h 6"/>
                <a:gd name="T28" fmla="*/ 570 w 8"/>
                <a:gd name="T29" fmla="*/ 232 h 6"/>
                <a:gd name="T30" fmla="*/ 570 w 8"/>
                <a:gd name="T31" fmla="*/ 232 h 6"/>
                <a:gd name="T32" fmla="*/ 473 w 8"/>
                <a:gd name="T33" fmla="*/ 232 h 6"/>
                <a:gd name="T34" fmla="*/ 473 w 8"/>
                <a:gd name="T35" fmla="*/ 232 h 6"/>
                <a:gd name="T36" fmla="*/ 473 w 8"/>
                <a:gd name="T37" fmla="*/ 232 h 6"/>
                <a:gd name="T38" fmla="*/ 473 w 8"/>
                <a:gd name="T39" fmla="*/ 348 h 6"/>
                <a:gd name="T40" fmla="*/ 473 w 8"/>
                <a:gd name="T41" fmla="*/ 348 h 6"/>
                <a:gd name="T42" fmla="*/ 473 w 8"/>
                <a:gd name="T43" fmla="*/ 348 h 6"/>
                <a:gd name="T44" fmla="*/ 473 w 8"/>
                <a:gd name="T45" fmla="*/ 348 h 6"/>
                <a:gd name="T46" fmla="*/ 239 w 8"/>
                <a:gd name="T47" fmla="*/ 445 h 6"/>
                <a:gd name="T48" fmla="*/ 239 w 8"/>
                <a:gd name="T49" fmla="*/ 445 h 6"/>
                <a:gd name="T50" fmla="*/ 239 w 8"/>
                <a:gd name="T51" fmla="*/ 445 h 6"/>
                <a:gd name="T52" fmla="*/ 239 w 8"/>
                <a:gd name="T53" fmla="*/ 445 h 6"/>
                <a:gd name="T54" fmla="*/ 117 w 8"/>
                <a:gd name="T55" fmla="*/ 445 h 6"/>
                <a:gd name="T56" fmla="*/ 117 w 8"/>
                <a:gd name="T57" fmla="*/ 561 h 6"/>
                <a:gd name="T58" fmla="*/ 117 w 8"/>
                <a:gd name="T59" fmla="*/ 561 h 6"/>
                <a:gd name="T60" fmla="*/ 0 w 8"/>
                <a:gd name="T61" fmla="*/ 561 h 6"/>
                <a:gd name="T62" fmla="*/ 0 w 8"/>
                <a:gd name="T63" fmla="*/ 561 h 6"/>
                <a:gd name="T64" fmla="*/ 0 w 8"/>
                <a:gd name="T65" fmla="*/ 561 h 6"/>
                <a:gd name="T66" fmla="*/ 117 w 8"/>
                <a:gd name="T67" fmla="*/ 677 h 6"/>
                <a:gd name="T68" fmla="*/ 117 w 8"/>
                <a:gd name="T69" fmla="*/ 677 h 6"/>
                <a:gd name="T70" fmla="*/ 117 w 8"/>
                <a:gd name="T71" fmla="*/ 677 h 6"/>
                <a:gd name="T72" fmla="*/ 117 w 8"/>
                <a:gd name="T73" fmla="*/ 677 h 6"/>
                <a:gd name="T74" fmla="*/ 239 w 8"/>
                <a:gd name="T75" fmla="*/ 561 h 6"/>
                <a:gd name="T76" fmla="*/ 239 w 8"/>
                <a:gd name="T77" fmla="*/ 561 h 6"/>
                <a:gd name="T78" fmla="*/ 356 w 8"/>
                <a:gd name="T79" fmla="*/ 561 h 6"/>
                <a:gd name="T80" fmla="*/ 356 w 8"/>
                <a:gd name="T81" fmla="*/ 445 h 6"/>
                <a:gd name="T82" fmla="*/ 356 w 8"/>
                <a:gd name="T83" fmla="*/ 445 h 6"/>
                <a:gd name="T84" fmla="*/ 570 w 8"/>
                <a:gd name="T85" fmla="*/ 445 h 6"/>
                <a:gd name="T86" fmla="*/ 570 w 8"/>
                <a:gd name="T87" fmla="*/ 348 h 6"/>
                <a:gd name="T88" fmla="*/ 687 w 8"/>
                <a:gd name="T89" fmla="*/ 348 h 6"/>
                <a:gd name="T90" fmla="*/ 809 w 8"/>
                <a:gd name="T91" fmla="*/ 348 h 6"/>
                <a:gd name="T92" fmla="*/ 809 w 8"/>
                <a:gd name="T93" fmla="*/ 232 h 6"/>
                <a:gd name="T94" fmla="*/ 809 w 8"/>
                <a:gd name="T95" fmla="*/ 232 h 6"/>
                <a:gd name="T96" fmla="*/ 926 w 8"/>
                <a:gd name="T97" fmla="*/ 232 h 6"/>
                <a:gd name="T98" fmla="*/ 926 w 8"/>
                <a:gd name="T99" fmla="*/ 232 h 6"/>
                <a:gd name="T100" fmla="*/ 926 w 8"/>
                <a:gd name="T101" fmla="*/ 232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07" name="Freeform 34"/>
            <p:cNvSpPr>
              <a:spLocks/>
            </p:cNvSpPr>
            <p:nvPr/>
          </p:nvSpPr>
          <p:spPr bwMode="auto">
            <a:xfrm>
              <a:off x="909" y="3676"/>
              <a:ext cx="5" cy="5"/>
            </a:xfrm>
            <a:custGeom>
              <a:avLst/>
              <a:gdLst>
                <a:gd name="T0" fmla="*/ 125 w 1"/>
                <a:gd name="T1" fmla="*/ 0 h 1"/>
                <a:gd name="T2" fmla="*/ 0 w 1"/>
                <a:gd name="T3" fmla="*/ 0 h 1"/>
                <a:gd name="T4" fmla="*/ 0 w 1"/>
                <a:gd name="T5" fmla="*/ 125 h 1"/>
                <a:gd name="T6" fmla="*/ 1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08" name="Freeform 35"/>
            <p:cNvSpPr>
              <a:spLocks/>
            </p:cNvSpPr>
            <p:nvPr/>
          </p:nvSpPr>
          <p:spPr bwMode="auto">
            <a:xfrm>
              <a:off x="909" y="3676"/>
              <a:ext cx="5" cy="5"/>
            </a:xfrm>
            <a:custGeom>
              <a:avLst/>
              <a:gdLst>
                <a:gd name="T0" fmla="*/ 125 w 1"/>
                <a:gd name="T1" fmla="*/ 0 h 1"/>
                <a:gd name="T2" fmla="*/ 125 w 1"/>
                <a:gd name="T3" fmla="*/ 0 h 1"/>
                <a:gd name="T4" fmla="*/ 125 w 1"/>
                <a:gd name="T5" fmla="*/ 0 h 1"/>
                <a:gd name="T6" fmla="*/ 125 w 1"/>
                <a:gd name="T7" fmla="*/ 0 h 1"/>
                <a:gd name="T8" fmla="*/ 0 w 1"/>
                <a:gd name="T9" fmla="*/ 0 h 1"/>
                <a:gd name="T10" fmla="*/ 0 w 1"/>
                <a:gd name="T11" fmla="*/ 0 h 1"/>
                <a:gd name="T12" fmla="*/ 0 w 1"/>
                <a:gd name="T13" fmla="*/ 0 h 1"/>
                <a:gd name="T14" fmla="*/ 0 w 1"/>
                <a:gd name="T15" fmla="*/ 0 h 1"/>
                <a:gd name="T16" fmla="*/ 0 w 1"/>
                <a:gd name="T17" fmla="*/ 125 h 1"/>
                <a:gd name="T18" fmla="*/ 0 w 1"/>
                <a:gd name="T19" fmla="*/ 125 h 1"/>
                <a:gd name="T20" fmla="*/ 0 w 1"/>
                <a:gd name="T21" fmla="*/ 125 h 1"/>
                <a:gd name="T22" fmla="*/ 0 w 1"/>
                <a:gd name="T23" fmla="*/ 125 h 1"/>
                <a:gd name="T24" fmla="*/ 0 w 1"/>
                <a:gd name="T25" fmla="*/ 125 h 1"/>
                <a:gd name="T26" fmla="*/ 125 w 1"/>
                <a:gd name="T27" fmla="*/ 125 h 1"/>
                <a:gd name="T28" fmla="*/ 125 w 1"/>
                <a:gd name="T29" fmla="*/ 0 h 1"/>
                <a:gd name="T30" fmla="*/ 125 w 1"/>
                <a:gd name="T31" fmla="*/ 0 h 1"/>
                <a:gd name="T32" fmla="*/ 125 w 1"/>
                <a:gd name="T33" fmla="*/ 0 h 1"/>
                <a:gd name="T34" fmla="*/ 125 w 1"/>
                <a:gd name="T35" fmla="*/ 0 h 1"/>
                <a:gd name="T36" fmla="*/ 1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09" name="Freeform 36"/>
            <p:cNvSpPr>
              <a:spLocks/>
            </p:cNvSpPr>
            <p:nvPr/>
          </p:nvSpPr>
          <p:spPr bwMode="auto">
            <a:xfrm>
              <a:off x="870" y="3682"/>
              <a:ext cx="14" cy="14"/>
            </a:xfrm>
            <a:custGeom>
              <a:avLst/>
              <a:gdLst>
                <a:gd name="T0" fmla="*/ 196 w 3"/>
                <a:gd name="T1" fmla="*/ 107 h 3"/>
                <a:gd name="T2" fmla="*/ 303 w 3"/>
                <a:gd name="T3" fmla="*/ 107 h 3"/>
                <a:gd name="T4" fmla="*/ 196 w 3"/>
                <a:gd name="T5" fmla="*/ 107 h 3"/>
                <a:gd name="T6" fmla="*/ 303 w 3"/>
                <a:gd name="T7" fmla="*/ 196 h 3"/>
                <a:gd name="T8" fmla="*/ 196 w 3"/>
                <a:gd name="T9" fmla="*/ 196 h 3"/>
                <a:gd name="T10" fmla="*/ 107 w 3"/>
                <a:gd name="T11" fmla="*/ 303 h 3"/>
                <a:gd name="T12" fmla="*/ 0 w 3"/>
                <a:gd name="T13" fmla="*/ 303 h 3"/>
                <a:gd name="T14" fmla="*/ 107 w 3"/>
                <a:gd name="T15" fmla="*/ 107 h 3"/>
                <a:gd name="T16" fmla="*/ 196 w 3"/>
                <a:gd name="T17" fmla="*/ 10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10" name="Freeform 37"/>
            <p:cNvSpPr>
              <a:spLocks/>
            </p:cNvSpPr>
            <p:nvPr/>
          </p:nvSpPr>
          <p:spPr bwMode="auto">
            <a:xfrm>
              <a:off x="875" y="3684"/>
              <a:ext cx="14" cy="9"/>
            </a:xfrm>
            <a:custGeom>
              <a:avLst/>
              <a:gdLst>
                <a:gd name="T0" fmla="*/ 196 w 3"/>
                <a:gd name="T1" fmla="*/ 0 h 2"/>
                <a:gd name="T2" fmla="*/ 196 w 3"/>
                <a:gd name="T3" fmla="*/ 0 h 2"/>
                <a:gd name="T4" fmla="*/ 196 w 3"/>
                <a:gd name="T5" fmla="*/ 0 h 2"/>
                <a:gd name="T6" fmla="*/ 196 w 3"/>
                <a:gd name="T7" fmla="*/ 0 h 2"/>
                <a:gd name="T8" fmla="*/ 303 w 3"/>
                <a:gd name="T9" fmla="*/ 0 h 2"/>
                <a:gd name="T10" fmla="*/ 303 w 3"/>
                <a:gd name="T11" fmla="*/ 0 h 2"/>
                <a:gd name="T12" fmla="*/ 303 w 3"/>
                <a:gd name="T13" fmla="*/ 0 h 2"/>
                <a:gd name="T14" fmla="*/ 303 w 3"/>
                <a:gd name="T15" fmla="*/ 0 h 2"/>
                <a:gd name="T16" fmla="*/ 303 w 3"/>
                <a:gd name="T17" fmla="*/ 0 h 2"/>
                <a:gd name="T18" fmla="*/ 303 w 3"/>
                <a:gd name="T19" fmla="*/ 0 h 2"/>
                <a:gd name="T20" fmla="*/ 303 w 3"/>
                <a:gd name="T21" fmla="*/ 0 h 2"/>
                <a:gd name="T22" fmla="*/ 196 w 3"/>
                <a:gd name="T23" fmla="*/ 0 h 2"/>
                <a:gd name="T24" fmla="*/ 196 w 3"/>
                <a:gd name="T25" fmla="*/ 99 h 2"/>
                <a:gd name="T26" fmla="*/ 303 w 3"/>
                <a:gd name="T27" fmla="*/ 99 h 2"/>
                <a:gd name="T28" fmla="*/ 303 w 3"/>
                <a:gd name="T29" fmla="*/ 99 h 2"/>
                <a:gd name="T30" fmla="*/ 303 w 3"/>
                <a:gd name="T31" fmla="*/ 99 h 2"/>
                <a:gd name="T32" fmla="*/ 196 w 3"/>
                <a:gd name="T33" fmla="*/ 99 h 2"/>
                <a:gd name="T34" fmla="*/ 196 w 3"/>
                <a:gd name="T35" fmla="*/ 99 h 2"/>
                <a:gd name="T36" fmla="*/ 196 w 3"/>
                <a:gd name="T37" fmla="*/ 99 h 2"/>
                <a:gd name="T38" fmla="*/ 196 w 3"/>
                <a:gd name="T39" fmla="*/ 99 h 2"/>
                <a:gd name="T40" fmla="*/ 196 w 3"/>
                <a:gd name="T41" fmla="*/ 99 h 2"/>
                <a:gd name="T42" fmla="*/ 107 w 3"/>
                <a:gd name="T43" fmla="*/ 180 h 2"/>
                <a:gd name="T44" fmla="*/ 107 w 3"/>
                <a:gd name="T45" fmla="*/ 180 h 2"/>
                <a:gd name="T46" fmla="*/ 107 w 3"/>
                <a:gd name="T47" fmla="*/ 180 h 2"/>
                <a:gd name="T48" fmla="*/ 0 w 3"/>
                <a:gd name="T49" fmla="*/ 180 h 2"/>
                <a:gd name="T50" fmla="*/ 0 w 3"/>
                <a:gd name="T51" fmla="*/ 180 h 2"/>
                <a:gd name="T52" fmla="*/ 0 w 3"/>
                <a:gd name="T53" fmla="*/ 99 h 2"/>
                <a:gd name="T54" fmla="*/ 107 w 3"/>
                <a:gd name="T55" fmla="*/ 99 h 2"/>
                <a:gd name="T56" fmla="*/ 107 w 3"/>
                <a:gd name="T57" fmla="*/ 99 h 2"/>
                <a:gd name="T58" fmla="*/ 107 w 3"/>
                <a:gd name="T59" fmla="*/ 99 h 2"/>
                <a:gd name="T60" fmla="*/ 107 w 3"/>
                <a:gd name="T61" fmla="*/ 0 h 2"/>
                <a:gd name="T62" fmla="*/ 196 w 3"/>
                <a:gd name="T63" fmla="*/ 0 h 2"/>
                <a:gd name="T64" fmla="*/ 196 w 3"/>
                <a:gd name="T65" fmla="*/ 0 h 2"/>
                <a:gd name="T66" fmla="*/ 196 w 3"/>
                <a:gd name="T67" fmla="*/ 0 h 2"/>
                <a:gd name="T68" fmla="*/ 196 w 3"/>
                <a:gd name="T69" fmla="*/ 0 h 2"/>
                <a:gd name="T70" fmla="*/ 196 w 3"/>
                <a:gd name="T71" fmla="*/ 0 h 2"/>
                <a:gd name="T72" fmla="*/ 196 w 3"/>
                <a:gd name="T73" fmla="*/ 0 h 2"/>
                <a:gd name="T74" fmla="*/ 196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11" name="Freeform 38"/>
            <p:cNvSpPr>
              <a:spLocks/>
            </p:cNvSpPr>
            <p:nvPr/>
          </p:nvSpPr>
          <p:spPr bwMode="auto">
            <a:xfrm>
              <a:off x="833" y="3690"/>
              <a:ext cx="19" cy="10"/>
            </a:xfrm>
            <a:custGeom>
              <a:avLst/>
              <a:gdLst>
                <a:gd name="T0" fmla="*/ 313 w 4"/>
                <a:gd name="T1" fmla="*/ 125 h 2"/>
                <a:gd name="T2" fmla="*/ 313 w 4"/>
                <a:gd name="T3" fmla="*/ 0 h 2"/>
                <a:gd name="T4" fmla="*/ 427 w 4"/>
                <a:gd name="T5" fmla="*/ 0 h 2"/>
                <a:gd name="T6" fmla="*/ 427 w 4"/>
                <a:gd name="T7" fmla="*/ 125 h 2"/>
                <a:gd name="T8" fmla="*/ 114 w 4"/>
                <a:gd name="T9" fmla="*/ 250 h 2"/>
                <a:gd name="T10" fmla="*/ 313 w 4"/>
                <a:gd name="T11" fmla="*/ 1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12" name="Freeform 39"/>
            <p:cNvSpPr>
              <a:spLocks/>
            </p:cNvSpPr>
            <p:nvPr/>
          </p:nvSpPr>
          <p:spPr bwMode="auto">
            <a:xfrm>
              <a:off x="838" y="3690"/>
              <a:ext cx="14" cy="10"/>
            </a:xfrm>
            <a:custGeom>
              <a:avLst/>
              <a:gdLst>
                <a:gd name="T0" fmla="*/ 196 w 3"/>
                <a:gd name="T1" fmla="*/ 125 h 2"/>
                <a:gd name="T2" fmla="*/ 196 w 3"/>
                <a:gd name="T3" fmla="*/ 125 h 2"/>
                <a:gd name="T4" fmla="*/ 196 w 3"/>
                <a:gd name="T5" fmla="*/ 0 h 2"/>
                <a:gd name="T6" fmla="*/ 196 w 3"/>
                <a:gd name="T7" fmla="*/ 0 h 2"/>
                <a:gd name="T8" fmla="*/ 196 w 3"/>
                <a:gd name="T9" fmla="*/ 0 h 2"/>
                <a:gd name="T10" fmla="*/ 196 w 3"/>
                <a:gd name="T11" fmla="*/ 0 h 2"/>
                <a:gd name="T12" fmla="*/ 196 w 3"/>
                <a:gd name="T13" fmla="*/ 0 h 2"/>
                <a:gd name="T14" fmla="*/ 303 w 3"/>
                <a:gd name="T15" fmla="*/ 0 h 2"/>
                <a:gd name="T16" fmla="*/ 303 w 3"/>
                <a:gd name="T17" fmla="*/ 0 h 2"/>
                <a:gd name="T18" fmla="*/ 303 w 3"/>
                <a:gd name="T19" fmla="*/ 0 h 2"/>
                <a:gd name="T20" fmla="*/ 303 w 3"/>
                <a:gd name="T21" fmla="*/ 125 h 2"/>
                <a:gd name="T22" fmla="*/ 303 w 3"/>
                <a:gd name="T23" fmla="*/ 125 h 2"/>
                <a:gd name="T24" fmla="*/ 303 w 3"/>
                <a:gd name="T25" fmla="*/ 125 h 2"/>
                <a:gd name="T26" fmla="*/ 303 w 3"/>
                <a:gd name="T27" fmla="*/ 125 h 2"/>
                <a:gd name="T28" fmla="*/ 196 w 3"/>
                <a:gd name="T29" fmla="*/ 250 h 2"/>
                <a:gd name="T30" fmla="*/ 107 w 3"/>
                <a:gd name="T31" fmla="*/ 250 h 2"/>
                <a:gd name="T32" fmla="*/ 0 w 3"/>
                <a:gd name="T33" fmla="*/ 250 h 2"/>
                <a:gd name="T34" fmla="*/ 0 w 3"/>
                <a:gd name="T35" fmla="*/ 250 h 2"/>
                <a:gd name="T36" fmla="*/ 0 w 3"/>
                <a:gd name="T37" fmla="*/ 250 h 2"/>
                <a:gd name="T38" fmla="*/ 0 w 3"/>
                <a:gd name="T39" fmla="*/ 250 h 2"/>
                <a:gd name="T40" fmla="*/ 0 w 3"/>
                <a:gd name="T41" fmla="*/ 250 h 2"/>
                <a:gd name="T42" fmla="*/ 0 w 3"/>
                <a:gd name="T43" fmla="*/ 250 h 2"/>
                <a:gd name="T44" fmla="*/ 107 w 3"/>
                <a:gd name="T45" fmla="*/ 250 h 2"/>
                <a:gd name="T46" fmla="*/ 196 w 3"/>
                <a:gd name="T47" fmla="*/ 125 h 2"/>
                <a:gd name="T48" fmla="*/ 196 w 3"/>
                <a:gd name="T49" fmla="*/ 125 h 2"/>
                <a:gd name="T50" fmla="*/ 196 w 3"/>
                <a:gd name="T51" fmla="*/ 125 h 2"/>
                <a:gd name="T52" fmla="*/ 196 w 3"/>
                <a:gd name="T53" fmla="*/ 125 h 2"/>
                <a:gd name="T54" fmla="*/ 196 w 3"/>
                <a:gd name="T55" fmla="*/ 1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13" name="Freeform 40"/>
            <p:cNvSpPr>
              <a:spLocks/>
            </p:cNvSpPr>
            <p:nvPr/>
          </p:nvSpPr>
          <p:spPr bwMode="auto">
            <a:xfrm>
              <a:off x="814" y="3691"/>
              <a:ext cx="10" cy="15"/>
            </a:xfrm>
            <a:custGeom>
              <a:avLst/>
              <a:gdLst>
                <a:gd name="T0" fmla="*/ 125 w 2"/>
                <a:gd name="T1" fmla="*/ 125 h 3"/>
                <a:gd name="T2" fmla="*/ 0 w 2"/>
                <a:gd name="T3" fmla="*/ 0 h 3"/>
                <a:gd name="T4" fmla="*/ 0 w 2"/>
                <a:gd name="T5" fmla="*/ 0 h 3"/>
                <a:gd name="T6" fmla="*/ 125 w 2"/>
                <a:gd name="T7" fmla="*/ 250 h 3"/>
                <a:gd name="T8" fmla="*/ 0 w 2"/>
                <a:gd name="T9" fmla="*/ 250 h 3"/>
                <a:gd name="T10" fmla="*/ 0 w 2"/>
                <a:gd name="T11" fmla="*/ 250 h 3"/>
                <a:gd name="T12" fmla="*/ 0 w 2"/>
                <a:gd name="T13" fmla="*/ 375 h 3"/>
                <a:gd name="T14" fmla="*/ 125 w 2"/>
                <a:gd name="T15" fmla="*/ 375 h 3"/>
                <a:gd name="T16" fmla="*/ 125 w 2"/>
                <a:gd name="T17" fmla="*/ 375 h 3"/>
                <a:gd name="T18" fmla="*/ 250 w 2"/>
                <a:gd name="T19" fmla="*/ 375 h 3"/>
                <a:gd name="T20" fmla="*/ 250 w 2"/>
                <a:gd name="T21" fmla="*/ 125 h 3"/>
                <a:gd name="T22" fmla="*/ 250 w 2"/>
                <a:gd name="T23" fmla="*/ 0 h 3"/>
                <a:gd name="T24" fmla="*/ 125 w 2"/>
                <a:gd name="T25" fmla="*/ 0 h 3"/>
                <a:gd name="T26" fmla="*/ 125 w 2"/>
                <a:gd name="T27" fmla="*/ 1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14" name="Freeform 41"/>
            <p:cNvSpPr>
              <a:spLocks/>
            </p:cNvSpPr>
            <p:nvPr/>
          </p:nvSpPr>
          <p:spPr bwMode="auto">
            <a:xfrm>
              <a:off x="814" y="3691"/>
              <a:ext cx="10" cy="15"/>
            </a:xfrm>
            <a:custGeom>
              <a:avLst/>
              <a:gdLst>
                <a:gd name="T0" fmla="*/ 125 w 2"/>
                <a:gd name="T1" fmla="*/ 125 h 3"/>
                <a:gd name="T2" fmla="*/ 125 w 2"/>
                <a:gd name="T3" fmla="*/ 0 h 3"/>
                <a:gd name="T4" fmla="*/ 125 w 2"/>
                <a:gd name="T5" fmla="*/ 0 h 3"/>
                <a:gd name="T6" fmla="*/ 125 w 2"/>
                <a:gd name="T7" fmla="*/ 0 h 3"/>
                <a:gd name="T8" fmla="*/ 0 w 2"/>
                <a:gd name="T9" fmla="*/ 0 h 3"/>
                <a:gd name="T10" fmla="*/ 0 w 2"/>
                <a:gd name="T11" fmla="*/ 0 h 3"/>
                <a:gd name="T12" fmla="*/ 0 w 2"/>
                <a:gd name="T13" fmla="*/ 125 h 3"/>
                <a:gd name="T14" fmla="*/ 125 w 2"/>
                <a:gd name="T15" fmla="*/ 125 h 3"/>
                <a:gd name="T16" fmla="*/ 125 w 2"/>
                <a:gd name="T17" fmla="*/ 125 h 3"/>
                <a:gd name="T18" fmla="*/ 125 w 2"/>
                <a:gd name="T19" fmla="*/ 250 h 3"/>
                <a:gd name="T20" fmla="*/ 0 w 2"/>
                <a:gd name="T21" fmla="*/ 250 h 3"/>
                <a:gd name="T22" fmla="*/ 0 w 2"/>
                <a:gd name="T23" fmla="*/ 250 h 3"/>
                <a:gd name="T24" fmla="*/ 0 w 2"/>
                <a:gd name="T25" fmla="*/ 250 h 3"/>
                <a:gd name="T26" fmla="*/ 0 w 2"/>
                <a:gd name="T27" fmla="*/ 250 h 3"/>
                <a:gd name="T28" fmla="*/ 0 w 2"/>
                <a:gd name="T29" fmla="*/ 250 h 3"/>
                <a:gd name="T30" fmla="*/ 0 w 2"/>
                <a:gd name="T31" fmla="*/ 250 h 3"/>
                <a:gd name="T32" fmla="*/ 0 w 2"/>
                <a:gd name="T33" fmla="*/ 375 h 3"/>
                <a:gd name="T34" fmla="*/ 125 w 2"/>
                <a:gd name="T35" fmla="*/ 375 h 3"/>
                <a:gd name="T36" fmla="*/ 125 w 2"/>
                <a:gd name="T37" fmla="*/ 375 h 3"/>
                <a:gd name="T38" fmla="*/ 125 w 2"/>
                <a:gd name="T39" fmla="*/ 375 h 3"/>
                <a:gd name="T40" fmla="*/ 125 w 2"/>
                <a:gd name="T41" fmla="*/ 375 h 3"/>
                <a:gd name="T42" fmla="*/ 125 w 2"/>
                <a:gd name="T43" fmla="*/ 375 h 3"/>
                <a:gd name="T44" fmla="*/ 250 w 2"/>
                <a:gd name="T45" fmla="*/ 375 h 3"/>
                <a:gd name="T46" fmla="*/ 250 w 2"/>
                <a:gd name="T47" fmla="*/ 250 h 3"/>
                <a:gd name="T48" fmla="*/ 250 w 2"/>
                <a:gd name="T49" fmla="*/ 125 h 3"/>
                <a:gd name="T50" fmla="*/ 250 w 2"/>
                <a:gd name="T51" fmla="*/ 125 h 3"/>
                <a:gd name="T52" fmla="*/ 250 w 2"/>
                <a:gd name="T53" fmla="*/ 125 h 3"/>
                <a:gd name="T54" fmla="*/ 250 w 2"/>
                <a:gd name="T55" fmla="*/ 0 h 3"/>
                <a:gd name="T56" fmla="*/ 250 w 2"/>
                <a:gd name="T57" fmla="*/ 0 h 3"/>
                <a:gd name="T58" fmla="*/ 250 w 2"/>
                <a:gd name="T59" fmla="*/ 0 h 3"/>
                <a:gd name="T60" fmla="*/ 125 w 2"/>
                <a:gd name="T61" fmla="*/ 0 h 3"/>
                <a:gd name="T62" fmla="*/ 125 w 2"/>
                <a:gd name="T63" fmla="*/ 0 h 3"/>
                <a:gd name="T64" fmla="*/ 125 w 2"/>
                <a:gd name="T65" fmla="*/ 1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15" name="Freeform 42"/>
            <p:cNvSpPr>
              <a:spLocks/>
            </p:cNvSpPr>
            <p:nvPr/>
          </p:nvSpPr>
          <p:spPr bwMode="auto">
            <a:xfrm>
              <a:off x="795" y="3693"/>
              <a:ext cx="15" cy="15"/>
            </a:xfrm>
            <a:custGeom>
              <a:avLst/>
              <a:gdLst>
                <a:gd name="T0" fmla="*/ 375 w 3"/>
                <a:gd name="T1" fmla="*/ 375 h 3"/>
                <a:gd name="T2" fmla="*/ 375 w 3"/>
                <a:gd name="T3" fmla="*/ 375 h 3"/>
                <a:gd name="T4" fmla="*/ 375 w 3"/>
                <a:gd name="T5" fmla="*/ 375 h 3"/>
                <a:gd name="T6" fmla="*/ 375 w 3"/>
                <a:gd name="T7" fmla="*/ 375 h 3"/>
                <a:gd name="T8" fmla="*/ 375 w 3"/>
                <a:gd name="T9" fmla="*/ 375 h 3"/>
                <a:gd name="T10" fmla="*/ 375 w 3"/>
                <a:gd name="T11" fmla="*/ 375 h 3"/>
                <a:gd name="T12" fmla="*/ 250 w 3"/>
                <a:gd name="T13" fmla="*/ 250 h 3"/>
                <a:gd name="T14" fmla="*/ 125 w 3"/>
                <a:gd name="T15" fmla="*/ 125 h 3"/>
                <a:gd name="T16" fmla="*/ 125 w 3"/>
                <a:gd name="T17" fmla="*/ 125 h 3"/>
                <a:gd name="T18" fmla="*/ 125 w 3"/>
                <a:gd name="T19" fmla="*/ 125 h 3"/>
                <a:gd name="T20" fmla="*/ 125 w 3"/>
                <a:gd name="T21" fmla="*/ 125 h 3"/>
                <a:gd name="T22" fmla="*/ 125 w 3"/>
                <a:gd name="T23" fmla="*/ 125 h 3"/>
                <a:gd name="T24" fmla="*/ 1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25 h 3"/>
                <a:gd name="T42" fmla="*/ 0 w 3"/>
                <a:gd name="T43" fmla="*/ 125 h 3"/>
                <a:gd name="T44" fmla="*/ 0 w 3"/>
                <a:gd name="T45" fmla="*/ 125 h 3"/>
                <a:gd name="T46" fmla="*/ 0 w 3"/>
                <a:gd name="T47" fmla="*/ 125 h 3"/>
                <a:gd name="T48" fmla="*/ 125 w 3"/>
                <a:gd name="T49" fmla="*/ 125 h 3"/>
                <a:gd name="T50" fmla="*/ 125 w 3"/>
                <a:gd name="T51" fmla="*/ 250 h 3"/>
                <a:gd name="T52" fmla="*/ 125 w 3"/>
                <a:gd name="T53" fmla="*/ 250 h 3"/>
                <a:gd name="T54" fmla="*/ 250 w 3"/>
                <a:gd name="T55" fmla="*/ 375 h 3"/>
                <a:gd name="T56" fmla="*/ 250 w 3"/>
                <a:gd name="T57" fmla="*/ 375 h 3"/>
                <a:gd name="T58" fmla="*/ 375 w 3"/>
                <a:gd name="T59" fmla="*/ 375 h 3"/>
                <a:gd name="T60" fmla="*/ 375 w 3"/>
                <a:gd name="T61" fmla="*/ 375 h 3"/>
                <a:gd name="T62" fmla="*/ 375 w 3"/>
                <a:gd name="T63" fmla="*/ 375 h 3"/>
                <a:gd name="T64" fmla="*/ 375 w 3"/>
                <a:gd name="T65" fmla="*/ 375 h 3"/>
                <a:gd name="T66" fmla="*/ 375 w 3"/>
                <a:gd name="T67" fmla="*/ 3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16" name="Freeform 43"/>
            <p:cNvSpPr>
              <a:spLocks/>
            </p:cNvSpPr>
            <p:nvPr/>
          </p:nvSpPr>
          <p:spPr bwMode="auto">
            <a:xfrm>
              <a:off x="768" y="3683"/>
              <a:ext cx="19" cy="10"/>
            </a:xfrm>
            <a:custGeom>
              <a:avLst/>
              <a:gdLst>
                <a:gd name="T0" fmla="*/ 0 w 4"/>
                <a:gd name="T1" fmla="*/ 125 h 2"/>
                <a:gd name="T2" fmla="*/ 0 w 4"/>
                <a:gd name="T3" fmla="*/ 125 h 2"/>
                <a:gd name="T4" fmla="*/ 114 w 4"/>
                <a:gd name="T5" fmla="*/ 0 h 2"/>
                <a:gd name="T6" fmla="*/ 114 w 4"/>
                <a:gd name="T7" fmla="*/ 0 h 2"/>
                <a:gd name="T8" fmla="*/ 223 w 4"/>
                <a:gd name="T9" fmla="*/ 0 h 2"/>
                <a:gd name="T10" fmla="*/ 313 w 4"/>
                <a:gd name="T11" fmla="*/ 0 h 2"/>
                <a:gd name="T12" fmla="*/ 313 w 4"/>
                <a:gd name="T13" fmla="*/ 0 h 2"/>
                <a:gd name="T14" fmla="*/ 313 w 4"/>
                <a:gd name="T15" fmla="*/ 0 h 2"/>
                <a:gd name="T16" fmla="*/ 313 w 4"/>
                <a:gd name="T17" fmla="*/ 125 h 2"/>
                <a:gd name="T18" fmla="*/ 427 w 4"/>
                <a:gd name="T19" fmla="*/ 125 h 2"/>
                <a:gd name="T20" fmla="*/ 427 w 4"/>
                <a:gd name="T21" fmla="*/ 125 h 2"/>
                <a:gd name="T22" fmla="*/ 427 w 4"/>
                <a:gd name="T23" fmla="*/ 125 h 2"/>
                <a:gd name="T24" fmla="*/ 427 w 4"/>
                <a:gd name="T25" fmla="*/ 125 h 2"/>
                <a:gd name="T26" fmla="*/ 427 w 4"/>
                <a:gd name="T27" fmla="*/ 125 h 2"/>
                <a:gd name="T28" fmla="*/ 427 w 4"/>
                <a:gd name="T29" fmla="*/ 125 h 2"/>
                <a:gd name="T30" fmla="*/ 427 w 4"/>
                <a:gd name="T31" fmla="*/ 125 h 2"/>
                <a:gd name="T32" fmla="*/ 427 w 4"/>
                <a:gd name="T33" fmla="*/ 250 h 2"/>
                <a:gd name="T34" fmla="*/ 427 w 4"/>
                <a:gd name="T35" fmla="*/ 250 h 2"/>
                <a:gd name="T36" fmla="*/ 427 w 4"/>
                <a:gd name="T37" fmla="*/ 250 h 2"/>
                <a:gd name="T38" fmla="*/ 427 w 4"/>
                <a:gd name="T39" fmla="*/ 250 h 2"/>
                <a:gd name="T40" fmla="*/ 313 w 4"/>
                <a:gd name="T41" fmla="*/ 125 h 2"/>
                <a:gd name="T42" fmla="*/ 313 w 4"/>
                <a:gd name="T43" fmla="*/ 125 h 2"/>
                <a:gd name="T44" fmla="*/ 313 w 4"/>
                <a:gd name="T45" fmla="*/ 250 h 2"/>
                <a:gd name="T46" fmla="*/ 313 w 4"/>
                <a:gd name="T47" fmla="*/ 250 h 2"/>
                <a:gd name="T48" fmla="*/ 313 w 4"/>
                <a:gd name="T49" fmla="*/ 250 h 2"/>
                <a:gd name="T50" fmla="*/ 223 w 4"/>
                <a:gd name="T51" fmla="*/ 250 h 2"/>
                <a:gd name="T52" fmla="*/ 223 w 4"/>
                <a:gd name="T53" fmla="*/ 250 h 2"/>
                <a:gd name="T54" fmla="*/ 223 w 4"/>
                <a:gd name="T55" fmla="*/ 250 h 2"/>
                <a:gd name="T56" fmla="*/ 223 w 4"/>
                <a:gd name="T57" fmla="*/ 250 h 2"/>
                <a:gd name="T58" fmla="*/ 223 w 4"/>
                <a:gd name="T59" fmla="*/ 250 h 2"/>
                <a:gd name="T60" fmla="*/ 223 w 4"/>
                <a:gd name="T61" fmla="*/ 250 h 2"/>
                <a:gd name="T62" fmla="*/ 223 w 4"/>
                <a:gd name="T63" fmla="*/ 250 h 2"/>
                <a:gd name="T64" fmla="*/ 114 w 4"/>
                <a:gd name="T65" fmla="*/ 250 h 2"/>
                <a:gd name="T66" fmla="*/ 114 w 4"/>
                <a:gd name="T67" fmla="*/ 250 h 2"/>
                <a:gd name="T68" fmla="*/ 114 w 4"/>
                <a:gd name="T69" fmla="*/ 125 h 2"/>
                <a:gd name="T70" fmla="*/ 114 w 4"/>
                <a:gd name="T71" fmla="*/ 125 h 2"/>
                <a:gd name="T72" fmla="*/ 114 w 4"/>
                <a:gd name="T73" fmla="*/ 125 h 2"/>
                <a:gd name="T74" fmla="*/ 114 w 4"/>
                <a:gd name="T75" fmla="*/ 125 h 2"/>
                <a:gd name="T76" fmla="*/ 114 w 4"/>
                <a:gd name="T77" fmla="*/ 125 h 2"/>
                <a:gd name="T78" fmla="*/ 114 w 4"/>
                <a:gd name="T79" fmla="*/ 125 h 2"/>
                <a:gd name="T80" fmla="*/ 114 w 4"/>
                <a:gd name="T81" fmla="*/ 125 h 2"/>
                <a:gd name="T82" fmla="*/ 114 w 4"/>
                <a:gd name="T83" fmla="*/ 125 h 2"/>
                <a:gd name="T84" fmla="*/ 114 w 4"/>
                <a:gd name="T85" fmla="*/ 125 h 2"/>
                <a:gd name="T86" fmla="*/ 114 w 4"/>
                <a:gd name="T87" fmla="*/ 125 h 2"/>
                <a:gd name="T88" fmla="*/ 114 w 4"/>
                <a:gd name="T89" fmla="*/ 125 h 2"/>
                <a:gd name="T90" fmla="*/ 114 w 4"/>
                <a:gd name="T91" fmla="*/ 125 h 2"/>
                <a:gd name="T92" fmla="*/ 114 w 4"/>
                <a:gd name="T93" fmla="*/ 125 h 2"/>
                <a:gd name="T94" fmla="*/ 0 w 4"/>
                <a:gd name="T95" fmla="*/ 125 h 2"/>
                <a:gd name="T96" fmla="*/ 0 w 4"/>
                <a:gd name="T97" fmla="*/ 125 h 2"/>
                <a:gd name="T98" fmla="*/ 0 w 4"/>
                <a:gd name="T99" fmla="*/ 125 h 2"/>
                <a:gd name="T100" fmla="*/ 0 w 4"/>
                <a:gd name="T101" fmla="*/ 125 h 2"/>
                <a:gd name="T102" fmla="*/ 0 w 4"/>
                <a:gd name="T103" fmla="*/ 125 h 2"/>
                <a:gd name="T104" fmla="*/ 0 w 4"/>
                <a:gd name="T105" fmla="*/ 125 h 2"/>
                <a:gd name="T106" fmla="*/ 0 w 4"/>
                <a:gd name="T107" fmla="*/ 125 h 2"/>
                <a:gd name="T108" fmla="*/ 0 w 4"/>
                <a:gd name="T109" fmla="*/ 125 h 2"/>
                <a:gd name="T110" fmla="*/ 0 w 4"/>
                <a:gd name="T111" fmla="*/ 125 h 2"/>
                <a:gd name="T112" fmla="*/ 0 w 4"/>
                <a:gd name="T113" fmla="*/ 125 h 2"/>
                <a:gd name="T114" fmla="*/ 0 w 4"/>
                <a:gd name="T115" fmla="*/ 125 h 2"/>
                <a:gd name="T116" fmla="*/ 0 w 4"/>
                <a:gd name="T117" fmla="*/ 125 h 2"/>
                <a:gd name="T118" fmla="*/ 0 w 4"/>
                <a:gd name="T119" fmla="*/ 125 h 2"/>
                <a:gd name="T120" fmla="*/ 0 w 4"/>
                <a:gd name="T121" fmla="*/ 1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rgbClr val="000000"/>
              </a:solidFill>
              <a:prstDash val="solid"/>
              <a:round/>
              <a:headEnd/>
              <a:tailEnd/>
            </a:ln>
          </p:spPr>
          <p:txBody>
            <a:bodyPr/>
            <a:lstStyle/>
            <a:p>
              <a:endParaRPr lang="en-US" dirty="0"/>
            </a:p>
          </p:txBody>
        </p:sp>
      </p:grpSp>
      <p:sp>
        <p:nvSpPr>
          <p:cNvPr id="18459" name="Freeform 44"/>
          <p:cNvSpPr>
            <a:spLocks/>
          </p:cNvSpPr>
          <p:nvPr/>
        </p:nvSpPr>
        <p:spPr bwMode="auto">
          <a:xfrm>
            <a:off x="4729480" y="3352801"/>
            <a:ext cx="883920" cy="872490"/>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sp>
        <p:nvSpPr>
          <p:cNvPr id="18460" name="Freeform 45"/>
          <p:cNvSpPr>
            <a:spLocks/>
          </p:cNvSpPr>
          <p:nvPr/>
        </p:nvSpPr>
        <p:spPr bwMode="auto">
          <a:xfrm>
            <a:off x="3749040" y="2051686"/>
            <a:ext cx="1038861" cy="613410"/>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61" name="Freeform 46"/>
          <p:cNvSpPr>
            <a:spLocks/>
          </p:cNvSpPr>
          <p:nvPr/>
        </p:nvSpPr>
        <p:spPr bwMode="auto">
          <a:xfrm>
            <a:off x="3469640" y="2442210"/>
            <a:ext cx="1252221" cy="836296"/>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62" name="Freeform 47"/>
          <p:cNvSpPr>
            <a:spLocks/>
          </p:cNvSpPr>
          <p:nvPr/>
        </p:nvSpPr>
        <p:spPr bwMode="auto">
          <a:xfrm>
            <a:off x="4488182" y="2200276"/>
            <a:ext cx="937259" cy="1207770"/>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sp>
        <p:nvSpPr>
          <p:cNvPr id="18463" name="Freeform 48"/>
          <p:cNvSpPr>
            <a:spLocks/>
          </p:cNvSpPr>
          <p:nvPr/>
        </p:nvSpPr>
        <p:spPr bwMode="auto">
          <a:xfrm>
            <a:off x="4881880" y="2228850"/>
            <a:ext cx="1595120" cy="80772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sp>
        <p:nvSpPr>
          <p:cNvPr id="18464" name="Freeform 49"/>
          <p:cNvSpPr>
            <a:spLocks/>
          </p:cNvSpPr>
          <p:nvPr/>
        </p:nvSpPr>
        <p:spPr bwMode="auto">
          <a:xfrm>
            <a:off x="3921761" y="3194686"/>
            <a:ext cx="993141" cy="1236344"/>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65" name="Freeform 50"/>
          <p:cNvSpPr>
            <a:spLocks/>
          </p:cNvSpPr>
          <p:nvPr/>
        </p:nvSpPr>
        <p:spPr bwMode="auto">
          <a:xfrm>
            <a:off x="4439920" y="4133850"/>
            <a:ext cx="1056640" cy="984886"/>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sp>
        <p:nvSpPr>
          <p:cNvPr id="18466" name="Freeform 51"/>
          <p:cNvSpPr>
            <a:spLocks/>
          </p:cNvSpPr>
          <p:nvPr/>
        </p:nvSpPr>
        <p:spPr bwMode="auto">
          <a:xfrm>
            <a:off x="7371080" y="2377440"/>
            <a:ext cx="1028701" cy="927736"/>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sp>
        <p:nvSpPr>
          <p:cNvPr id="18467" name="Freeform 52"/>
          <p:cNvSpPr>
            <a:spLocks/>
          </p:cNvSpPr>
          <p:nvPr/>
        </p:nvSpPr>
        <p:spPr bwMode="auto">
          <a:xfrm>
            <a:off x="7843521" y="4960621"/>
            <a:ext cx="891541" cy="613410"/>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68" name="Freeform 53"/>
          <p:cNvSpPr>
            <a:spLocks/>
          </p:cNvSpPr>
          <p:nvPr/>
        </p:nvSpPr>
        <p:spPr bwMode="auto">
          <a:xfrm>
            <a:off x="8201661" y="3427096"/>
            <a:ext cx="627379" cy="882014"/>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grpSp>
        <p:nvGrpSpPr>
          <p:cNvPr id="3" name="Group 54"/>
          <p:cNvGrpSpPr>
            <a:grpSpLocks/>
          </p:cNvGrpSpPr>
          <p:nvPr/>
        </p:nvGrpSpPr>
        <p:grpSpPr bwMode="auto">
          <a:xfrm>
            <a:off x="8282942" y="2636520"/>
            <a:ext cx="1181099" cy="891540"/>
            <a:chOff x="3562" y="1636"/>
            <a:chExt cx="497" cy="468"/>
          </a:xfrm>
        </p:grpSpPr>
        <p:sp>
          <p:nvSpPr>
            <p:cNvPr id="18500" name="Freeform 55"/>
            <p:cNvSpPr>
              <a:spLocks/>
            </p:cNvSpPr>
            <p:nvPr/>
          </p:nvSpPr>
          <p:spPr bwMode="auto">
            <a:xfrm>
              <a:off x="3806" y="1758"/>
              <a:ext cx="253" cy="346"/>
            </a:xfrm>
            <a:custGeom>
              <a:avLst/>
              <a:gdLst>
                <a:gd name="T0" fmla="*/ 3007 w 52"/>
                <a:gd name="T1" fmla="*/ 7861 h 71"/>
                <a:gd name="T2" fmla="*/ 4948 w 52"/>
                <a:gd name="T3" fmla="*/ 7768 h 71"/>
                <a:gd name="T4" fmla="*/ 5187 w 52"/>
                <a:gd name="T5" fmla="*/ 7173 h 71"/>
                <a:gd name="T6" fmla="*/ 5187 w 52"/>
                <a:gd name="T7" fmla="*/ 6720 h 71"/>
                <a:gd name="T8" fmla="*/ 5537 w 52"/>
                <a:gd name="T9" fmla="*/ 6364 h 71"/>
                <a:gd name="T10" fmla="*/ 5634 w 52"/>
                <a:gd name="T11" fmla="*/ 6009 h 71"/>
                <a:gd name="T12" fmla="*/ 5751 w 52"/>
                <a:gd name="T13" fmla="*/ 5794 h 71"/>
                <a:gd name="T14" fmla="*/ 5873 w 52"/>
                <a:gd name="T15" fmla="*/ 5911 h 71"/>
                <a:gd name="T16" fmla="*/ 5989 w 52"/>
                <a:gd name="T17" fmla="*/ 5794 h 71"/>
                <a:gd name="T18" fmla="*/ 5989 w 52"/>
                <a:gd name="T19" fmla="*/ 5322 h 71"/>
                <a:gd name="T20" fmla="*/ 5873 w 52"/>
                <a:gd name="T21" fmla="*/ 4868 h 71"/>
                <a:gd name="T22" fmla="*/ 5420 w 52"/>
                <a:gd name="T23" fmla="*/ 3231 h 71"/>
                <a:gd name="T24" fmla="*/ 4831 w 52"/>
                <a:gd name="T25" fmla="*/ 3231 h 71"/>
                <a:gd name="T26" fmla="*/ 4140 w 52"/>
                <a:gd name="T27" fmla="*/ 4157 h 71"/>
                <a:gd name="T28" fmla="*/ 4024 w 52"/>
                <a:gd name="T29" fmla="*/ 4059 h 71"/>
                <a:gd name="T30" fmla="*/ 3810 w 52"/>
                <a:gd name="T31" fmla="*/ 3942 h 71"/>
                <a:gd name="T32" fmla="*/ 3810 w 52"/>
                <a:gd name="T33" fmla="*/ 3465 h 71"/>
                <a:gd name="T34" fmla="*/ 4140 w 52"/>
                <a:gd name="T35" fmla="*/ 3231 h 71"/>
                <a:gd name="T36" fmla="*/ 4140 w 52"/>
                <a:gd name="T37" fmla="*/ 3017 h 71"/>
                <a:gd name="T38" fmla="*/ 4379 w 52"/>
                <a:gd name="T39" fmla="*/ 2778 h 71"/>
                <a:gd name="T40" fmla="*/ 4379 w 52"/>
                <a:gd name="T41" fmla="*/ 1969 h 71"/>
                <a:gd name="T42" fmla="*/ 4262 w 52"/>
                <a:gd name="T43" fmla="*/ 1613 h 71"/>
                <a:gd name="T44" fmla="*/ 4024 w 52"/>
                <a:gd name="T45" fmla="*/ 1379 h 71"/>
                <a:gd name="T46" fmla="*/ 4262 w 52"/>
                <a:gd name="T47" fmla="*/ 1165 h 71"/>
                <a:gd name="T48" fmla="*/ 4140 w 52"/>
                <a:gd name="T49" fmla="*/ 809 h 71"/>
                <a:gd name="T50" fmla="*/ 3454 w 52"/>
                <a:gd name="T51" fmla="*/ 453 h 71"/>
                <a:gd name="T52" fmla="*/ 3007 w 52"/>
                <a:gd name="T53" fmla="*/ 239 h 71"/>
                <a:gd name="T54" fmla="*/ 2413 w 52"/>
                <a:gd name="T55" fmla="*/ 117 h 71"/>
                <a:gd name="T56" fmla="*/ 2082 w 52"/>
                <a:gd name="T57" fmla="*/ 117 h 71"/>
                <a:gd name="T58" fmla="*/ 1727 w 52"/>
                <a:gd name="T59" fmla="*/ 356 h 71"/>
                <a:gd name="T60" fmla="*/ 1727 w 52"/>
                <a:gd name="T61" fmla="*/ 687 h 71"/>
                <a:gd name="T62" fmla="*/ 1849 w 52"/>
                <a:gd name="T63" fmla="*/ 809 h 71"/>
                <a:gd name="T64" fmla="*/ 1727 w 52"/>
                <a:gd name="T65" fmla="*/ 926 h 71"/>
                <a:gd name="T66" fmla="*/ 1494 w 52"/>
                <a:gd name="T67" fmla="*/ 1165 h 71"/>
                <a:gd name="T68" fmla="*/ 1372 w 52"/>
                <a:gd name="T69" fmla="*/ 1496 h 71"/>
                <a:gd name="T70" fmla="*/ 1372 w 52"/>
                <a:gd name="T71" fmla="*/ 1969 h 71"/>
                <a:gd name="T72" fmla="*/ 1158 w 52"/>
                <a:gd name="T73" fmla="*/ 1852 h 71"/>
                <a:gd name="T74" fmla="*/ 1158 w 52"/>
                <a:gd name="T75" fmla="*/ 1496 h 71"/>
                <a:gd name="T76" fmla="*/ 1158 w 52"/>
                <a:gd name="T77" fmla="*/ 1282 h 71"/>
                <a:gd name="T78" fmla="*/ 924 w 52"/>
                <a:gd name="T79" fmla="*/ 1496 h 71"/>
                <a:gd name="T80" fmla="*/ 924 w 52"/>
                <a:gd name="T81" fmla="*/ 1852 h 71"/>
                <a:gd name="T82" fmla="*/ 569 w 52"/>
                <a:gd name="T83" fmla="*/ 1969 h 71"/>
                <a:gd name="T84" fmla="*/ 448 w 52"/>
                <a:gd name="T85" fmla="*/ 2208 h 71"/>
                <a:gd name="T86" fmla="*/ 355 w 52"/>
                <a:gd name="T87" fmla="*/ 2661 h 71"/>
                <a:gd name="T88" fmla="*/ 238 w 52"/>
                <a:gd name="T89" fmla="*/ 3231 h 71"/>
                <a:gd name="T90" fmla="*/ 117 w 52"/>
                <a:gd name="T91" fmla="*/ 3704 h 71"/>
                <a:gd name="T92" fmla="*/ 238 w 52"/>
                <a:gd name="T93" fmla="*/ 4274 h 71"/>
                <a:gd name="T94" fmla="*/ 238 w 52"/>
                <a:gd name="T95" fmla="*/ 4751 h 71"/>
                <a:gd name="T96" fmla="*/ 686 w 52"/>
                <a:gd name="T97" fmla="*/ 5794 h 71"/>
                <a:gd name="T98" fmla="*/ 803 w 52"/>
                <a:gd name="T99" fmla="*/ 6364 h 71"/>
                <a:gd name="T100" fmla="*/ 803 w 52"/>
                <a:gd name="T101" fmla="*/ 6481 h 71"/>
                <a:gd name="T102" fmla="*/ 686 w 52"/>
                <a:gd name="T103" fmla="*/ 7173 h 71"/>
                <a:gd name="T104" fmla="*/ 238 w 52"/>
                <a:gd name="T105" fmla="*/ 7977 h 71"/>
                <a:gd name="T106" fmla="*/ 0 w 52"/>
                <a:gd name="T107" fmla="*/ 821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18501" name="Freeform 56"/>
            <p:cNvSpPr>
              <a:spLocks/>
            </p:cNvSpPr>
            <p:nvPr/>
          </p:nvSpPr>
          <p:spPr bwMode="auto">
            <a:xfrm>
              <a:off x="3562" y="1636"/>
              <a:ext cx="405" cy="200"/>
            </a:xfrm>
            <a:custGeom>
              <a:avLst/>
              <a:gdLst>
                <a:gd name="T0" fmla="*/ 478 w 83"/>
                <a:gd name="T1" fmla="*/ 1854 h 41"/>
                <a:gd name="T2" fmla="*/ 927 w 83"/>
                <a:gd name="T3" fmla="*/ 1498 h 41"/>
                <a:gd name="T4" fmla="*/ 2332 w 83"/>
                <a:gd name="T5" fmla="*/ 688 h 41"/>
                <a:gd name="T6" fmla="*/ 3025 w 83"/>
                <a:gd name="T7" fmla="*/ 117 h 41"/>
                <a:gd name="T8" fmla="*/ 3596 w 83"/>
                <a:gd name="T9" fmla="*/ 117 h 41"/>
                <a:gd name="T10" fmla="*/ 3260 w 83"/>
                <a:gd name="T11" fmla="*/ 478 h 41"/>
                <a:gd name="T12" fmla="*/ 2669 w 83"/>
                <a:gd name="T13" fmla="*/ 1049 h 41"/>
                <a:gd name="T14" fmla="*/ 2669 w 83"/>
                <a:gd name="T15" fmla="*/ 1405 h 41"/>
                <a:gd name="T16" fmla="*/ 3260 w 83"/>
                <a:gd name="T17" fmla="*/ 1166 h 41"/>
                <a:gd name="T18" fmla="*/ 4523 w 83"/>
                <a:gd name="T19" fmla="*/ 1737 h 41"/>
                <a:gd name="T20" fmla="*/ 5002 w 83"/>
                <a:gd name="T21" fmla="*/ 1854 h 41"/>
                <a:gd name="T22" fmla="*/ 5119 w 83"/>
                <a:gd name="T23" fmla="*/ 1976 h 41"/>
                <a:gd name="T24" fmla="*/ 5690 w 83"/>
                <a:gd name="T25" fmla="*/ 1498 h 41"/>
                <a:gd name="T26" fmla="*/ 7427 w 83"/>
                <a:gd name="T27" fmla="*/ 927 h 41"/>
                <a:gd name="T28" fmla="*/ 7310 w 83"/>
                <a:gd name="T29" fmla="*/ 1283 h 41"/>
                <a:gd name="T30" fmla="*/ 7666 w 83"/>
                <a:gd name="T31" fmla="*/ 1620 h 41"/>
                <a:gd name="T32" fmla="*/ 8359 w 83"/>
                <a:gd name="T33" fmla="*/ 1498 h 41"/>
                <a:gd name="T34" fmla="*/ 8832 w 83"/>
                <a:gd name="T35" fmla="*/ 2093 h 41"/>
                <a:gd name="T36" fmla="*/ 9525 w 83"/>
                <a:gd name="T37" fmla="*/ 2215 h 41"/>
                <a:gd name="T38" fmla="*/ 9525 w 83"/>
                <a:gd name="T39" fmla="*/ 2429 h 41"/>
                <a:gd name="T40" fmla="*/ 9169 w 83"/>
                <a:gd name="T41" fmla="*/ 2429 h 41"/>
                <a:gd name="T42" fmla="*/ 8715 w 83"/>
                <a:gd name="T43" fmla="*/ 2429 h 41"/>
                <a:gd name="T44" fmla="*/ 8022 w 83"/>
                <a:gd name="T45" fmla="*/ 2429 h 41"/>
                <a:gd name="T46" fmla="*/ 8022 w 83"/>
                <a:gd name="T47" fmla="*/ 2785 h 41"/>
                <a:gd name="T48" fmla="*/ 7212 w 83"/>
                <a:gd name="T49" fmla="*/ 2429 h 41"/>
                <a:gd name="T50" fmla="*/ 6622 w 83"/>
                <a:gd name="T51" fmla="*/ 2663 h 41"/>
                <a:gd name="T52" fmla="*/ 6382 w 83"/>
                <a:gd name="T53" fmla="*/ 2902 h 41"/>
                <a:gd name="T54" fmla="*/ 5812 w 83"/>
                <a:gd name="T55" fmla="*/ 2902 h 41"/>
                <a:gd name="T56" fmla="*/ 5333 w 83"/>
                <a:gd name="T57" fmla="*/ 3473 h 41"/>
                <a:gd name="T58" fmla="*/ 5450 w 83"/>
                <a:gd name="T59" fmla="*/ 3259 h 41"/>
                <a:gd name="T60" fmla="*/ 5119 w 83"/>
                <a:gd name="T61" fmla="*/ 3259 h 41"/>
                <a:gd name="T62" fmla="*/ 4880 w 83"/>
                <a:gd name="T63" fmla="*/ 3141 h 41"/>
                <a:gd name="T64" fmla="*/ 4645 w 83"/>
                <a:gd name="T65" fmla="*/ 3712 h 41"/>
                <a:gd name="T66" fmla="*/ 4192 w 83"/>
                <a:gd name="T67" fmla="*/ 4400 h 41"/>
                <a:gd name="T68" fmla="*/ 3952 w 83"/>
                <a:gd name="T69" fmla="*/ 4522 h 41"/>
                <a:gd name="T70" fmla="*/ 4070 w 83"/>
                <a:gd name="T71" fmla="*/ 4190 h 41"/>
                <a:gd name="T72" fmla="*/ 3713 w 83"/>
                <a:gd name="T73" fmla="*/ 4190 h 41"/>
                <a:gd name="T74" fmla="*/ 3474 w 83"/>
                <a:gd name="T75" fmla="*/ 3356 h 41"/>
                <a:gd name="T76" fmla="*/ 3382 w 83"/>
                <a:gd name="T77" fmla="*/ 3259 h 41"/>
                <a:gd name="T78" fmla="*/ 2669 w 83"/>
                <a:gd name="T79" fmla="*/ 3024 h 41"/>
                <a:gd name="T80" fmla="*/ 2547 w 83"/>
                <a:gd name="T81" fmla="*/ 3024 h 41"/>
                <a:gd name="T82" fmla="*/ 1859 w 83"/>
                <a:gd name="T83" fmla="*/ 2785 h 41"/>
                <a:gd name="T84" fmla="*/ 478 w 83"/>
                <a:gd name="T85" fmla="*/ 2215 h 41"/>
                <a:gd name="T86" fmla="*/ 0 w 83"/>
                <a:gd name="T87" fmla="*/ 197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chemeClr val="bg1"/>
            </a:solidFill>
            <a:ln w="12700" cmpd="sng">
              <a:solidFill>
                <a:srgbClr val="000000"/>
              </a:solidFill>
              <a:prstDash val="solid"/>
              <a:round/>
              <a:headEnd/>
              <a:tailEnd/>
            </a:ln>
          </p:spPr>
          <p:txBody>
            <a:bodyPr/>
            <a:lstStyle/>
            <a:p>
              <a:endParaRPr lang="en-US" dirty="0"/>
            </a:p>
          </p:txBody>
        </p:sp>
      </p:grpSp>
      <p:sp>
        <p:nvSpPr>
          <p:cNvPr id="18470" name="Freeform 57"/>
          <p:cNvSpPr>
            <a:spLocks/>
          </p:cNvSpPr>
          <p:nvPr/>
        </p:nvSpPr>
        <p:spPr bwMode="auto">
          <a:xfrm>
            <a:off x="8757921" y="3501390"/>
            <a:ext cx="464821" cy="668656"/>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rgbClr val="000000"/>
            </a:solidFill>
            <a:prstDash val="solid"/>
            <a:round/>
            <a:headEnd/>
            <a:tailEnd/>
          </a:ln>
        </p:spPr>
        <p:txBody>
          <a:bodyPr lIns="130622" tIns="65311" rIns="130622" bIns="65311"/>
          <a:lstStyle/>
          <a:p>
            <a:endParaRPr lang="en-US" dirty="0"/>
          </a:p>
        </p:txBody>
      </p:sp>
      <p:sp>
        <p:nvSpPr>
          <p:cNvPr id="18471" name="Freeform 58"/>
          <p:cNvSpPr>
            <a:spLocks/>
          </p:cNvSpPr>
          <p:nvPr/>
        </p:nvSpPr>
        <p:spPr bwMode="auto">
          <a:xfrm>
            <a:off x="8275320" y="4615816"/>
            <a:ext cx="541021" cy="771524"/>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72" name="Freeform 59"/>
          <p:cNvSpPr>
            <a:spLocks/>
          </p:cNvSpPr>
          <p:nvPr/>
        </p:nvSpPr>
        <p:spPr bwMode="auto">
          <a:xfrm>
            <a:off x="9779001" y="3278506"/>
            <a:ext cx="911861" cy="474344"/>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73" name="Freeform 60"/>
          <p:cNvSpPr>
            <a:spLocks/>
          </p:cNvSpPr>
          <p:nvPr/>
        </p:nvSpPr>
        <p:spPr bwMode="auto">
          <a:xfrm>
            <a:off x="9476742" y="3752850"/>
            <a:ext cx="1181099" cy="546736"/>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74" name="Freeform 61"/>
          <p:cNvSpPr>
            <a:spLocks/>
          </p:cNvSpPr>
          <p:nvPr/>
        </p:nvSpPr>
        <p:spPr bwMode="auto">
          <a:xfrm>
            <a:off x="9558022" y="4476751"/>
            <a:ext cx="795019" cy="491490"/>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rgbClr val="000000"/>
            </a:solidFill>
            <a:prstDash val="solid"/>
            <a:round/>
            <a:headEnd/>
            <a:tailEnd/>
          </a:ln>
        </p:spPr>
        <p:txBody>
          <a:bodyPr lIns="130622" tIns="65311" rIns="130622" bIns="65311"/>
          <a:lstStyle/>
          <a:p>
            <a:endParaRPr lang="en-US" dirty="0"/>
          </a:p>
        </p:txBody>
      </p:sp>
      <p:sp>
        <p:nvSpPr>
          <p:cNvPr id="18475" name="Freeform 62"/>
          <p:cNvSpPr>
            <a:spLocks/>
          </p:cNvSpPr>
          <p:nvPr/>
        </p:nvSpPr>
        <p:spPr bwMode="auto">
          <a:xfrm>
            <a:off x="9197342" y="4541520"/>
            <a:ext cx="848360" cy="71628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487E6"/>
          </a:solidFill>
          <a:ln w="12700" cmpd="sng">
            <a:solidFill>
              <a:srgbClr val="000000"/>
            </a:solidFill>
            <a:prstDash val="solid"/>
            <a:round/>
            <a:headEnd/>
            <a:tailEnd/>
          </a:ln>
        </p:spPr>
        <p:txBody>
          <a:bodyPr lIns="130622" tIns="65311" rIns="130622" bIns="65311"/>
          <a:lstStyle/>
          <a:p>
            <a:endParaRPr lang="en-US" dirty="0"/>
          </a:p>
        </p:txBody>
      </p:sp>
      <p:sp>
        <p:nvSpPr>
          <p:cNvPr id="18476" name="Freeform 63"/>
          <p:cNvSpPr>
            <a:spLocks/>
          </p:cNvSpPr>
          <p:nvPr/>
        </p:nvSpPr>
        <p:spPr bwMode="auto">
          <a:xfrm>
            <a:off x="9994901" y="3649980"/>
            <a:ext cx="718819" cy="268606"/>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77" name="Freeform 64"/>
          <p:cNvSpPr>
            <a:spLocks/>
          </p:cNvSpPr>
          <p:nvPr/>
        </p:nvSpPr>
        <p:spPr bwMode="auto">
          <a:xfrm>
            <a:off x="10541000" y="3621406"/>
            <a:ext cx="172720" cy="222884"/>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78" name="Freeform 65"/>
          <p:cNvSpPr>
            <a:spLocks/>
          </p:cNvSpPr>
          <p:nvPr/>
        </p:nvSpPr>
        <p:spPr bwMode="auto">
          <a:xfrm>
            <a:off x="10586721" y="3362326"/>
            <a:ext cx="220981" cy="390524"/>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79" name="Freeform 66"/>
          <p:cNvSpPr>
            <a:spLocks/>
          </p:cNvSpPr>
          <p:nvPr/>
        </p:nvSpPr>
        <p:spPr bwMode="auto">
          <a:xfrm>
            <a:off x="10782302" y="3185160"/>
            <a:ext cx="266699" cy="203836"/>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sp>
        <p:nvSpPr>
          <p:cNvPr id="18480" name="Freeform 67"/>
          <p:cNvSpPr>
            <a:spLocks/>
          </p:cNvSpPr>
          <p:nvPr/>
        </p:nvSpPr>
        <p:spPr bwMode="auto">
          <a:xfrm>
            <a:off x="10772142" y="3027046"/>
            <a:ext cx="523240" cy="21336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81" name="Freeform 68"/>
          <p:cNvSpPr>
            <a:spLocks/>
          </p:cNvSpPr>
          <p:nvPr/>
        </p:nvSpPr>
        <p:spPr bwMode="auto">
          <a:xfrm>
            <a:off x="11015982" y="3166110"/>
            <a:ext cx="137160" cy="12192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AAC8F5"/>
          </a:solidFill>
          <a:ln w="12700" cmpd="sng">
            <a:solidFill>
              <a:srgbClr val="000000"/>
            </a:solidFill>
            <a:prstDash val="solid"/>
            <a:round/>
            <a:headEnd/>
            <a:tailEnd/>
          </a:ln>
        </p:spPr>
        <p:txBody>
          <a:bodyPr lIns="130622" tIns="65311" rIns="130622" bIns="65311"/>
          <a:lstStyle/>
          <a:p>
            <a:endParaRPr lang="en-US" dirty="0"/>
          </a:p>
        </p:txBody>
      </p:sp>
      <p:sp>
        <p:nvSpPr>
          <p:cNvPr id="18482" name="Freeform 69"/>
          <p:cNvSpPr>
            <a:spLocks/>
          </p:cNvSpPr>
          <p:nvPr/>
        </p:nvSpPr>
        <p:spPr bwMode="auto">
          <a:xfrm>
            <a:off x="10863581" y="2655570"/>
            <a:ext cx="243840" cy="436246"/>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sp>
        <p:nvSpPr>
          <p:cNvPr id="18483" name="Freeform 70"/>
          <p:cNvSpPr>
            <a:spLocks/>
          </p:cNvSpPr>
          <p:nvPr/>
        </p:nvSpPr>
        <p:spPr bwMode="auto">
          <a:xfrm>
            <a:off x="10944861" y="2265046"/>
            <a:ext cx="566419" cy="733424"/>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chemeClr val="bg1"/>
          </a:solidFill>
          <a:ln w="12700" cmpd="sng">
            <a:solidFill>
              <a:srgbClr val="000000"/>
            </a:solidFill>
            <a:prstDash val="solid"/>
            <a:round/>
            <a:headEnd/>
            <a:tailEnd/>
          </a:ln>
        </p:spPr>
        <p:txBody>
          <a:bodyPr lIns="130622" tIns="65311" rIns="130622" bIns="65311"/>
          <a:lstStyle/>
          <a:p>
            <a:endParaRPr lang="en-US" dirty="0"/>
          </a:p>
        </p:txBody>
      </p:sp>
      <p:grpSp>
        <p:nvGrpSpPr>
          <p:cNvPr id="4" name="Group 71"/>
          <p:cNvGrpSpPr>
            <a:grpSpLocks/>
          </p:cNvGrpSpPr>
          <p:nvPr/>
        </p:nvGrpSpPr>
        <p:grpSpPr bwMode="auto">
          <a:xfrm>
            <a:off x="4602480" y="5562600"/>
            <a:ext cx="1374141" cy="706756"/>
            <a:chOff x="1991" y="3321"/>
            <a:chExt cx="361" cy="231"/>
          </a:xfrm>
        </p:grpSpPr>
        <p:sp>
          <p:nvSpPr>
            <p:cNvPr id="18492" name="Freeform 72"/>
            <p:cNvSpPr>
              <a:spLocks/>
            </p:cNvSpPr>
            <p:nvPr/>
          </p:nvSpPr>
          <p:spPr bwMode="auto">
            <a:xfrm>
              <a:off x="2274" y="3459"/>
              <a:ext cx="78" cy="93"/>
            </a:xfrm>
            <a:custGeom>
              <a:avLst/>
              <a:gdLst>
                <a:gd name="T0" fmla="*/ 0 w 16"/>
                <a:gd name="T1" fmla="*/ 813 h 19"/>
                <a:gd name="T2" fmla="*/ 117 w 16"/>
                <a:gd name="T3" fmla="*/ 1532 h 19"/>
                <a:gd name="T4" fmla="*/ 117 w 16"/>
                <a:gd name="T5" fmla="*/ 1870 h 19"/>
                <a:gd name="T6" fmla="*/ 687 w 16"/>
                <a:gd name="T7" fmla="*/ 2227 h 19"/>
                <a:gd name="T8" fmla="*/ 926 w 16"/>
                <a:gd name="T9" fmla="*/ 1870 h 19"/>
                <a:gd name="T10" fmla="*/ 1852 w 16"/>
                <a:gd name="T11" fmla="*/ 1292 h 19"/>
                <a:gd name="T12" fmla="*/ 1497 w 16"/>
                <a:gd name="T13" fmla="*/ 573 h 19"/>
                <a:gd name="T14" fmla="*/ 356 w 16"/>
                <a:gd name="T15" fmla="*/ 0 h 19"/>
                <a:gd name="T16" fmla="*/ 356 w 16"/>
                <a:gd name="T17" fmla="*/ 573 h 19"/>
                <a:gd name="T18" fmla="*/ 0 w 16"/>
                <a:gd name="T19" fmla="*/ 813 h 19"/>
                <a:gd name="T20" fmla="*/ 0 w 16"/>
                <a:gd name="T21" fmla="*/ 81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bg1"/>
            </a:solidFill>
            <a:ln w="12700" cmpd="sng">
              <a:solidFill>
                <a:schemeClr val="tx1"/>
              </a:solidFill>
              <a:prstDash val="solid"/>
              <a:round/>
              <a:headEnd/>
              <a:tailEnd/>
            </a:ln>
          </p:spPr>
          <p:txBody>
            <a:bodyPr/>
            <a:lstStyle/>
            <a:p>
              <a:endParaRPr lang="en-US" dirty="0"/>
            </a:p>
          </p:txBody>
        </p:sp>
        <p:sp>
          <p:nvSpPr>
            <p:cNvPr id="18493" name="Freeform 73"/>
            <p:cNvSpPr>
              <a:spLocks/>
            </p:cNvSpPr>
            <p:nvPr/>
          </p:nvSpPr>
          <p:spPr bwMode="auto">
            <a:xfrm>
              <a:off x="2235" y="3409"/>
              <a:ext cx="44" cy="29"/>
            </a:xfrm>
            <a:custGeom>
              <a:avLst/>
              <a:gdLst>
                <a:gd name="T0" fmla="*/ 357 w 9"/>
                <a:gd name="T1" fmla="*/ 677 h 6"/>
                <a:gd name="T2" fmla="*/ 934 w 9"/>
                <a:gd name="T3" fmla="*/ 677 h 6"/>
                <a:gd name="T4" fmla="*/ 1051 w 9"/>
                <a:gd name="T5" fmla="*/ 348 h 6"/>
                <a:gd name="T6" fmla="*/ 572 w 9"/>
                <a:gd name="T7" fmla="*/ 232 h 6"/>
                <a:gd name="T8" fmla="*/ 357 w 9"/>
                <a:gd name="T9" fmla="*/ 232 h 6"/>
                <a:gd name="T10" fmla="*/ 240 w 9"/>
                <a:gd name="T11" fmla="*/ 0 h 6"/>
                <a:gd name="T12" fmla="*/ 0 w 9"/>
                <a:gd name="T13" fmla="*/ 232 h 6"/>
                <a:gd name="T14" fmla="*/ 240 w 9"/>
                <a:gd name="T15" fmla="*/ 561 h 6"/>
                <a:gd name="T16" fmla="*/ 357 w 9"/>
                <a:gd name="T17" fmla="*/ 677 h 6"/>
                <a:gd name="T18" fmla="*/ 357 w 9"/>
                <a:gd name="T19" fmla="*/ 67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bg1"/>
            </a:solidFill>
            <a:ln w="12700" cmpd="sng">
              <a:solidFill>
                <a:schemeClr val="tx1"/>
              </a:solidFill>
              <a:prstDash val="solid"/>
              <a:round/>
              <a:headEnd/>
              <a:tailEnd/>
            </a:ln>
          </p:spPr>
          <p:txBody>
            <a:bodyPr/>
            <a:lstStyle/>
            <a:p>
              <a:endParaRPr lang="en-US" dirty="0"/>
            </a:p>
          </p:txBody>
        </p:sp>
        <p:sp>
          <p:nvSpPr>
            <p:cNvPr id="18494" name="Freeform 74"/>
            <p:cNvSpPr>
              <a:spLocks/>
            </p:cNvSpPr>
            <p:nvPr/>
          </p:nvSpPr>
          <p:spPr bwMode="auto">
            <a:xfrm>
              <a:off x="2225" y="3438"/>
              <a:ext cx="20" cy="10"/>
            </a:xfrm>
            <a:custGeom>
              <a:avLst/>
              <a:gdLst>
                <a:gd name="T0" fmla="*/ 0 w 4"/>
                <a:gd name="T1" fmla="*/ 250 h 2"/>
                <a:gd name="T2" fmla="*/ 500 w 4"/>
                <a:gd name="T3" fmla="*/ 0 h 2"/>
                <a:gd name="T4" fmla="*/ 500 w 4"/>
                <a:gd name="T5" fmla="*/ 250 h 2"/>
                <a:gd name="T6" fmla="*/ 0 w 4"/>
                <a:gd name="T7" fmla="*/ 250 h 2"/>
                <a:gd name="T8" fmla="*/ 0 w 4"/>
                <a:gd name="T9" fmla="*/ 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bg1"/>
            </a:solidFill>
            <a:ln w="12700" cmpd="sng">
              <a:solidFill>
                <a:schemeClr val="tx1"/>
              </a:solidFill>
              <a:prstDash val="solid"/>
              <a:round/>
              <a:headEnd/>
              <a:tailEnd/>
            </a:ln>
          </p:spPr>
          <p:txBody>
            <a:bodyPr/>
            <a:lstStyle/>
            <a:p>
              <a:endParaRPr lang="en-US" dirty="0"/>
            </a:p>
          </p:txBody>
        </p:sp>
        <p:sp>
          <p:nvSpPr>
            <p:cNvPr id="18495" name="Freeform 75"/>
            <p:cNvSpPr>
              <a:spLocks/>
            </p:cNvSpPr>
            <p:nvPr/>
          </p:nvSpPr>
          <p:spPr bwMode="auto">
            <a:xfrm>
              <a:off x="2211" y="3419"/>
              <a:ext cx="19" cy="14"/>
            </a:xfrm>
            <a:custGeom>
              <a:avLst/>
              <a:gdLst>
                <a:gd name="T0" fmla="*/ 223 w 4"/>
                <a:gd name="T1" fmla="*/ 0 h 3"/>
                <a:gd name="T2" fmla="*/ 223 w 4"/>
                <a:gd name="T3" fmla="*/ 0 h 3"/>
                <a:gd name="T4" fmla="*/ 313 w 4"/>
                <a:gd name="T5" fmla="*/ 0 h 3"/>
                <a:gd name="T6" fmla="*/ 313 w 4"/>
                <a:gd name="T7" fmla="*/ 0 h 3"/>
                <a:gd name="T8" fmla="*/ 313 w 4"/>
                <a:gd name="T9" fmla="*/ 0 h 3"/>
                <a:gd name="T10" fmla="*/ 313 w 4"/>
                <a:gd name="T11" fmla="*/ 107 h 3"/>
                <a:gd name="T12" fmla="*/ 313 w 4"/>
                <a:gd name="T13" fmla="*/ 107 h 3"/>
                <a:gd name="T14" fmla="*/ 313 w 4"/>
                <a:gd name="T15" fmla="*/ 107 h 3"/>
                <a:gd name="T16" fmla="*/ 427 w 4"/>
                <a:gd name="T17" fmla="*/ 107 h 3"/>
                <a:gd name="T18" fmla="*/ 313 w 4"/>
                <a:gd name="T19" fmla="*/ 196 h 3"/>
                <a:gd name="T20" fmla="*/ 313 w 4"/>
                <a:gd name="T21" fmla="*/ 196 h 3"/>
                <a:gd name="T22" fmla="*/ 313 w 4"/>
                <a:gd name="T23" fmla="*/ 196 h 3"/>
                <a:gd name="T24" fmla="*/ 313 w 4"/>
                <a:gd name="T25" fmla="*/ 303 h 3"/>
                <a:gd name="T26" fmla="*/ 313 w 4"/>
                <a:gd name="T27" fmla="*/ 303 h 3"/>
                <a:gd name="T28" fmla="*/ 313 w 4"/>
                <a:gd name="T29" fmla="*/ 303 h 3"/>
                <a:gd name="T30" fmla="*/ 223 w 4"/>
                <a:gd name="T31" fmla="*/ 303 h 3"/>
                <a:gd name="T32" fmla="*/ 223 w 4"/>
                <a:gd name="T33" fmla="*/ 303 h 3"/>
                <a:gd name="T34" fmla="*/ 223 w 4"/>
                <a:gd name="T35" fmla="*/ 303 h 3"/>
                <a:gd name="T36" fmla="*/ 114 w 4"/>
                <a:gd name="T37" fmla="*/ 303 h 3"/>
                <a:gd name="T38" fmla="*/ 114 w 4"/>
                <a:gd name="T39" fmla="*/ 303 h 3"/>
                <a:gd name="T40" fmla="*/ 114 w 4"/>
                <a:gd name="T41" fmla="*/ 303 h 3"/>
                <a:gd name="T42" fmla="*/ 114 w 4"/>
                <a:gd name="T43" fmla="*/ 196 h 3"/>
                <a:gd name="T44" fmla="*/ 0 w 4"/>
                <a:gd name="T45" fmla="*/ 196 h 3"/>
                <a:gd name="T46" fmla="*/ 0 w 4"/>
                <a:gd name="T47" fmla="*/ 196 h 3"/>
                <a:gd name="T48" fmla="*/ 0 w 4"/>
                <a:gd name="T49" fmla="*/ 107 h 3"/>
                <a:gd name="T50" fmla="*/ 0 w 4"/>
                <a:gd name="T51" fmla="*/ 107 h 3"/>
                <a:gd name="T52" fmla="*/ 0 w 4"/>
                <a:gd name="T53" fmla="*/ 107 h 3"/>
                <a:gd name="T54" fmla="*/ 114 w 4"/>
                <a:gd name="T55" fmla="*/ 107 h 3"/>
                <a:gd name="T56" fmla="*/ 114 w 4"/>
                <a:gd name="T57" fmla="*/ 0 h 3"/>
                <a:gd name="T58" fmla="*/ 114 w 4"/>
                <a:gd name="T59" fmla="*/ 0 h 3"/>
                <a:gd name="T60" fmla="*/ 114 w 4"/>
                <a:gd name="T61" fmla="*/ 0 h 3"/>
                <a:gd name="T62" fmla="*/ 223 w 4"/>
                <a:gd name="T63" fmla="*/ 0 h 3"/>
                <a:gd name="T64" fmla="*/ 223 w 4"/>
                <a:gd name="T65" fmla="*/ 0 h 3"/>
                <a:gd name="T66" fmla="*/ 223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US" dirty="0"/>
            </a:p>
          </p:txBody>
        </p:sp>
        <p:sp>
          <p:nvSpPr>
            <p:cNvPr id="18496" name="Freeform 76"/>
            <p:cNvSpPr>
              <a:spLocks/>
            </p:cNvSpPr>
            <p:nvPr/>
          </p:nvSpPr>
          <p:spPr bwMode="auto">
            <a:xfrm>
              <a:off x="2186" y="3394"/>
              <a:ext cx="39" cy="15"/>
            </a:xfrm>
            <a:custGeom>
              <a:avLst/>
              <a:gdLst>
                <a:gd name="T0" fmla="*/ 0 w 8"/>
                <a:gd name="T1" fmla="*/ 375 h 3"/>
                <a:gd name="T2" fmla="*/ 809 w 8"/>
                <a:gd name="T3" fmla="*/ 375 h 3"/>
                <a:gd name="T4" fmla="*/ 926 w 8"/>
                <a:gd name="T5" fmla="*/ 0 h 3"/>
                <a:gd name="T6" fmla="*/ 239 w 8"/>
                <a:gd name="T7" fmla="*/ 0 h 3"/>
                <a:gd name="T8" fmla="*/ 0 w 8"/>
                <a:gd name="T9" fmla="*/ 375 h 3"/>
                <a:gd name="T10" fmla="*/ 0 w 8"/>
                <a:gd name="T11" fmla="*/ 3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bg1"/>
            </a:solidFill>
            <a:ln w="12700" cmpd="sng">
              <a:solidFill>
                <a:schemeClr val="tx1"/>
              </a:solidFill>
              <a:prstDash val="solid"/>
              <a:round/>
              <a:headEnd/>
              <a:tailEnd/>
            </a:ln>
          </p:spPr>
          <p:txBody>
            <a:bodyPr/>
            <a:lstStyle/>
            <a:p>
              <a:endParaRPr lang="en-US" dirty="0"/>
            </a:p>
          </p:txBody>
        </p:sp>
        <p:sp>
          <p:nvSpPr>
            <p:cNvPr id="18497" name="Freeform 77"/>
            <p:cNvSpPr>
              <a:spLocks/>
            </p:cNvSpPr>
            <p:nvPr/>
          </p:nvSpPr>
          <p:spPr bwMode="auto">
            <a:xfrm>
              <a:off x="2026" y="3321"/>
              <a:ext cx="38" cy="24"/>
            </a:xfrm>
            <a:custGeom>
              <a:avLst/>
              <a:gdLst>
                <a:gd name="T0" fmla="*/ 0 w 8"/>
                <a:gd name="T1" fmla="*/ 437 h 5"/>
                <a:gd name="T2" fmla="*/ 313 w 8"/>
                <a:gd name="T3" fmla="*/ 552 h 5"/>
                <a:gd name="T4" fmla="*/ 632 w 8"/>
                <a:gd name="T5" fmla="*/ 552 h 5"/>
                <a:gd name="T6" fmla="*/ 855 w 8"/>
                <a:gd name="T7" fmla="*/ 230 h 5"/>
                <a:gd name="T8" fmla="*/ 541 w 8"/>
                <a:gd name="T9" fmla="*/ 0 h 5"/>
                <a:gd name="T10" fmla="*/ 114 w 8"/>
                <a:gd name="T11" fmla="*/ 230 h 5"/>
                <a:gd name="T12" fmla="*/ 0 w 8"/>
                <a:gd name="T13" fmla="*/ 437 h 5"/>
                <a:gd name="T14" fmla="*/ 0 w 8"/>
                <a:gd name="T15" fmla="*/ 437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bg1"/>
            </a:solidFill>
            <a:ln w="12700" cmpd="sng">
              <a:solidFill>
                <a:schemeClr val="tx1"/>
              </a:solidFill>
              <a:prstDash val="solid"/>
              <a:round/>
              <a:headEnd/>
              <a:tailEnd/>
            </a:ln>
          </p:spPr>
          <p:txBody>
            <a:bodyPr/>
            <a:lstStyle/>
            <a:p>
              <a:endParaRPr lang="en-US" dirty="0"/>
            </a:p>
          </p:txBody>
        </p:sp>
        <p:sp>
          <p:nvSpPr>
            <p:cNvPr id="18498" name="Freeform 78"/>
            <p:cNvSpPr>
              <a:spLocks/>
            </p:cNvSpPr>
            <p:nvPr/>
          </p:nvSpPr>
          <p:spPr bwMode="auto">
            <a:xfrm>
              <a:off x="1991" y="3321"/>
              <a:ext cx="20" cy="24"/>
            </a:xfrm>
            <a:custGeom>
              <a:avLst/>
              <a:gdLst>
                <a:gd name="T0" fmla="*/ 0 w 4"/>
                <a:gd name="T1" fmla="*/ 552 h 5"/>
                <a:gd name="T2" fmla="*/ 500 w 4"/>
                <a:gd name="T3" fmla="*/ 230 h 5"/>
                <a:gd name="T4" fmla="*/ 500 w 4"/>
                <a:gd name="T5" fmla="*/ 0 h 5"/>
                <a:gd name="T6" fmla="*/ 0 w 4"/>
                <a:gd name="T7" fmla="*/ 437 h 5"/>
                <a:gd name="T8" fmla="*/ 0 w 4"/>
                <a:gd name="T9" fmla="*/ 552 h 5"/>
                <a:gd name="T10" fmla="*/ 0 w 4"/>
                <a:gd name="T11" fmla="*/ 552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bg1"/>
            </a:solidFill>
            <a:ln w="12700" cmpd="sng">
              <a:solidFill>
                <a:schemeClr val="tx1"/>
              </a:solidFill>
              <a:prstDash val="solid"/>
              <a:round/>
              <a:headEnd/>
              <a:tailEnd/>
            </a:ln>
          </p:spPr>
          <p:txBody>
            <a:bodyPr/>
            <a:lstStyle/>
            <a:p>
              <a:endParaRPr lang="en-US" dirty="0"/>
            </a:p>
          </p:txBody>
        </p:sp>
        <p:sp>
          <p:nvSpPr>
            <p:cNvPr id="18499" name="Freeform 79"/>
            <p:cNvSpPr>
              <a:spLocks/>
            </p:cNvSpPr>
            <p:nvPr/>
          </p:nvSpPr>
          <p:spPr bwMode="auto">
            <a:xfrm>
              <a:off x="2128" y="3360"/>
              <a:ext cx="39" cy="34"/>
            </a:xfrm>
            <a:custGeom>
              <a:avLst/>
              <a:gdLst>
                <a:gd name="T0" fmla="*/ 356 w 8"/>
                <a:gd name="T1" fmla="*/ 801 h 7"/>
                <a:gd name="T2" fmla="*/ 926 w 8"/>
                <a:gd name="T3" fmla="*/ 801 h 7"/>
                <a:gd name="T4" fmla="*/ 926 w 8"/>
                <a:gd name="T5" fmla="*/ 447 h 7"/>
                <a:gd name="T6" fmla="*/ 473 w 8"/>
                <a:gd name="T7" fmla="*/ 0 h 7"/>
                <a:gd name="T8" fmla="*/ 0 w 8"/>
                <a:gd name="T9" fmla="*/ 238 h 7"/>
                <a:gd name="T10" fmla="*/ 356 w 8"/>
                <a:gd name="T11" fmla="*/ 801 h 7"/>
                <a:gd name="T12" fmla="*/ 356 w 8"/>
                <a:gd name="T13" fmla="*/ 801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bg1"/>
            </a:solidFill>
            <a:ln w="12700" cmpd="sng">
              <a:solidFill>
                <a:schemeClr val="tx1"/>
              </a:solidFill>
              <a:prstDash val="solid"/>
              <a:round/>
              <a:headEnd/>
              <a:tailEnd/>
            </a:ln>
          </p:spPr>
          <p:txBody>
            <a:bodyPr/>
            <a:lstStyle/>
            <a:p>
              <a:endParaRPr lang="en-US" dirty="0"/>
            </a:p>
          </p:txBody>
        </p:sp>
      </p:grpSp>
      <p:sp>
        <p:nvSpPr>
          <p:cNvPr id="18485" name="Text Box 120"/>
          <p:cNvSpPr txBox="1">
            <a:spLocks noChangeArrowheads="1"/>
          </p:cNvSpPr>
          <p:nvPr/>
        </p:nvSpPr>
        <p:spPr bwMode="auto">
          <a:xfrm>
            <a:off x="3390902" y="1550671"/>
            <a:ext cx="7906913" cy="439674"/>
          </a:xfrm>
          <a:prstGeom prst="rect">
            <a:avLst/>
          </a:prstGeom>
          <a:noFill/>
          <a:ln w="9525">
            <a:noFill/>
            <a:miter lim="800000"/>
            <a:headEnd/>
            <a:tailEnd/>
          </a:ln>
        </p:spPr>
        <p:txBody>
          <a:bodyPr wrap="none" lIns="130622" tIns="65311" rIns="130622" bIns="65311">
            <a:spAutoFit/>
          </a:bodyPr>
          <a:lstStyle/>
          <a:p>
            <a:pPr eaLnBrk="0" hangingPunct="0"/>
            <a:r>
              <a:rPr lang="en-US" sz="2000" b="1" dirty="0">
                <a:solidFill>
                  <a:srgbClr val="000000"/>
                </a:solidFill>
                <a:latin typeface="Verdana" pitchFamily="34" charset="0"/>
              </a:rPr>
              <a:t>(*BMI ≥30, or ~ 30 lbs. overweight for 5’ 4” person)</a:t>
            </a:r>
          </a:p>
        </p:txBody>
      </p:sp>
      <p:sp>
        <p:nvSpPr>
          <p:cNvPr id="18486" name="Text Box 136"/>
          <p:cNvSpPr txBox="1">
            <a:spLocks noChangeArrowheads="1"/>
          </p:cNvSpPr>
          <p:nvPr/>
        </p:nvSpPr>
        <p:spPr bwMode="auto">
          <a:xfrm>
            <a:off x="1046480" y="7073266"/>
            <a:ext cx="11602720" cy="439674"/>
          </a:xfrm>
          <a:prstGeom prst="rect">
            <a:avLst/>
          </a:prstGeom>
          <a:noFill/>
          <a:ln w="9525">
            <a:noFill/>
            <a:miter lim="800000"/>
            <a:headEnd/>
            <a:tailEnd/>
          </a:ln>
        </p:spPr>
        <p:txBody>
          <a:bodyPr lIns="130622" tIns="65311" rIns="130622" bIns="65311">
            <a:spAutoFit/>
          </a:bodyPr>
          <a:lstStyle/>
          <a:p>
            <a:pPr eaLnBrk="0" hangingPunct="0"/>
            <a:r>
              <a:rPr lang="en-US" sz="2000" b="1" dirty="0">
                <a:solidFill>
                  <a:srgbClr val="000000"/>
                </a:solidFill>
                <a:latin typeface="Arial Narrow" pitchFamily="34" charset="0"/>
              </a:rPr>
              <a:t>No Data         &lt;10%          10%–14%</a:t>
            </a:r>
          </a:p>
        </p:txBody>
      </p:sp>
      <p:sp>
        <p:nvSpPr>
          <p:cNvPr id="18487" name="Rectangle 137"/>
          <p:cNvSpPr>
            <a:spLocks noChangeArrowheads="1"/>
          </p:cNvSpPr>
          <p:nvPr/>
        </p:nvSpPr>
        <p:spPr bwMode="auto">
          <a:xfrm>
            <a:off x="782321" y="7147560"/>
            <a:ext cx="332741" cy="281940"/>
          </a:xfrm>
          <a:prstGeom prst="rect">
            <a:avLst/>
          </a:prstGeom>
          <a:solidFill>
            <a:schemeClr val="bg1"/>
          </a:solidFill>
          <a:ln w="9525">
            <a:solidFill>
              <a:schemeClr val="tx1"/>
            </a:solidFill>
            <a:miter lim="800000"/>
            <a:headEnd/>
            <a:tailEnd/>
          </a:ln>
        </p:spPr>
        <p:txBody>
          <a:bodyPr wrap="none" lIns="130622" tIns="65311" rIns="130622" bIns="65311" anchor="ctr"/>
          <a:lstStyle/>
          <a:p>
            <a:pPr eaLnBrk="0" hangingPunct="0"/>
            <a:endParaRPr lang="en-US" dirty="0">
              <a:solidFill>
                <a:srgbClr val="000000"/>
              </a:solidFill>
            </a:endParaRPr>
          </a:p>
        </p:txBody>
      </p:sp>
      <p:sp>
        <p:nvSpPr>
          <p:cNvPr id="18488" name="Rectangle 138"/>
          <p:cNvSpPr>
            <a:spLocks noChangeArrowheads="1"/>
          </p:cNvSpPr>
          <p:nvPr/>
        </p:nvSpPr>
        <p:spPr bwMode="auto">
          <a:xfrm>
            <a:off x="2159001" y="7143750"/>
            <a:ext cx="332741" cy="281940"/>
          </a:xfrm>
          <a:prstGeom prst="rect">
            <a:avLst/>
          </a:prstGeom>
          <a:solidFill>
            <a:srgbClr val="99CCFF"/>
          </a:solidFill>
          <a:ln w="9525">
            <a:solidFill>
              <a:schemeClr val="tx1"/>
            </a:solidFill>
            <a:miter lim="800000"/>
            <a:headEnd/>
            <a:tailEnd/>
          </a:ln>
        </p:spPr>
        <p:txBody>
          <a:bodyPr wrap="none" lIns="130622" tIns="65311" rIns="130622" bIns="65311" anchor="ctr"/>
          <a:lstStyle/>
          <a:p>
            <a:pPr eaLnBrk="0" hangingPunct="0"/>
            <a:endParaRPr lang="en-US" dirty="0">
              <a:solidFill>
                <a:srgbClr val="000000"/>
              </a:solidFill>
            </a:endParaRPr>
          </a:p>
        </p:txBody>
      </p:sp>
      <p:sp>
        <p:nvSpPr>
          <p:cNvPr id="18489" name="Rectangle 139"/>
          <p:cNvSpPr>
            <a:spLocks noChangeArrowheads="1"/>
          </p:cNvSpPr>
          <p:nvPr/>
        </p:nvSpPr>
        <p:spPr bwMode="auto">
          <a:xfrm>
            <a:off x="3535680" y="7141846"/>
            <a:ext cx="335280" cy="281940"/>
          </a:xfrm>
          <a:prstGeom prst="rect">
            <a:avLst/>
          </a:prstGeom>
          <a:solidFill>
            <a:srgbClr val="6699FF"/>
          </a:solidFill>
          <a:ln w="9525">
            <a:solidFill>
              <a:schemeClr val="tx1"/>
            </a:solidFill>
            <a:miter lim="800000"/>
            <a:headEnd/>
            <a:tailEnd/>
          </a:ln>
        </p:spPr>
        <p:txBody>
          <a:bodyPr wrap="none" lIns="130622" tIns="65311" rIns="130622" bIns="65311" anchor="ctr"/>
          <a:lstStyle/>
          <a:p>
            <a:pPr algn="ctr" eaLnBrk="0" hangingPunct="0"/>
            <a:endParaRPr lang="en-US" dirty="0">
              <a:solidFill>
                <a:srgbClr val="000000"/>
              </a:solidFill>
            </a:endParaRPr>
          </a:p>
        </p:txBody>
      </p:sp>
      <p:sp>
        <p:nvSpPr>
          <p:cNvPr id="18490" name="Rectangle 140"/>
          <p:cNvSpPr>
            <a:spLocks noChangeArrowheads="1"/>
          </p:cNvSpPr>
          <p:nvPr/>
        </p:nvSpPr>
        <p:spPr bwMode="auto">
          <a:xfrm>
            <a:off x="632461" y="7071360"/>
            <a:ext cx="4975859" cy="421006"/>
          </a:xfrm>
          <a:prstGeom prst="rect">
            <a:avLst/>
          </a:prstGeom>
          <a:noFill/>
          <a:ln w="9525">
            <a:solidFill>
              <a:schemeClr val="tx1"/>
            </a:solidFill>
            <a:miter lim="800000"/>
            <a:headEnd/>
            <a:tailEnd/>
          </a:ln>
        </p:spPr>
        <p:txBody>
          <a:bodyPr wrap="none" lIns="130622" tIns="65311" rIns="130622" bIns="65311" anchor="ctr"/>
          <a:lstStyle/>
          <a:p>
            <a:pPr eaLnBrk="0" hangingPunct="0"/>
            <a:endParaRPr lang="en-US" dirty="0">
              <a:solidFill>
                <a:srgbClr val="000000"/>
              </a:solidFill>
            </a:endParaRPr>
          </a:p>
        </p:txBody>
      </p:sp>
      <p:pic>
        <p:nvPicPr>
          <p:cNvPr id="18491" name="Picture 84" descr="cdc_spot-outline.jpg"/>
          <p:cNvPicPr>
            <a:picLocks noChangeAspect="1"/>
          </p:cNvPicPr>
          <p:nvPr/>
        </p:nvPicPr>
        <p:blipFill>
          <a:blip r:embed="rId2" cstate="print"/>
          <a:srcRect/>
          <a:stretch>
            <a:fillRect/>
          </a:stretch>
        </p:blipFill>
        <p:spPr bwMode="auto">
          <a:xfrm>
            <a:off x="12313921" y="6766561"/>
            <a:ext cx="1653541" cy="81153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a:grpSpLocks/>
          </p:cNvGrpSpPr>
          <p:nvPr/>
        </p:nvGrpSpPr>
        <p:grpSpPr bwMode="auto">
          <a:xfrm>
            <a:off x="1643382" y="2051686"/>
            <a:ext cx="9870440" cy="4280534"/>
            <a:chOff x="1155700" y="1709738"/>
            <a:chExt cx="6940550" cy="3567112"/>
          </a:xfrm>
        </p:grpSpPr>
        <p:sp>
          <p:nvSpPr>
            <p:cNvPr id="44047" name="Freeform 2"/>
            <p:cNvSpPr>
              <a:spLocks/>
            </p:cNvSpPr>
            <p:nvPr/>
          </p:nvSpPr>
          <p:spPr bwMode="auto">
            <a:xfrm>
              <a:off x="7697788" y="1887538"/>
              <a:ext cx="39846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48" name="Freeform 3"/>
            <p:cNvSpPr>
              <a:spLocks/>
            </p:cNvSpPr>
            <p:nvPr/>
          </p:nvSpPr>
          <p:spPr bwMode="auto">
            <a:xfrm>
              <a:off x="2636838" y="1709738"/>
              <a:ext cx="730250"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49" name="Freeform 4"/>
            <p:cNvSpPr>
              <a:spLocks/>
            </p:cNvSpPr>
            <p:nvPr/>
          </p:nvSpPr>
          <p:spPr bwMode="auto">
            <a:xfrm>
              <a:off x="3157538" y="1833563"/>
              <a:ext cx="658812"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50"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51" name="Freeform 6"/>
            <p:cNvSpPr>
              <a:spLocks/>
            </p:cNvSpPr>
            <p:nvPr/>
          </p:nvSpPr>
          <p:spPr bwMode="auto">
            <a:xfrm>
              <a:off x="4514850" y="2003425"/>
              <a:ext cx="723900"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52" name="Freeform 7"/>
            <p:cNvSpPr>
              <a:spLocks/>
            </p:cNvSpPr>
            <p:nvPr/>
          </p:nvSpPr>
          <p:spPr bwMode="auto">
            <a:xfrm>
              <a:off x="4483100" y="2398713"/>
              <a:ext cx="766763"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53" name="Freeform 8"/>
            <p:cNvSpPr>
              <a:spLocks/>
            </p:cNvSpPr>
            <p:nvPr/>
          </p:nvSpPr>
          <p:spPr bwMode="auto">
            <a:xfrm>
              <a:off x="4637088" y="3203575"/>
              <a:ext cx="8128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54" name="Freeform 9"/>
            <p:cNvSpPr>
              <a:spLocks/>
            </p:cNvSpPr>
            <p:nvPr/>
          </p:nvSpPr>
          <p:spPr bwMode="auto">
            <a:xfrm>
              <a:off x="5232400" y="2740025"/>
              <a:ext cx="666750"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55" name="Freeform 10"/>
            <p:cNvSpPr>
              <a:spLocks/>
            </p:cNvSpPr>
            <p:nvPr/>
          </p:nvSpPr>
          <p:spPr bwMode="auto">
            <a:xfrm>
              <a:off x="5597525" y="2282825"/>
              <a:ext cx="5778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56" name="Freeform 11"/>
            <p:cNvSpPr>
              <a:spLocks/>
            </p:cNvSpPr>
            <p:nvPr/>
          </p:nvSpPr>
          <p:spPr bwMode="auto">
            <a:xfrm>
              <a:off x="6445250" y="2840038"/>
              <a:ext cx="461963"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57" name="Freeform 12"/>
            <p:cNvSpPr>
              <a:spLocks/>
            </p:cNvSpPr>
            <p:nvPr/>
          </p:nvSpPr>
          <p:spPr bwMode="auto">
            <a:xfrm>
              <a:off x="6289675" y="4311650"/>
              <a:ext cx="10033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58"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59"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60" name="Freeform 15"/>
            <p:cNvSpPr>
              <a:spLocks/>
            </p:cNvSpPr>
            <p:nvPr/>
          </p:nvSpPr>
          <p:spPr bwMode="auto">
            <a:xfrm>
              <a:off x="3865563" y="3003550"/>
              <a:ext cx="8048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61" name="Freeform 16"/>
            <p:cNvSpPr>
              <a:spLocks/>
            </p:cNvSpPr>
            <p:nvPr/>
          </p:nvSpPr>
          <p:spPr bwMode="auto">
            <a:xfrm>
              <a:off x="3759200" y="3521075"/>
              <a:ext cx="771525"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62"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dirty="0"/>
            </a:p>
          </p:txBody>
        </p:sp>
        <p:sp>
          <p:nvSpPr>
            <p:cNvPr id="44063"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64" name="Freeform 19"/>
            <p:cNvSpPr>
              <a:spLocks/>
            </p:cNvSpPr>
            <p:nvPr/>
          </p:nvSpPr>
          <p:spPr bwMode="auto">
            <a:xfrm>
              <a:off x="7494588" y="2266950"/>
              <a:ext cx="187325"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65" name="Freeform 20"/>
            <p:cNvSpPr>
              <a:spLocks/>
            </p:cNvSpPr>
            <p:nvPr/>
          </p:nvSpPr>
          <p:spPr bwMode="auto">
            <a:xfrm>
              <a:off x="3327400" y="2794000"/>
              <a:ext cx="619125"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66"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67" name="Freeform 22"/>
            <p:cNvSpPr>
              <a:spLocks/>
            </p:cNvSpPr>
            <p:nvPr/>
          </p:nvSpPr>
          <p:spPr bwMode="auto">
            <a:xfrm>
              <a:off x="2759075" y="2662238"/>
              <a:ext cx="698500"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68" name="Freeform 23"/>
            <p:cNvSpPr>
              <a:spLocks/>
            </p:cNvSpPr>
            <p:nvPr/>
          </p:nvSpPr>
          <p:spPr bwMode="auto">
            <a:xfrm>
              <a:off x="3124200" y="3444875"/>
              <a:ext cx="74136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69" name="Freeform 24"/>
            <p:cNvSpPr>
              <a:spLocks/>
            </p:cNvSpPr>
            <p:nvPr/>
          </p:nvSpPr>
          <p:spPr bwMode="auto">
            <a:xfrm>
              <a:off x="5183188" y="1981200"/>
              <a:ext cx="723900"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70" name="Freeform 25"/>
            <p:cNvSpPr>
              <a:spLocks/>
            </p:cNvSpPr>
            <p:nvPr/>
          </p:nvSpPr>
          <p:spPr bwMode="auto">
            <a:xfrm>
              <a:off x="5768975" y="2855913"/>
              <a:ext cx="439738"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71" name="Freeform 26" descr="75%"/>
            <p:cNvSpPr>
              <a:spLocks/>
            </p:cNvSpPr>
            <p:nvPr/>
          </p:nvSpPr>
          <p:spPr bwMode="auto">
            <a:xfrm>
              <a:off x="6737350" y="3009900"/>
              <a:ext cx="49847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dirty="0"/>
            </a:p>
          </p:txBody>
        </p:sp>
        <p:sp>
          <p:nvSpPr>
            <p:cNvPr id="44072" name="Freeform 27" descr="20%"/>
            <p:cNvSpPr>
              <a:spLocks/>
            </p:cNvSpPr>
            <p:nvPr/>
          </p:nvSpPr>
          <p:spPr bwMode="auto">
            <a:xfrm>
              <a:off x="5516563" y="4133850"/>
              <a:ext cx="625475"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dirty="0"/>
            </a:p>
          </p:txBody>
        </p:sp>
        <p:sp>
          <p:nvSpPr>
            <p:cNvPr id="44073" name="Freeform 28" descr="20%"/>
            <p:cNvSpPr>
              <a:spLocks/>
            </p:cNvSpPr>
            <p:nvPr/>
          </p:nvSpPr>
          <p:spPr bwMode="auto">
            <a:xfrm>
              <a:off x="5818188" y="3846513"/>
              <a:ext cx="381000"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dirty="0"/>
            </a:p>
          </p:txBody>
        </p:sp>
        <p:sp>
          <p:nvSpPr>
            <p:cNvPr id="44074" name="Freeform 29"/>
            <p:cNvSpPr>
              <a:spLocks/>
            </p:cNvSpPr>
            <p:nvPr/>
          </p:nvSpPr>
          <p:spPr bwMode="auto">
            <a:xfrm>
              <a:off x="6878638" y="2732088"/>
              <a:ext cx="639762"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75" name="Freeform 30"/>
            <p:cNvSpPr>
              <a:spLocks/>
            </p:cNvSpPr>
            <p:nvPr/>
          </p:nvSpPr>
          <p:spPr bwMode="auto">
            <a:xfrm>
              <a:off x="6664325" y="3127375"/>
              <a:ext cx="830263"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76" name="Freeform 31"/>
            <p:cNvSpPr>
              <a:spLocks/>
            </p:cNvSpPr>
            <p:nvPr/>
          </p:nvSpPr>
          <p:spPr bwMode="auto">
            <a:xfrm>
              <a:off x="4457700" y="2794000"/>
              <a:ext cx="906463"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77" name="Freeform 32"/>
            <p:cNvSpPr>
              <a:spLocks/>
            </p:cNvSpPr>
            <p:nvPr/>
          </p:nvSpPr>
          <p:spPr bwMode="auto">
            <a:xfrm>
              <a:off x="4522788" y="3590925"/>
              <a:ext cx="944562"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dirty="0"/>
            </a:p>
          </p:txBody>
        </p:sp>
        <p:sp>
          <p:nvSpPr>
            <p:cNvPr id="44078"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dirty="0"/>
            </a:p>
          </p:txBody>
        </p:sp>
        <p:sp>
          <p:nvSpPr>
            <p:cNvPr id="44079" name="Freeform 34" descr="20%"/>
            <p:cNvSpPr>
              <a:spLocks/>
            </p:cNvSpPr>
            <p:nvPr/>
          </p:nvSpPr>
          <p:spPr bwMode="auto">
            <a:xfrm>
              <a:off x="6011863" y="3265488"/>
              <a:ext cx="809625"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dirty="0"/>
            </a:p>
          </p:txBody>
        </p:sp>
        <p:sp>
          <p:nvSpPr>
            <p:cNvPr id="44080" name="Freeform 35" descr="20%"/>
            <p:cNvSpPr>
              <a:spLocks/>
            </p:cNvSpPr>
            <p:nvPr/>
          </p:nvSpPr>
          <p:spPr bwMode="auto">
            <a:xfrm>
              <a:off x="5940425" y="3560763"/>
              <a:ext cx="901700"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dirty="0"/>
            </a:p>
          </p:txBody>
        </p:sp>
        <p:sp>
          <p:nvSpPr>
            <p:cNvPr id="44081" name="Freeform 36" descr="20%"/>
            <p:cNvSpPr>
              <a:spLocks/>
            </p:cNvSpPr>
            <p:nvPr/>
          </p:nvSpPr>
          <p:spPr bwMode="auto">
            <a:xfrm>
              <a:off x="6175375" y="3824288"/>
              <a:ext cx="423863"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dirty="0"/>
            </a:p>
          </p:txBody>
        </p:sp>
        <p:sp>
          <p:nvSpPr>
            <p:cNvPr id="44082" name="Freeform 37"/>
            <p:cNvSpPr>
              <a:spLocks/>
            </p:cNvSpPr>
            <p:nvPr/>
          </p:nvSpPr>
          <p:spPr bwMode="auto">
            <a:xfrm>
              <a:off x="6575425" y="3459163"/>
              <a:ext cx="96837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83" name="Freeform 38" descr="20%"/>
            <p:cNvSpPr>
              <a:spLocks/>
            </p:cNvSpPr>
            <p:nvPr/>
          </p:nvSpPr>
          <p:spPr bwMode="auto">
            <a:xfrm>
              <a:off x="5449888" y="3660775"/>
              <a:ext cx="547687"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dirty="0"/>
            </a:p>
          </p:txBody>
        </p:sp>
        <p:grpSp>
          <p:nvGrpSpPr>
            <p:cNvPr id="3" name="Group 39"/>
            <p:cNvGrpSpPr>
              <a:grpSpLocks/>
            </p:cNvGrpSpPr>
            <p:nvPr/>
          </p:nvGrpSpPr>
          <p:grpSpPr bwMode="auto">
            <a:xfrm>
              <a:off x="1155700" y="3886200"/>
              <a:ext cx="2009775" cy="1390650"/>
              <a:chOff x="768" y="2832"/>
              <a:chExt cx="1203" cy="876"/>
            </a:xfrm>
          </p:grpSpPr>
          <p:sp>
            <p:nvSpPr>
              <p:cNvPr id="44107" name="Freeform 40"/>
              <p:cNvSpPr>
                <a:spLocks/>
              </p:cNvSpPr>
              <p:nvPr/>
            </p:nvSpPr>
            <p:spPr bwMode="auto">
              <a:xfrm>
                <a:off x="1056" y="2832"/>
                <a:ext cx="915" cy="780"/>
              </a:xfrm>
              <a:custGeom>
                <a:avLst/>
                <a:gdLst>
                  <a:gd name="T0" fmla="*/ 1611 w 188"/>
                  <a:gd name="T1" fmla="*/ 3588 h 160"/>
                  <a:gd name="T2" fmla="*/ 3008 w 188"/>
                  <a:gd name="T3" fmla="*/ 4636 h 160"/>
                  <a:gd name="T4" fmla="*/ 2083 w 188"/>
                  <a:gd name="T5" fmla="*/ 5796 h 160"/>
                  <a:gd name="T6" fmla="*/ 1849 w 188"/>
                  <a:gd name="T7" fmla="*/ 4992 h 160"/>
                  <a:gd name="T8" fmla="*/ 569 w 188"/>
                  <a:gd name="T9" fmla="*/ 6372 h 160"/>
                  <a:gd name="T10" fmla="*/ 1280 w 188"/>
                  <a:gd name="T11" fmla="*/ 7415 h 160"/>
                  <a:gd name="T12" fmla="*/ 3105 w 188"/>
                  <a:gd name="T13" fmla="*/ 7059 h 160"/>
                  <a:gd name="T14" fmla="*/ 2536 w 188"/>
                  <a:gd name="T15" fmla="*/ 8580 h 160"/>
                  <a:gd name="T16" fmla="*/ 2083 w 188"/>
                  <a:gd name="T17" fmla="*/ 9150 h 160"/>
                  <a:gd name="T18" fmla="*/ 1158 w 188"/>
                  <a:gd name="T19" fmla="*/ 9506 h 160"/>
                  <a:gd name="T20" fmla="*/ 686 w 188"/>
                  <a:gd name="T21" fmla="*/ 11359 h 160"/>
                  <a:gd name="T22" fmla="*/ 1280 w 188"/>
                  <a:gd name="T23" fmla="*/ 12407 h 160"/>
                  <a:gd name="T24" fmla="*/ 2536 w 188"/>
                  <a:gd name="T25" fmla="*/ 12977 h 160"/>
                  <a:gd name="T26" fmla="*/ 2536 w 188"/>
                  <a:gd name="T27" fmla="*/ 13903 h 160"/>
                  <a:gd name="T28" fmla="*/ 4025 w 188"/>
                  <a:gd name="T29" fmla="*/ 14259 h 160"/>
                  <a:gd name="T30" fmla="*/ 4833 w 188"/>
                  <a:gd name="T31" fmla="*/ 14474 h 160"/>
                  <a:gd name="T32" fmla="*/ 3339 w 188"/>
                  <a:gd name="T33" fmla="*/ 16326 h 160"/>
                  <a:gd name="T34" fmla="*/ 2180 w 188"/>
                  <a:gd name="T35" fmla="*/ 17038 h 160"/>
                  <a:gd name="T36" fmla="*/ 355 w 188"/>
                  <a:gd name="T37" fmla="*/ 17964 h 160"/>
                  <a:gd name="T38" fmla="*/ 355 w 188"/>
                  <a:gd name="T39" fmla="*/ 18535 h 160"/>
                  <a:gd name="T40" fmla="*/ 3339 w 188"/>
                  <a:gd name="T41" fmla="*/ 17253 h 160"/>
                  <a:gd name="T42" fmla="*/ 7155 w 188"/>
                  <a:gd name="T43" fmla="*/ 13903 h 160"/>
                  <a:gd name="T44" fmla="*/ 6799 w 188"/>
                  <a:gd name="T45" fmla="*/ 13548 h 160"/>
                  <a:gd name="T46" fmla="*/ 8882 w 188"/>
                  <a:gd name="T47" fmla="*/ 11003 h 160"/>
                  <a:gd name="T48" fmla="*/ 8289 w 188"/>
                  <a:gd name="T49" fmla="*/ 11690 h 160"/>
                  <a:gd name="T50" fmla="*/ 8410 w 188"/>
                  <a:gd name="T51" fmla="*/ 12621 h 160"/>
                  <a:gd name="T52" fmla="*/ 8289 w 188"/>
                  <a:gd name="T53" fmla="*/ 13216 h 160"/>
                  <a:gd name="T54" fmla="*/ 9924 w 188"/>
                  <a:gd name="T55" fmla="*/ 12285 h 160"/>
                  <a:gd name="T56" fmla="*/ 9924 w 188"/>
                  <a:gd name="T57" fmla="*/ 11359 h 160"/>
                  <a:gd name="T58" fmla="*/ 12343 w 188"/>
                  <a:gd name="T59" fmla="*/ 11929 h 160"/>
                  <a:gd name="T60" fmla="*/ 13954 w 188"/>
                  <a:gd name="T61" fmla="*/ 11690 h 160"/>
                  <a:gd name="T62" fmla="*/ 16723 w 188"/>
                  <a:gd name="T63" fmla="*/ 12621 h 160"/>
                  <a:gd name="T64" fmla="*/ 17648 w 188"/>
                  <a:gd name="T65" fmla="*/ 13786 h 160"/>
                  <a:gd name="T66" fmla="*/ 19142 w 188"/>
                  <a:gd name="T67" fmla="*/ 14830 h 160"/>
                  <a:gd name="T68" fmla="*/ 21673 w 188"/>
                  <a:gd name="T69" fmla="*/ 15069 h 160"/>
                  <a:gd name="T70" fmla="*/ 21318 w 188"/>
                  <a:gd name="T71" fmla="*/ 13548 h 160"/>
                  <a:gd name="T72" fmla="*/ 20300 w 188"/>
                  <a:gd name="T73" fmla="*/ 13333 h 160"/>
                  <a:gd name="T74" fmla="*/ 18787 w 188"/>
                  <a:gd name="T75" fmla="*/ 12285 h 160"/>
                  <a:gd name="T76" fmla="*/ 16937 w 188"/>
                  <a:gd name="T77" fmla="*/ 11003 h 160"/>
                  <a:gd name="T78" fmla="*/ 16251 w 188"/>
                  <a:gd name="T79" fmla="*/ 11929 h 160"/>
                  <a:gd name="T80" fmla="*/ 14874 w 188"/>
                  <a:gd name="T81" fmla="*/ 10764 h 160"/>
                  <a:gd name="T82" fmla="*/ 13477 w 188"/>
                  <a:gd name="T83" fmla="*/ 9267 h 160"/>
                  <a:gd name="T84" fmla="*/ 11749 w 188"/>
                  <a:gd name="T85" fmla="*/ 2423 h 160"/>
                  <a:gd name="T86" fmla="*/ 10376 w 188"/>
                  <a:gd name="T87" fmla="*/ 570 h 160"/>
                  <a:gd name="T88" fmla="*/ 7958 w 188"/>
                  <a:gd name="T89" fmla="*/ 570 h 160"/>
                  <a:gd name="T90" fmla="*/ 6799 w 188"/>
                  <a:gd name="T91" fmla="*/ 570 h 160"/>
                  <a:gd name="T92" fmla="*/ 5188 w 188"/>
                  <a:gd name="T93" fmla="*/ 0 h 160"/>
                  <a:gd name="T94" fmla="*/ 4025 w 188"/>
                  <a:gd name="T95" fmla="*/ 478 h 160"/>
                  <a:gd name="T96" fmla="*/ 2769 w 188"/>
                  <a:gd name="T97" fmla="*/ 1497 h 160"/>
                  <a:gd name="T98" fmla="*/ 2180 w 188"/>
                  <a:gd name="T99" fmla="*/ 2423 h 160"/>
                  <a:gd name="T100" fmla="*/ 1158 w 188"/>
                  <a:gd name="T101" fmla="*/ 3018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08" name="Freeform 41"/>
              <p:cNvSpPr>
                <a:spLocks/>
              </p:cNvSpPr>
              <p:nvPr/>
            </p:nvSpPr>
            <p:spPr bwMode="auto">
              <a:xfrm>
                <a:off x="1021" y="3608"/>
                <a:ext cx="20" cy="14"/>
              </a:xfrm>
              <a:custGeom>
                <a:avLst/>
                <a:gdLst>
                  <a:gd name="T0" fmla="*/ 250 w 4"/>
                  <a:gd name="T1" fmla="*/ 196 h 3"/>
                  <a:gd name="T2" fmla="*/ 250 w 4"/>
                  <a:gd name="T3" fmla="*/ 107 h 3"/>
                  <a:gd name="T4" fmla="*/ 250 w 4"/>
                  <a:gd name="T5" fmla="*/ 107 h 3"/>
                  <a:gd name="T6" fmla="*/ 250 w 4"/>
                  <a:gd name="T7" fmla="*/ 107 h 3"/>
                  <a:gd name="T8" fmla="*/ 250 w 4"/>
                  <a:gd name="T9" fmla="*/ 107 h 3"/>
                  <a:gd name="T10" fmla="*/ 250 w 4"/>
                  <a:gd name="T11" fmla="*/ 107 h 3"/>
                  <a:gd name="T12" fmla="*/ 250 w 4"/>
                  <a:gd name="T13" fmla="*/ 107 h 3"/>
                  <a:gd name="T14" fmla="*/ 125 w 4"/>
                  <a:gd name="T15" fmla="*/ 0 h 3"/>
                  <a:gd name="T16" fmla="*/ 125 w 4"/>
                  <a:gd name="T17" fmla="*/ 0 h 3"/>
                  <a:gd name="T18" fmla="*/ 0 w 4"/>
                  <a:gd name="T19" fmla="*/ 107 h 3"/>
                  <a:gd name="T20" fmla="*/ 0 w 4"/>
                  <a:gd name="T21" fmla="*/ 107 h 3"/>
                  <a:gd name="T22" fmla="*/ 0 w 4"/>
                  <a:gd name="T23" fmla="*/ 107 h 3"/>
                  <a:gd name="T24" fmla="*/ 0 w 4"/>
                  <a:gd name="T25" fmla="*/ 107 h 3"/>
                  <a:gd name="T26" fmla="*/ 0 w 4"/>
                  <a:gd name="T27" fmla="*/ 107 h 3"/>
                  <a:gd name="T28" fmla="*/ 0 w 4"/>
                  <a:gd name="T29" fmla="*/ 107 h 3"/>
                  <a:gd name="T30" fmla="*/ 0 w 4"/>
                  <a:gd name="T31" fmla="*/ 196 h 3"/>
                  <a:gd name="T32" fmla="*/ 0 w 4"/>
                  <a:gd name="T33" fmla="*/ 196 h 3"/>
                  <a:gd name="T34" fmla="*/ 125 w 4"/>
                  <a:gd name="T35" fmla="*/ 196 h 3"/>
                  <a:gd name="T36" fmla="*/ 125 w 4"/>
                  <a:gd name="T37" fmla="*/ 196 h 3"/>
                  <a:gd name="T38" fmla="*/ 125 w 4"/>
                  <a:gd name="T39" fmla="*/ 303 h 3"/>
                  <a:gd name="T40" fmla="*/ 250 w 4"/>
                  <a:gd name="T41" fmla="*/ 303 h 3"/>
                  <a:gd name="T42" fmla="*/ 250 w 4"/>
                  <a:gd name="T43" fmla="*/ 303 h 3"/>
                  <a:gd name="T44" fmla="*/ 375 w 4"/>
                  <a:gd name="T45" fmla="*/ 303 h 3"/>
                  <a:gd name="T46" fmla="*/ 375 w 4"/>
                  <a:gd name="T47" fmla="*/ 303 h 3"/>
                  <a:gd name="T48" fmla="*/ 500 w 4"/>
                  <a:gd name="T49" fmla="*/ 196 h 3"/>
                  <a:gd name="T50" fmla="*/ 500 w 4"/>
                  <a:gd name="T51" fmla="*/ 196 h 3"/>
                  <a:gd name="T52" fmla="*/ 500 w 4"/>
                  <a:gd name="T53" fmla="*/ 196 h 3"/>
                  <a:gd name="T54" fmla="*/ 500 w 4"/>
                  <a:gd name="T55" fmla="*/ 107 h 3"/>
                  <a:gd name="T56" fmla="*/ 500 w 4"/>
                  <a:gd name="T57" fmla="*/ 107 h 3"/>
                  <a:gd name="T58" fmla="*/ 500 w 4"/>
                  <a:gd name="T59" fmla="*/ 107 h 3"/>
                  <a:gd name="T60" fmla="*/ 500 w 4"/>
                  <a:gd name="T61" fmla="*/ 107 h 3"/>
                  <a:gd name="T62" fmla="*/ 500 w 4"/>
                  <a:gd name="T63" fmla="*/ 107 h 3"/>
                  <a:gd name="T64" fmla="*/ 500 w 4"/>
                  <a:gd name="T65" fmla="*/ 0 h 3"/>
                  <a:gd name="T66" fmla="*/ 500 w 4"/>
                  <a:gd name="T67" fmla="*/ 0 h 3"/>
                  <a:gd name="T68" fmla="*/ 500 w 4"/>
                  <a:gd name="T69" fmla="*/ 0 h 3"/>
                  <a:gd name="T70" fmla="*/ 500 w 4"/>
                  <a:gd name="T71" fmla="*/ 0 h 3"/>
                  <a:gd name="T72" fmla="*/ 500 w 4"/>
                  <a:gd name="T73" fmla="*/ 107 h 3"/>
                  <a:gd name="T74" fmla="*/ 375 w 4"/>
                  <a:gd name="T75" fmla="*/ 107 h 3"/>
                  <a:gd name="T76" fmla="*/ 375 w 4"/>
                  <a:gd name="T77" fmla="*/ 107 h 3"/>
                  <a:gd name="T78" fmla="*/ 250 w 4"/>
                  <a:gd name="T79" fmla="*/ 196 h 3"/>
                  <a:gd name="T80" fmla="*/ 250 w 4"/>
                  <a:gd name="T81" fmla="*/ 196 h 3"/>
                  <a:gd name="T82" fmla="*/ 250 w 4"/>
                  <a:gd name="T83" fmla="*/ 196 h 3"/>
                  <a:gd name="T84" fmla="*/ 250 w 4"/>
                  <a:gd name="T85" fmla="*/ 196 h 3"/>
                  <a:gd name="T86" fmla="*/ 250 w 4"/>
                  <a:gd name="T87" fmla="*/ 303 h 3"/>
                  <a:gd name="T88" fmla="*/ 375 w 4"/>
                  <a:gd name="T89" fmla="*/ 303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dirty="0"/>
              </a:p>
            </p:txBody>
          </p:sp>
          <p:sp>
            <p:nvSpPr>
              <p:cNvPr id="44109" name="Freeform 42"/>
              <p:cNvSpPr>
                <a:spLocks/>
              </p:cNvSpPr>
              <p:nvPr/>
            </p:nvSpPr>
            <p:spPr bwMode="auto">
              <a:xfrm>
                <a:off x="978" y="3610"/>
                <a:ext cx="43" cy="30"/>
              </a:xfrm>
              <a:custGeom>
                <a:avLst/>
                <a:gdLst>
                  <a:gd name="T0" fmla="*/ 755 w 9"/>
                  <a:gd name="T1" fmla="*/ 0 h 6"/>
                  <a:gd name="T2" fmla="*/ 435 w 9"/>
                  <a:gd name="T3" fmla="*/ 0 h 6"/>
                  <a:gd name="T4" fmla="*/ 320 w 9"/>
                  <a:gd name="T5" fmla="*/ 125 h 6"/>
                  <a:gd name="T6" fmla="*/ 320 w 9"/>
                  <a:gd name="T7" fmla="*/ 125 h 6"/>
                  <a:gd name="T8" fmla="*/ 320 w 9"/>
                  <a:gd name="T9" fmla="*/ 250 h 6"/>
                  <a:gd name="T10" fmla="*/ 320 w 9"/>
                  <a:gd name="T11" fmla="*/ 375 h 6"/>
                  <a:gd name="T12" fmla="*/ 229 w 9"/>
                  <a:gd name="T13" fmla="*/ 375 h 6"/>
                  <a:gd name="T14" fmla="*/ 229 w 9"/>
                  <a:gd name="T15" fmla="*/ 375 h 6"/>
                  <a:gd name="T16" fmla="*/ 115 w 9"/>
                  <a:gd name="T17" fmla="*/ 375 h 6"/>
                  <a:gd name="T18" fmla="*/ 115 w 9"/>
                  <a:gd name="T19" fmla="*/ 500 h 6"/>
                  <a:gd name="T20" fmla="*/ 115 w 9"/>
                  <a:gd name="T21" fmla="*/ 625 h 6"/>
                  <a:gd name="T22" fmla="*/ 0 w 9"/>
                  <a:gd name="T23" fmla="*/ 625 h 6"/>
                  <a:gd name="T24" fmla="*/ 0 w 9"/>
                  <a:gd name="T25" fmla="*/ 750 h 6"/>
                  <a:gd name="T26" fmla="*/ 0 w 9"/>
                  <a:gd name="T27" fmla="*/ 750 h 6"/>
                  <a:gd name="T28" fmla="*/ 0 w 9"/>
                  <a:gd name="T29" fmla="*/ 750 h 6"/>
                  <a:gd name="T30" fmla="*/ 0 w 9"/>
                  <a:gd name="T31" fmla="*/ 750 h 6"/>
                  <a:gd name="T32" fmla="*/ 0 w 9"/>
                  <a:gd name="T33" fmla="*/ 750 h 6"/>
                  <a:gd name="T34" fmla="*/ 0 w 9"/>
                  <a:gd name="T35" fmla="*/ 750 h 6"/>
                  <a:gd name="T36" fmla="*/ 0 w 9"/>
                  <a:gd name="T37" fmla="*/ 750 h 6"/>
                  <a:gd name="T38" fmla="*/ 115 w 9"/>
                  <a:gd name="T39" fmla="*/ 750 h 6"/>
                  <a:gd name="T40" fmla="*/ 229 w 9"/>
                  <a:gd name="T41" fmla="*/ 750 h 6"/>
                  <a:gd name="T42" fmla="*/ 320 w 9"/>
                  <a:gd name="T43" fmla="*/ 625 h 6"/>
                  <a:gd name="T44" fmla="*/ 664 w 9"/>
                  <a:gd name="T45" fmla="*/ 375 h 6"/>
                  <a:gd name="T46" fmla="*/ 755 w 9"/>
                  <a:gd name="T47" fmla="*/ 250 h 6"/>
                  <a:gd name="T48" fmla="*/ 870 w 9"/>
                  <a:gd name="T49" fmla="*/ 250 h 6"/>
                  <a:gd name="T50" fmla="*/ 979 w 9"/>
                  <a:gd name="T51" fmla="*/ 125 h 6"/>
                  <a:gd name="T52" fmla="*/ 979 w 9"/>
                  <a:gd name="T53" fmla="*/ 125 h 6"/>
                  <a:gd name="T54" fmla="*/ 979 w 9"/>
                  <a:gd name="T55" fmla="*/ 125 h 6"/>
                  <a:gd name="T56" fmla="*/ 870 w 9"/>
                  <a:gd name="T57" fmla="*/ 0 h 6"/>
                  <a:gd name="T58" fmla="*/ 870 w 9"/>
                  <a:gd name="T59" fmla="*/ 0 h 6"/>
                  <a:gd name="T60" fmla="*/ 870 w 9"/>
                  <a:gd name="T61" fmla="*/ 0 h 6"/>
                  <a:gd name="T62" fmla="*/ 870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10" name="Freeform 43"/>
              <p:cNvSpPr>
                <a:spLocks/>
              </p:cNvSpPr>
              <p:nvPr/>
            </p:nvSpPr>
            <p:spPr bwMode="auto">
              <a:xfrm>
                <a:off x="934" y="3632"/>
                <a:ext cx="44" cy="34"/>
              </a:xfrm>
              <a:custGeom>
                <a:avLst/>
                <a:gdLst>
                  <a:gd name="T0" fmla="*/ 934 w 9"/>
                  <a:gd name="T1" fmla="*/ 355 h 7"/>
                  <a:gd name="T2" fmla="*/ 934 w 9"/>
                  <a:gd name="T3" fmla="*/ 117 h 7"/>
                  <a:gd name="T4" fmla="*/ 572 w 9"/>
                  <a:gd name="T5" fmla="*/ 355 h 7"/>
                  <a:gd name="T6" fmla="*/ 479 w 9"/>
                  <a:gd name="T7" fmla="*/ 447 h 7"/>
                  <a:gd name="T8" fmla="*/ 479 w 9"/>
                  <a:gd name="T9" fmla="*/ 447 h 7"/>
                  <a:gd name="T10" fmla="*/ 240 w 9"/>
                  <a:gd name="T11" fmla="*/ 568 h 7"/>
                  <a:gd name="T12" fmla="*/ 117 w 9"/>
                  <a:gd name="T13" fmla="*/ 685 h 7"/>
                  <a:gd name="T14" fmla="*/ 0 w 9"/>
                  <a:gd name="T15" fmla="*/ 685 h 7"/>
                  <a:gd name="T16" fmla="*/ 240 w 9"/>
                  <a:gd name="T17" fmla="*/ 685 h 7"/>
                  <a:gd name="T18" fmla="*/ 357 w 9"/>
                  <a:gd name="T19" fmla="*/ 568 h 7"/>
                  <a:gd name="T20" fmla="*/ 694 w 9"/>
                  <a:gd name="T21" fmla="*/ 447 h 7"/>
                  <a:gd name="T22" fmla="*/ 934 w 9"/>
                  <a:gd name="T23" fmla="*/ 355 h 7"/>
                  <a:gd name="T24" fmla="*/ 934 w 9"/>
                  <a:gd name="T25" fmla="*/ 35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11" name="Freeform 44"/>
              <p:cNvSpPr>
                <a:spLocks/>
              </p:cNvSpPr>
              <p:nvPr/>
            </p:nvSpPr>
            <p:spPr bwMode="auto">
              <a:xfrm>
                <a:off x="934" y="3637"/>
                <a:ext cx="39" cy="29"/>
              </a:xfrm>
              <a:custGeom>
                <a:avLst/>
                <a:gdLst>
                  <a:gd name="T0" fmla="*/ 926 w 8"/>
                  <a:gd name="T1" fmla="*/ 232 h 6"/>
                  <a:gd name="T2" fmla="*/ 926 w 8"/>
                  <a:gd name="T3" fmla="*/ 116 h 6"/>
                  <a:gd name="T4" fmla="*/ 926 w 8"/>
                  <a:gd name="T5" fmla="*/ 116 h 6"/>
                  <a:gd name="T6" fmla="*/ 926 w 8"/>
                  <a:gd name="T7" fmla="*/ 0 h 6"/>
                  <a:gd name="T8" fmla="*/ 926 w 8"/>
                  <a:gd name="T9" fmla="*/ 0 h 6"/>
                  <a:gd name="T10" fmla="*/ 926 w 8"/>
                  <a:gd name="T11" fmla="*/ 0 h 6"/>
                  <a:gd name="T12" fmla="*/ 926 w 8"/>
                  <a:gd name="T13" fmla="*/ 0 h 6"/>
                  <a:gd name="T14" fmla="*/ 926 w 8"/>
                  <a:gd name="T15" fmla="*/ 0 h 6"/>
                  <a:gd name="T16" fmla="*/ 926 w 8"/>
                  <a:gd name="T17" fmla="*/ 0 h 6"/>
                  <a:gd name="T18" fmla="*/ 926 w 8"/>
                  <a:gd name="T19" fmla="*/ 0 h 6"/>
                  <a:gd name="T20" fmla="*/ 809 w 8"/>
                  <a:gd name="T21" fmla="*/ 0 h 6"/>
                  <a:gd name="T22" fmla="*/ 809 w 8"/>
                  <a:gd name="T23" fmla="*/ 0 h 6"/>
                  <a:gd name="T24" fmla="*/ 687 w 8"/>
                  <a:gd name="T25" fmla="*/ 0 h 6"/>
                  <a:gd name="T26" fmla="*/ 570 w 8"/>
                  <a:gd name="T27" fmla="*/ 116 h 6"/>
                  <a:gd name="T28" fmla="*/ 570 w 8"/>
                  <a:gd name="T29" fmla="*/ 232 h 6"/>
                  <a:gd name="T30" fmla="*/ 570 w 8"/>
                  <a:gd name="T31" fmla="*/ 232 h 6"/>
                  <a:gd name="T32" fmla="*/ 473 w 8"/>
                  <a:gd name="T33" fmla="*/ 232 h 6"/>
                  <a:gd name="T34" fmla="*/ 473 w 8"/>
                  <a:gd name="T35" fmla="*/ 232 h 6"/>
                  <a:gd name="T36" fmla="*/ 473 w 8"/>
                  <a:gd name="T37" fmla="*/ 232 h 6"/>
                  <a:gd name="T38" fmla="*/ 473 w 8"/>
                  <a:gd name="T39" fmla="*/ 348 h 6"/>
                  <a:gd name="T40" fmla="*/ 473 w 8"/>
                  <a:gd name="T41" fmla="*/ 348 h 6"/>
                  <a:gd name="T42" fmla="*/ 473 w 8"/>
                  <a:gd name="T43" fmla="*/ 348 h 6"/>
                  <a:gd name="T44" fmla="*/ 473 w 8"/>
                  <a:gd name="T45" fmla="*/ 348 h 6"/>
                  <a:gd name="T46" fmla="*/ 239 w 8"/>
                  <a:gd name="T47" fmla="*/ 445 h 6"/>
                  <a:gd name="T48" fmla="*/ 239 w 8"/>
                  <a:gd name="T49" fmla="*/ 445 h 6"/>
                  <a:gd name="T50" fmla="*/ 239 w 8"/>
                  <a:gd name="T51" fmla="*/ 445 h 6"/>
                  <a:gd name="T52" fmla="*/ 239 w 8"/>
                  <a:gd name="T53" fmla="*/ 445 h 6"/>
                  <a:gd name="T54" fmla="*/ 117 w 8"/>
                  <a:gd name="T55" fmla="*/ 445 h 6"/>
                  <a:gd name="T56" fmla="*/ 117 w 8"/>
                  <a:gd name="T57" fmla="*/ 561 h 6"/>
                  <a:gd name="T58" fmla="*/ 117 w 8"/>
                  <a:gd name="T59" fmla="*/ 561 h 6"/>
                  <a:gd name="T60" fmla="*/ 0 w 8"/>
                  <a:gd name="T61" fmla="*/ 561 h 6"/>
                  <a:gd name="T62" fmla="*/ 0 w 8"/>
                  <a:gd name="T63" fmla="*/ 561 h 6"/>
                  <a:gd name="T64" fmla="*/ 0 w 8"/>
                  <a:gd name="T65" fmla="*/ 561 h 6"/>
                  <a:gd name="T66" fmla="*/ 117 w 8"/>
                  <a:gd name="T67" fmla="*/ 677 h 6"/>
                  <a:gd name="T68" fmla="*/ 117 w 8"/>
                  <a:gd name="T69" fmla="*/ 677 h 6"/>
                  <a:gd name="T70" fmla="*/ 117 w 8"/>
                  <a:gd name="T71" fmla="*/ 677 h 6"/>
                  <a:gd name="T72" fmla="*/ 117 w 8"/>
                  <a:gd name="T73" fmla="*/ 677 h 6"/>
                  <a:gd name="T74" fmla="*/ 239 w 8"/>
                  <a:gd name="T75" fmla="*/ 561 h 6"/>
                  <a:gd name="T76" fmla="*/ 239 w 8"/>
                  <a:gd name="T77" fmla="*/ 561 h 6"/>
                  <a:gd name="T78" fmla="*/ 356 w 8"/>
                  <a:gd name="T79" fmla="*/ 561 h 6"/>
                  <a:gd name="T80" fmla="*/ 356 w 8"/>
                  <a:gd name="T81" fmla="*/ 445 h 6"/>
                  <a:gd name="T82" fmla="*/ 356 w 8"/>
                  <a:gd name="T83" fmla="*/ 445 h 6"/>
                  <a:gd name="T84" fmla="*/ 570 w 8"/>
                  <a:gd name="T85" fmla="*/ 445 h 6"/>
                  <a:gd name="T86" fmla="*/ 570 w 8"/>
                  <a:gd name="T87" fmla="*/ 348 h 6"/>
                  <a:gd name="T88" fmla="*/ 687 w 8"/>
                  <a:gd name="T89" fmla="*/ 348 h 6"/>
                  <a:gd name="T90" fmla="*/ 809 w 8"/>
                  <a:gd name="T91" fmla="*/ 348 h 6"/>
                  <a:gd name="T92" fmla="*/ 809 w 8"/>
                  <a:gd name="T93" fmla="*/ 232 h 6"/>
                  <a:gd name="T94" fmla="*/ 809 w 8"/>
                  <a:gd name="T95" fmla="*/ 232 h 6"/>
                  <a:gd name="T96" fmla="*/ 926 w 8"/>
                  <a:gd name="T97" fmla="*/ 232 h 6"/>
                  <a:gd name="T98" fmla="*/ 926 w 8"/>
                  <a:gd name="T99" fmla="*/ 232 h 6"/>
                  <a:gd name="T100" fmla="*/ 926 w 8"/>
                  <a:gd name="T101" fmla="*/ 232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12" name="Freeform 45"/>
              <p:cNvSpPr>
                <a:spLocks/>
              </p:cNvSpPr>
              <p:nvPr/>
            </p:nvSpPr>
            <p:spPr bwMode="auto">
              <a:xfrm>
                <a:off x="909" y="3676"/>
                <a:ext cx="5" cy="5"/>
              </a:xfrm>
              <a:custGeom>
                <a:avLst/>
                <a:gdLst>
                  <a:gd name="T0" fmla="*/ 125 w 1"/>
                  <a:gd name="T1" fmla="*/ 0 h 1"/>
                  <a:gd name="T2" fmla="*/ 0 w 1"/>
                  <a:gd name="T3" fmla="*/ 0 h 1"/>
                  <a:gd name="T4" fmla="*/ 0 w 1"/>
                  <a:gd name="T5" fmla="*/ 125 h 1"/>
                  <a:gd name="T6" fmla="*/ 1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13" name="Freeform 46"/>
              <p:cNvSpPr>
                <a:spLocks/>
              </p:cNvSpPr>
              <p:nvPr/>
            </p:nvSpPr>
            <p:spPr bwMode="auto">
              <a:xfrm>
                <a:off x="909" y="3676"/>
                <a:ext cx="5" cy="5"/>
              </a:xfrm>
              <a:custGeom>
                <a:avLst/>
                <a:gdLst>
                  <a:gd name="T0" fmla="*/ 125 w 1"/>
                  <a:gd name="T1" fmla="*/ 0 h 1"/>
                  <a:gd name="T2" fmla="*/ 125 w 1"/>
                  <a:gd name="T3" fmla="*/ 0 h 1"/>
                  <a:gd name="T4" fmla="*/ 125 w 1"/>
                  <a:gd name="T5" fmla="*/ 0 h 1"/>
                  <a:gd name="T6" fmla="*/ 125 w 1"/>
                  <a:gd name="T7" fmla="*/ 0 h 1"/>
                  <a:gd name="T8" fmla="*/ 0 w 1"/>
                  <a:gd name="T9" fmla="*/ 0 h 1"/>
                  <a:gd name="T10" fmla="*/ 0 w 1"/>
                  <a:gd name="T11" fmla="*/ 0 h 1"/>
                  <a:gd name="T12" fmla="*/ 0 w 1"/>
                  <a:gd name="T13" fmla="*/ 0 h 1"/>
                  <a:gd name="T14" fmla="*/ 0 w 1"/>
                  <a:gd name="T15" fmla="*/ 0 h 1"/>
                  <a:gd name="T16" fmla="*/ 0 w 1"/>
                  <a:gd name="T17" fmla="*/ 125 h 1"/>
                  <a:gd name="T18" fmla="*/ 0 w 1"/>
                  <a:gd name="T19" fmla="*/ 125 h 1"/>
                  <a:gd name="T20" fmla="*/ 0 w 1"/>
                  <a:gd name="T21" fmla="*/ 125 h 1"/>
                  <a:gd name="T22" fmla="*/ 0 w 1"/>
                  <a:gd name="T23" fmla="*/ 125 h 1"/>
                  <a:gd name="T24" fmla="*/ 0 w 1"/>
                  <a:gd name="T25" fmla="*/ 125 h 1"/>
                  <a:gd name="T26" fmla="*/ 125 w 1"/>
                  <a:gd name="T27" fmla="*/ 125 h 1"/>
                  <a:gd name="T28" fmla="*/ 125 w 1"/>
                  <a:gd name="T29" fmla="*/ 0 h 1"/>
                  <a:gd name="T30" fmla="*/ 125 w 1"/>
                  <a:gd name="T31" fmla="*/ 0 h 1"/>
                  <a:gd name="T32" fmla="*/ 125 w 1"/>
                  <a:gd name="T33" fmla="*/ 0 h 1"/>
                  <a:gd name="T34" fmla="*/ 125 w 1"/>
                  <a:gd name="T35" fmla="*/ 0 h 1"/>
                  <a:gd name="T36" fmla="*/ 1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14" name="Freeform 47"/>
              <p:cNvSpPr>
                <a:spLocks/>
              </p:cNvSpPr>
              <p:nvPr/>
            </p:nvSpPr>
            <p:spPr bwMode="auto">
              <a:xfrm>
                <a:off x="870" y="3682"/>
                <a:ext cx="14" cy="14"/>
              </a:xfrm>
              <a:custGeom>
                <a:avLst/>
                <a:gdLst>
                  <a:gd name="T0" fmla="*/ 196 w 3"/>
                  <a:gd name="T1" fmla="*/ 107 h 3"/>
                  <a:gd name="T2" fmla="*/ 303 w 3"/>
                  <a:gd name="T3" fmla="*/ 107 h 3"/>
                  <a:gd name="T4" fmla="*/ 196 w 3"/>
                  <a:gd name="T5" fmla="*/ 107 h 3"/>
                  <a:gd name="T6" fmla="*/ 303 w 3"/>
                  <a:gd name="T7" fmla="*/ 196 h 3"/>
                  <a:gd name="T8" fmla="*/ 196 w 3"/>
                  <a:gd name="T9" fmla="*/ 196 h 3"/>
                  <a:gd name="T10" fmla="*/ 107 w 3"/>
                  <a:gd name="T11" fmla="*/ 303 h 3"/>
                  <a:gd name="T12" fmla="*/ 0 w 3"/>
                  <a:gd name="T13" fmla="*/ 303 h 3"/>
                  <a:gd name="T14" fmla="*/ 107 w 3"/>
                  <a:gd name="T15" fmla="*/ 107 h 3"/>
                  <a:gd name="T16" fmla="*/ 196 w 3"/>
                  <a:gd name="T17" fmla="*/ 10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15" name="Freeform 48"/>
              <p:cNvSpPr>
                <a:spLocks/>
              </p:cNvSpPr>
              <p:nvPr/>
            </p:nvSpPr>
            <p:spPr bwMode="auto">
              <a:xfrm>
                <a:off x="875" y="3684"/>
                <a:ext cx="14" cy="9"/>
              </a:xfrm>
              <a:custGeom>
                <a:avLst/>
                <a:gdLst>
                  <a:gd name="T0" fmla="*/ 196 w 3"/>
                  <a:gd name="T1" fmla="*/ 0 h 2"/>
                  <a:gd name="T2" fmla="*/ 196 w 3"/>
                  <a:gd name="T3" fmla="*/ 0 h 2"/>
                  <a:gd name="T4" fmla="*/ 196 w 3"/>
                  <a:gd name="T5" fmla="*/ 0 h 2"/>
                  <a:gd name="T6" fmla="*/ 196 w 3"/>
                  <a:gd name="T7" fmla="*/ 0 h 2"/>
                  <a:gd name="T8" fmla="*/ 303 w 3"/>
                  <a:gd name="T9" fmla="*/ 0 h 2"/>
                  <a:gd name="T10" fmla="*/ 303 w 3"/>
                  <a:gd name="T11" fmla="*/ 0 h 2"/>
                  <a:gd name="T12" fmla="*/ 303 w 3"/>
                  <a:gd name="T13" fmla="*/ 0 h 2"/>
                  <a:gd name="T14" fmla="*/ 303 w 3"/>
                  <a:gd name="T15" fmla="*/ 0 h 2"/>
                  <a:gd name="T16" fmla="*/ 303 w 3"/>
                  <a:gd name="T17" fmla="*/ 0 h 2"/>
                  <a:gd name="T18" fmla="*/ 303 w 3"/>
                  <a:gd name="T19" fmla="*/ 0 h 2"/>
                  <a:gd name="T20" fmla="*/ 303 w 3"/>
                  <a:gd name="T21" fmla="*/ 0 h 2"/>
                  <a:gd name="T22" fmla="*/ 196 w 3"/>
                  <a:gd name="T23" fmla="*/ 0 h 2"/>
                  <a:gd name="T24" fmla="*/ 196 w 3"/>
                  <a:gd name="T25" fmla="*/ 99 h 2"/>
                  <a:gd name="T26" fmla="*/ 303 w 3"/>
                  <a:gd name="T27" fmla="*/ 99 h 2"/>
                  <a:gd name="T28" fmla="*/ 303 w 3"/>
                  <a:gd name="T29" fmla="*/ 99 h 2"/>
                  <a:gd name="T30" fmla="*/ 303 w 3"/>
                  <a:gd name="T31" fmla="*/ 99 h 2"/>
                  <a:gd name="T32" fmla="*/ 196 w 3"/>
                  <a:gd name="T33" fmla="*/ 99 h 2"/>
                  <a:gd name="T34" fmla="*/ 196 w 3"/>
                  <a:gd name="T35" fmla="*/ 99 h 2"/>
                  <a:gd name="T36" fmla="*/ 196 w 3"/>
                  <a:gd name="T37" fmla="*/ 99 h 2"/>
                  <a:gd name="T38" fmla="*/ 196 w 3"/>
                  <a:gd name="T39" fmla="*/ 99 h 2"/>
                  <a:gd name="T40" fmla="*/ 196 w 3"/>
                  <a:gd name="T41" fmla="*/ 99 h 2"/>
                  <a:gd name="T42" fmla="*/ 107 w 3"/>
                  <a:gd name="T43" fmla="*/ 180 h 2"/>
                  <a:gd name="T44" fmla="*/ 107 w 3"/>
                  <a:gd name="T45" fmla="*/ 180 h 2"/>
                  <a:gd name="T46" fmla="*/ 107 w 3"/>
                  <a:gd name="T47" fmla="*/ 180 h 2"/>
                  <a:gd name="T48" fmla="*/ 0 w 3"/>
                  <a:gd name="T49" fmla="*/ 180 h 2"/>
                  <a:gd name="T50" fmla="*/ 0 w 3"/>
                  <a:gd name="T51" fmla="*/ 180 h 2"/>
                  <a:gd name="T52" fmla="*/ 0 w 3"/>
                  <a:gd name="T53" fmla="*/ 99 h 2"/>
                  <a:gd name="T54" fmla="*/ 107 w 3"/>
                  <a:gd name="T55" fmla="*/ 99 h 2"/>
                  <a:gd name="T56" fmla="*/ 107 w 3"/>
                  <a:gd name="T57" fmla="*/ 99 h 2"/>
                  <a:gd name="T58" fmla="*/ 107 w 3"/>
                  <a:gd name="T59" fmla="*/ 99 h 2"/>
                  <a:gd name="T60" fmla="*/ 107 w 3"/>
                  <a:gd name="T61" fmla="*/ 0 h 2"/>
                  <a:gd name="T62" fmla="*/ 196 w 3"/>
                  <a:gd name="T63" fmla="*/ 0 h 2"/>
                  <a:gd name="T64" fmla="*/ 196 w 3"/>
                  <a:gd name="T65" fmla="*/ 0 h 2"/>
                  <a:gd name="T66" fmla="*/ 196 w 3"/>
                  <a:gd name="T67" fmla="*/ 0 h 2"/>
                  <a:gd name="T68" fmla="*/ 196 w 3"/>
                  <a:gd name="T69" fmla="*/ 0 h 2"/>
                  <a:gd name="T70" fmla="*/ 196 w 3"/>
                  <a:gd name="T71" fmla="*/ 0 h 2"/>
                  <a:gd name="T72" fmla="*/ 196 w 3"/>
                  <a:gd name="T73" fmla="*/ 0 h 2"/>
                  <a:gd name="T74" fmla="*/ 196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16" name="Freeform 49"/>
              <p:cNvSpPr>
                <a:spLocks/>
              </p:cNvSpPr>
              <p:nvPr/>
            </p:nvSpPr>
            <p:spPr bwMode="auto">
              <a:xfrm>
                <a:off x="833" y="3690"/>
                <a:ext cx="19" cy="10"/>
              </a:xfrm>
              <a:custGeom>
                <a:avLst/>
                <a:gdLst>
                  <a:gd name="T0" fmla="*/ 313 w 4"/>
                  <a:gd name="T1" fmla="*/ 125 h 2"/>
                  <a:gd name="T2" fmla="*/ 313 w 4"/>
                  <a:gd name="T3" fmla="*/ 0 h 2"/>
                  <a:gd name="T4" fmla="*/ 427 w 4"/>
                  <a:gd name="T5" fmla="*/ 0 h 2"/>
                  <a:gd name="T6" fmla="*/ 427 w 4"/>
                  <a:gd name="T7" fmla="*/ 125 h 2"/>
                  <a:gd name="T8" fmla="*/ 114 w 4"/>
                  <a:gd name="T9" fmla="*/ 250 h 2"/>
                  <a:gd name="T10" fmla="*/ 313 w 4"/>
                  <a:gd name="T11" fmla="*/ 1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17" name="Freeform 50"/>
              <p:cNvSpPr>
                <a:spLocks/>
              </p:cNvSpPr>
              <p:nvPr/>
            </p:nvSpPr>
            <p:spPr bwMode="auto">
              <a:xfrm>
                <a:off x="838" y="3690"/>
                <a:ext cx="14" cy="10"/>
              </a:xfrm>
              <a:custGeom>
                <a:avLst/>
                <a:gdLst>
                  <a:gd name="T0" fmla="*/ 196 w 3"/>
                  <a:gd name="T1" fmla="*/ 125 h 2"/>
                  <a:gd name="T2" fmla="*/ 196 w 3"/>
                  <a:gd name="T3" fmla="*/ 125 h 2"/>
                  <a:gd name="T4" fmla="*/ 196 w 3"/>
                  <a:gd name="T5" fmla="*/ 0 h 2"/>
                  <a:gd name="T6" fmla="*/ 196 w 3"/>
                  <a:gd name="T7" fmla="*/ 0 h 2"/>
                  <a:gd name="T8" fmla="*/ 196 w 3"/>
                  <a:gd name="T9" fmla="*/ 0 h 2"/>
                  <a:gd name="T10" fmla="*/ 196 w 3"/>
                  <a:gd name="T11" fmla="*/ 0 h 2"/>
                  <a:gd name="T12" fmla="*/ 196 w 3"/>
                  <a:gd name="T13" fmla="*/ 0 h 2"/>
                  <a:gd name="T14" fmla="*/ 303 w 3"/>
                  <a:gd name="T15" fmla="*/ 0 h 2"/>
                  <a:gd name="T16" fmla="*/ 303 w 3"/>
                  <a:gd name="T17" fmla="*/ 0 h 2"/>
                  <a:gd name="T18" fmla="*/ 303 w 3"/>
                  <a:gd name="T19" fmla="*/ 0 h 2"/>
                  <a:gd name="T20" fmla="*/ 303 w 3"/>
                  <a:gd name="T21" fmla="*/ 125 h 2"/>
                  <a:gd name="T22" fmla="*/ 303 w 3"/>
                  <a:gd name="T23" fmla="*/ 125 h 2"/>
                  <a:gd name="T24" fmla="*/ 303 w 3"/>
                  <a:gd name="T25" fmla="*/ 125 h 2"/>
                  <a:gd name="T26" fmla="*/ 303 w 3"/>
                  <a:gd name="T27" fmla="*/ 125 h 2"/>
                  <a:gd name="T28" fmla="*/ 196 w 3"/>
                  <a:gd name="T29" fmla="*/ 250 h 2"/>
                  <a:gd name="T30" fmla="*/ 107 w 3"/>
                  <a:gd name="T31" fmla="*/ 250 h 2"/>
                  <a:gd name="T32" fmla="*/ 0 w 3"/>
                  <a:gd name="T33" fmla="*/ 250 h 2"/>
                  <a:gd name="T34" fmla="*/ 0 w 3"/>
                  <a:gd name="T35" fmla="*/ 250 h 2"/>
                  <a:gd name="T36" fmla="*/ 0 w 3"/>
                  <a:gd name="T37" fmla="*/ 250 h 2"/>
                  <a:gd name="T38" fmla="*/ 0 w 3"/>
                  <a:gd name="T39" fmla="*/ 250 h 2"/>
                  <a:gd name="T40" fmla="*/ 0 w 3"/>
                  <a:gd name="T41" fmla="*/ 250 h 2"/>
                  <a:gd name="T42" fmla="*/ 0 w 3"/>
                  <a:gd name="T43" fmla="*/ 250 h 2"/>
                  <a:gd name="T44" fmla="*/ 107 w 3"/>
                  <a:gd name="T45" fmla="*/ 250 h 2"/>
                  <a:gd name="T46" fmla="*/ 196 w 3"/>
                  <a:gd name="T47" fmla="*/ 125 h 2"/>
                  <a:gd name="T48" fmla="*/ 196 w 3"/>
                  <a:gd name="T49" fmla="*/ 125 h 2"/>
                  <a:gd name="T50" fmla="*/ 196 w 3"/>
                  <a:gd name="T51" fmla="*/ 125 h 2"/>
                  <a:gd name="T52" fmla="*/ 196 w 3"/>
                  <a:gd name="T53" fmla="*/ 125 h 2"/>
                  <a:gd name="T54" fmla="*/ 196 w 3"/>
                  <a:gd name="T55" fmla="*/ 1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18" name="Freeform 51"/>
              <p:cNvSpPr>
                <a:spLocks/>
              </p:cNvSpPr>
              <p:nvPr/>
            </p:nvSpPr>
            <p:spPr bwMode="auto">
              <a:xfrm>
                <a:off x="814" y="3691"/>
                <a:ext cx="10" cy="15"/>
              </a:xfrm>
              <a:custGeom>
                <a:avLst/>
                <a:gdLst>
                  <a:gd name="T0" fmla="*/ 125 w 2"/>
                  <a:gd name="T1" fmla="*/ 125 h 3"/>
                  <a:gd name="T2" fmla="*/ 0 w 2"/>
                  <a:gd name="T3" fmla="*/ 0 h 3"/>
                  <a:gd name="T4" fmla="*/ 0 w 2"/>
                  <a:gd name="T5" fmla="*/ 0 h 3"/>
                  <a:gd name="T6" fmla="*/ 125 w 2"/>
                  <a:gd name="T7" fmla="*/ 250 h 3"/>
                  <a:gd name="T8" fmla="*/ 0 w 2"/>
                  <a:gd name="T9" fmla="*/ 250 h 3"/>
                  <a:gd name="T10" fmla="*/ 0 w 2"/>
                  <a:gd name="T11" fmla="*/ 250 h 3"/>
                  <a:gd name="T12" fmla="*/ 0 w 2"/>
                  <a:gd name="T13" fmla="*/ 375 h 3"/>
                  <a:gd name="T14" fmla="*/ 125 w 2"/>
                  <a:gd name="T15" fmla="*/ 375 h 3"/>
                  <a:gd name="T16" fmla="*/ 125 w 2"/>
                  <a:gd name="T17" fmla="*/ 375 h 3"/>
                  <a:gd name="T18" fmla="*/ 250 w 2"/>
                  <a:gd name="T19" fmla="*/ 375 h 3"/>
                  <a:gd name="T20" fmla="*/ 250 w 2"/>
                  <a:gd name="T21" fmla="*/ 125 h 3"/>
                  <a:gd name="T22" fmla="*/ 250 w 2"/>
                  <a:gd name="T23" fmla="*/ 0 h 3"/>
                  <a:gd name="T24" fmla="*/ 125 w 2"/>
                  <a:gd name="T25" fmla="*/ 0 h 3"/>
                  <a:gd name="T26" fmla="*/ 125 w 2"/>
                  <a:gd name="T27" fmla="*/ 1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19" name="Freeform 52"/>
              <p:cNvSpPr>
                <a:spLocks/>
              </p:cNvSpPr>
              <p:nvPr/>
            </p:nvSpPr>
            <p:spPr bwMode="auto">
              <a:xfrm>
                <a:off x="814" y="3691"/>
                <a:ext cx="10" cy="15"/>
              </a:xfrm>
              <a:custGeom>
                <a:avLst/>
                <a:gdLst>
                  <a:gd name="T0" fmla="*/ 125 w 2"/>
                  <a:gd name="T1" fmla="*/ 125 h 3"/>
                  <a:gd name="T2" fmla="*/ 125 w 2"/>
                  <a:gd name="T3" fmla="*/ 0 h 3"/>
                  <a:gd name="T4" fmla="*/ 125 w 2"/>
                  <a:gd name="T5" fmla="*/ 0 h 3"/>
                  <a:gd name="T6" fmla="*/ 125 w 2"/>
                  <a:gd name="T7" fmla="*/ 0 h 3"/>
                  <a:gd name="T8" fmla="*/ 0 w 2"/>
                  <a:gd name="T9" fmla="*/ 0 h 3"/>
                  <a:gd name="T10" fmla="*/ 0 w 2"/>
                  <a:gd name="T11" fmla="*/ 0 h 3"/>
                  <a:gd name="T12" fmla="*/ 0 w 2"/>
                  <a:gd name="T13" fmla="*/ 125 h 3"/>
                  <a:gd name="T14" fmla="*/ 125 w 2"/>
                  <a:gd name="T15" fmla="*/ 125 h 3"/>
                  <a:gd name="T16" fmla="*/ 125 w 2"/>
                  <a:gd name="T17" fmla="*/ 125 h 3"/>
                  <a:gd name="T18" fmla="*/ 125 w 2"/>
                  <a:gd name="T19" fmla="*/ 250 h 3"/>
                  <a:gd name="T20" fmla="*/ 0 w 2"/>
                  <a:gd name="T21" fmla="*/ 250 h 3"/>
                  <a:gd name="T22" fmla="*/ 0 w 2"/>
                  <a:gd name="T23" fmla="*/ 250 h 3"/>
                  <a:gd name="T24" fmla="*/ 0 w 2"/>
                  <a:gd name="T25" fmla="*/ 250 h 3"/>
                  <a:gd name="T26" fmla="*/ 0 w 2"/>
                  <a:gd name="T27" fmla="*/ 250 h 3"/>
                  <a:gd name="T28" fmla="*/ 0 w 2"/>
                  <a:gd name="T29" fmla="*/ 250 h 3"/>
                  <a:gd name="T30" fmla="*/ 0 w 2"/>
                  <a:gd name="T31" fmla="*/ 250 h 3"/>
                  <a:gd name="T32" fmla="*/ 0 w 2"/>
                  <a:gd name="T33" fmla="*/ 375 h 3"/>
                  <a:gd name="T34" fmla="*/ 125 w 2"/>
                  <a:gd name="T35" fmla="*/ 375 h 3"/>
                  <a:gd name="T36" fmla="*/ 125 w 2"/>
                  <a:gd name="T37" fmla="*/ 375 h 3"/>
                  <a:gd name="T38" fmla="*/ 125 w 2"/>
                  <a:gd name="T39" fmla="*/ 375 h 3"/>
                  <a:gd name="T40" fmla="*/ 125 w 2"/>
                  <a:gd name="T41" fmla="*/ 375 h 3"/>
                  <a:gd name="T42" fmla="*/ 125 w 2"/>
                  <a:gd name="T43" fmla="*/ 375 h 3"/>
                  <a:gd name="T44" fmla="*/ 250 w 2"/>
                  <a:gd name="T45" fmla="*/ 375 h 3"/>
                  <a:gd name="T46" fmla="*/ 250 w 2"/>
                  <a:gd name="T47" fmla="*/ 250 h 3"/>
                  <a:gd name="T48" fmla="*/ 250 w 2"/>
                  <a:gd name="T49" fmla="*/ 125 h 3"/>
                  <a:gd name="T50" fmla="*/ 250 w 2"/>
                  <a:gd name="T51" fmla="*/ 125 h 3"/>
                  <a:gd name="T52" fmla="*/ 250 w 2"/>
                  <a:gd name="T53" fmla="*/ 125 h 3"/>
                  <a:gd name="T54" fmla="*/ 250 w 2"/>
                  <a:gd name="T55" fmla="*/ 0 h 3"/>
                  <a:gd name="T56" fmla="*/ 250 w 2"/>
                  <a:gd name="T57" fmla="*/ 0 h 3"/>
                  <a:gd name="T58" fmla="*/ 250 w 2"/>
                  <a:gd name="T59" fmla="*/ 0 h 3"/>
                  <a:gd name="T60" fmla="*/ 125 w 2"/>
                  <a:gd name="T61" fmla="*/ 0 h 3"/>
                  <a:gd name="T62" fmla="*/ 125 w 2"/>
                  <a:gd name="T63" fmla="*/ 0 h 3"/>
                  <a:gd name="T64" fmla="*/ 125 w 2"/>
                  <a:gd name="T65" fmla="*/ 1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20" name="Freeform 53"/>
              <p:cNvSpPr>
                <a:spLocks/>
              </p:cNvSpPr>
              <p:nvPr/>
            </p:nvSpPr>
            <p:spPr bwMode="auto">
              <a:xfrm>
                <a:off x="795" y="3693"/>
                <a:ext cx="15" cy="15"/>
              </a:xfrm>
              <a:custGeom>
                <a:avLst/>
                <a:gdLst>
                  <a:gd name="T0" fmla="*/ 375 w 3"/>
                  <a:gd name="T1" fmla="*/ 375 h 3"/>
                  <a:gd name="T2" fmla="*/ 375 w 3"/>
                  <a:gd name="T3" fmla="*/ 375 h 3"/>
                  <a:gd name="T4" fmla="*/ 375 w 3"/>
                  <a:gd name="T5" fmla="*/ 375 h 3"/>
                  <a:gd name="T6" fmla="*/ 375 w 3"/>
                  <a:gd name="T7" fmla="*/ 375 h 3"/>
                  <a:gd name="T8" fmla="*/ 375 w 3"/>
                  <a:gd name="T9" fmla="*/ 375 h 3"/>
                  <a:gd name="T10" fmla="*/ 375 w 3"/>
                  <a:gd name="T11" fmla="*/ 375 h 3"/>
                  <a:gd name="T12" fmla="*/ 250 w 3"/>
                  <a:gd name="T13" fmla="*/ 250 h 3"/>
                  <a:gd name="T14" fmla="*/ 125 w 3"/>
                  <a:gd name="T15" fmla="*/ 125 h 3"/>
                  <a:gd name="T16" fmla="*/ 125 w 3"/>
                  <a:gd name="T17" fmla="*/ 125 h 3"/>
                  <a:gd name="T18" fmla="*/ 125 w 3"/>
                  <a:gd name="T19" fmla="*/ 125 h 3"/>
                  <a:gd name="T20" fmla="*/ 125 w 3"/>
                  <a:gd name="T21" fmla="*/ 125 h 3"/>
                  <a:gd name="T22" fmla="*/ 125 w 3"/>
                  <a:gd name="T23" fmla="*/ 125 h 3"/>
                  <a:gd name="T24" fmla="*/ 1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25 h 3"/>
                  <a:gd name="T42" fmla="*/ 0 w 3"/>
                  <a:gd name="T43" fmla="*/ 125 h 3"/>
                  <a:gd name="T44" fmla="*/ 0 w 3"/>
                  <a:gd name="T45" fmla="*/ 125 h 3"/>
                  <a:gd name="T46" fmla="*/ 0 w 3"/>
                  <a:gd name="T47" fmla="*/ 125 h 3"/>
                  <a:gd name="T48" fmla="*/ 125 w 3"/>
                  <a:gd name="T49" fmla="*/ 125 h 3"/>
                  <a:gd name="T50" fmla="*/ 125 w 3"/>
                  <a:gd name="T51" fmla="*/ 250 h 3"/>
                  <a:gd name="T52" fmla="*/ 125 w 3"/>
                  <a:gd name="T53" fmla="*/ 250 h 3"/>
                  <a:gd name="T54" fmla="*/ 250 w 3"/>
                  <a:gd name="T55" fmla="*/ 375 h 3"/>
                  <a:gd name="T56" fmla="*/ 250 w 3"/>
                  <a:gd name="T57" fmla="*/ 375 h 3"/>
                  <a:gd name="T58" fmla="*/ 375 w 3"/>
                  <a:gd name="T59" fmla="*/ 375 h 3"/>
                  <a:gd name="T60" fmla="*/ 375 w 3"/>
                  <a:gd name="T61" fmla="*/ 375 h 3"/>
                  <a:gd name="T62" fmla="*/ 375 w 3"/>
                  <a:gd name="T63" fmla="*/ 375 h 3"/>
                  <a:gd name="T64" fmla="*/ 375 w 3"/>
                  <a:gd name="T65" fmla="*/ 375 h 3"/>
                  <a:gd name="T66" fmla="*/ 375 w 3"/>
                  <a:gd name="T67" fmla="*/ 3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21" name="Freeform 54"/>
              <p:cNvSpPr>
                <a:spLocks/>
              </p:cNvSpPr>
              <p:nvPr/>
            </p:nvSpPr>
            <p:spPr bwMode="auto">
              <a:xfrm>
                <a:off x="768" y="3683"/>
                <a:ext cx="19" cy="10"/>
              </a:xfrm>
              <a:custGeom>
                <a:avLst/>
                <a:gdLst>
                  <a:gd name="T0" fmla="*/ 0 w 4"/>
                  <a:gd name="T1" fmla="*/ 125 h 2"/>
                  <a:gd name="T2" fmla="*/ 0 w 4"/>
                  <a:gd name="T3" fmla="*/ 125 h 2"/>
                  <a:gd name="T4" fmla="*/ 114 w 4"/>
                  <a:gd name="T5" fmla="*/ 0 h 2"/>
                  <a:gd name="T6" fmla="*/ 114 w 4"/>
                  <a:gd name="T7" fmla="*/ 0 h 2"/>
                  <a:gd name="T8" fmla="*/ 223 w 4"/>
                  <a:gd name="T9" fmla="*/ 0 h 2"/>
                  <a:gd name="T10" fmla="*/ 313 w 4"/>
                  <a:gd name="T11" fmla="*/ 0 h 2"/>
                  <a:gd name="T12" fmla="*/ 313 w 4"/>
                  <a:gd name="T13" fmla="*/ 0 h 2"/>
                  <a:gd name="T14" fmla="*/ 313 w 4"/>
                  <a:gd name="T15" fmla="*/ 0 h 2"/>
                  <a:gd name="T16" fmla="*/ 313 w 4"/>
                  <a:gd name="T17" fmla="*/ 125 h 2"/>
                  <a:gd name="T18" fmla="*/ 427 w 4"/>
                  <a:gd name="T19" fmla="*/ 125 h 2"/>
                  <a:gd name="T20" fmla="*/ 427 w 4"/>
                  <a:gd name="T21" fmla="*/ 125 h 2"/>
                  <a:gd name="T22" fmla="*/ 427 w 4"/>
                  <a:gd name="T23" fmla="*/ 125 h 2"/>
                  <a:gd name="T24" fmla="*/ 427 w 4"/>
                  <a:gd name="T25" fmla="*/ 125 h 2"/>
                  <a:gd name="T26" fmla="*/ 427 w 4"/>
                  <a:gd name="T27" fmla="*/ 125 h 2"/>
                  <a:gd name="T28" fmla="*/ 427 w 4"/>
                  <a:gd name="T29" fmla="*/ 125 h 2"/>
                  <a:gd name="T30" fmla="*/ 427 w 4"/>
                  <a:gd name="T31" fmla="*/ 125 h 2"/>
                  <a:gd name="T32" fmla="*/ 427 w 4"/>
                  <a:gd name="T33" fmla="*/ 250 h 2"/>
                  <a:gd name="T34" fmla="*/ 427 w 4"/>
                  <a:gd name="T35" fmla="*/ 250 h 2"/>
                  <a:gd name="T36" fmla="*/ 427 w 4"/>
                  <a:gd name="T37" fmla="*/ 250 h 2"/>
                  <a:gd name="T38" fmla="*/ 427 w 4"/>
                  <a:gd name="T39" fmla="*/ 250 h 2"/>
                  <a:gd name="T40" fmla="*/ 313 w 4"/>
                  <a:gd name="T41" fmla="*/ 125 h 2"/>
                  <a:gd name="T42" fmla="*/ 313 w 4"/>
                  <a:gd name="T43" fmla="*/ 125 h 2"/>
                  <a:gd name="T44" fmla="*/ 313 w 4"/>
                  <a:gd name="T45" fmla="*/ 250 h 2"/>
                  <a:gd name="T46" fmla="*/ 313 w 4"/>
                  <a:gd name="T47" fmla="*/ 250 h 2"/>
                  <a:gd name="T48" fmla="*/ 313 w 4"/>
                  <a:gd name="T49" fmla="*/ 250 h 2"/>
                  <a:gd name="T50" fmla="*/ 223 w 4"/>
                  <a:gd name="T51" fmla="*/ 250 h 2"/>
                  <a:gd name="T52" fmla="*/ 223 w 4"/>
                  <a:gd name="T53" fmla="*/ 250 h 2"/>
                  <a:gd name="T54" fmla="*/ 223 w 4"/>
                  <a:gd name="T55" fmla="*/ 250 h 2"/>
                  <a:gd name="T56" fmla="*/ 223 w 4"/>
                  <a:gd name="T57" fmla="*/ 250 h 2"/>
                  <a:gd name="T58" fmla="*/ 223 w 4"/>
                  <a:gd name="T59" fmla="*/ 250 h 2"/>
                  <a:gd name="T60" fmla="*/ 223 w 4"/>
                  <a:gd name="T61" fmla="*/ 250 h 2"/>
                  <a:gd name="T62" fmla="*/ 223 w 4"/>
                  <a:gd name="T63" fmla="*/ 250 h 2"/>
                  <a:gd name="T64" fmla="*/ 114 w 4"/>
                  <a:gd name="T65" fmla="*/ 250 h 2"/>
                  <a:gd name="T66" fmla="*/ 114 w 4"/>
                  <a:gd name="T67" fmla="*/ 250 h 2"/>
                  <a:gd name="T68" fmla="*/ 114 w 4"/>
                  <a:gd name="T69" fmla="*/ 125 h 2"/>
                  <a:gd name="T70" fmla="*/ 114 w 4"/>
                  <a:gd name="T71" fmla="*/ 125 h 2"/>
                  <a:gd name="T72" fmla="*/ 114 w 4"/>
                  <a:gd name="T73" fmla="*/ 125 h 2"/>
                  <a:gd name="T74" fmla="*/ 114 w 4"/>
                  <a:gd name="T75" fmla="*/ 125 h 2"/>
                  <a:gd name="T76" fmla="*/ 114 w 4"/>
                  <a:gd name="T77" fmla="*/ 125 h 2"/>
                  <a:gd name="T78" fmla="*/ 114 w 4"/>
                  <a:gd name="T79" fmla="*/ 125 h 2"/>
                  <a:gd name="T80" fmla="*/ 114 w 4"/>
                  <a:gd name="T81" fmla="*/ 125 h 2"/>
                  <a:gd name="T82" fmla="*/ 114 w 4"/>
                  <a:gd name="T83" fmla="*/ 125 h 2"/>
                  <a:gd name="T84" fmla="*/ 114 w 4"/>
                  <a:gd name="T85" fmla="*/ 125 h 2"/>
                  <a:gd name="T86" fmla="*/ 114 w 4"/>
                  <a:gd name="T87" fmla="*/ 125 h 2"/>
                  <a:gd name="T88" fmla="*/ 114 w 4"/>
                  <a:gd name="T89" fmla="*/ 125 h 2"/>
                  <a:gd name="T90" fmla="*/ 114 w 4"/>
                  <a:gd name="T91" fmla="*/ 125 h 2"/>
                  <a:gd name="T92" fmla="*/ 114 w 4"/>
                  <a:gd name="T93" fmla="*/ 125 h 2"/>
                  <a:gd name="T94" fmla="*/ 0 w 4"/>
                  <a:gd name="T95" fmla="*/ 125 h 2"/>
                  <a:gd name="T96" fmla="*/ 0 w 4"/>
                  <a:gd name="T97" fmla="*/ 125 h 2"/>
                  <a:gd name="T98" fmla="*/ 0 w 4"/>
                  <a:gd name="T99" fmla="*/ 125 h 2"/>
                  <a:gd name="T100" fmla="*/ 0 w 4"/>
                  <a:gd name="T101" fmla="*/ 125 h 2"/>
                  <a:gd name="T102" fmla="*/ 0 w 4"/>
                  <a:gd name="T103" fmla="*/ 125 h 2"/>
                  <a:gd name="T104" fmla="*/ 0 w 4"/>
                  <a:gd name="T105" fmla="*/ 125 h 2"/>
                  <a:gd name="T106" fmla="*/ 0 w 4"/>
                  <a:gd name="T107" fmla="*/ 125 h 2"/>
                  <a:gd name="T108" fmla="*/ 0 w 4"/>
                  <a:gd name="T109" fmla="*/ 125 h 2"/>
                  <a:gd name="T110" fmla="*/ 0 w 4"/>
                  <a:gd name="T111" fmla="*/ 125 h 2"/>
                  <a:gd name="T112" fmla="*/ 0 w 4"/>
                  <a:gd name="T113" fmla="*/ 125 h 2"/>
                  <a:gd name="T114" fmla="*/ 0 w 4"/>
                  <a:gd name="T115" fmla="*/ 125 h 2"/>
                  <a:gd name="T116" fmla="*/ 0 w 4"/>
                  <a:gd name="T117" fmla="*/ 125 h 2"/>
                  <a:gd name="T118" fmla="*/ 0 w 4"/>
                  <a:gd name="T119" fmla="*/ 125 h 2"/>
                  <a:gd name="T120" fmla="*/ 0 w 4"/>
                  <a:gd name="T121" fmla="*/ 1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dirty="0"/>
              </a:p>
            </p:txBody>
          </p:sp>
        </p:grpSp>
        <p:grpSp>
          <p:nvGrpSpPr>
            <p:cNvPr id="4" name="Group 55"/>
            <p:cNvGrpSpPr>
              <a:grpSpLocks/>
            </p:cNvGrpSpPr>
            <p:nvPr/>
          </p:nvGrpSpPr>
          <p:grpSpPr bwMode="auto">
            <a:xfrm>
              <a:off x="5824538" y="2197100"/>
              <a:ext cx="830262" cy="742950"/>
              <a:chOff x="3562" y="1636"/>
              <a:chExt cx="497" cy="468"/>
            </a:xfrm>
          </p:grpSpPr>
          <p:sp>
            <p:nvSpPr>
              <p:cNvPr id="44105" name="Freeform 56"/>
              <p:cNvSpPr>
                <a:spLocks/>
              </p:cNvSpPr>
              <p:nvPr/>
            </p:nvSpPr>
            <p:spPr bwMode="auto">
              <a:xfrm>
                <a:off x="3806" y="1758"/>
                <a:ext cx="253" cy="346"/>
              </a:xfrm>
              <a:custGeom>
                <a:avLst/>
                <a:gdLst>
                  <a:gd name="T0" fmla="*/ 3007 w 52"/>
                  <a:gd name="T1" fmla="*/ 7861 h 71"/>
                  <a:gd name="T2" fmla="*/ 4948 w 52"/>
                  <a:gd name="T3" fmla="*/ 7768 h 71"/>
                  <a:gd name="T4" fmla="*/ 5187 w 52"/>
                  <a:gd name="T5" fmla="*/ 7173 h 71"/>
                  <a:gd name="T6" fmla="*/ 5187 w 52"/>
                  <a:gd name="T7" fmla="*/ 6720 h 71"/>
                  <a:gd name="T8" fmla="*/ 5537 w 52"/>
                  <a:gd name="T9" fmla="*/ 6364 h 71"/>
                  <a:gd name="T10" fmla="*/ 5634 w 52"/>
                  <a:gd name="T11" fmla="*/ 6009 h 71"/>
                  <a:gd name="T12" fmla="*/ 5751 w 52"/>
                  <a:gd name="T13" fmla="*/ 5794 h 71"/>
                  <a:gd name="T14" fmla="*/ 5873 w 52"/>
                  <a:gd name="T15" fmla="*/ 5911 h 71"/>
                  <a:gd name="T16" fmla="*/ 5989 w 52"/>
                  <a:gd name="T17" fmla="*/ 5794 h 71"/>
                  <a:gd name="T18" fmla="*/ 5989 w 52"/>
                  <a:gd name="T19" fmla="*/ 5322 h 71"/>
                  <a:gd name="T20" fmla="*/ 5873 w 52"/>
                  <a:gd name="T21" fmla="*/ 4868 h 71"/>
                  <a:gd name="T22" fmla="*/ 5420 w 52"/>
                  <a:gd name="T23" fmla="*/ 3231 h 71"/>
                  <a:gd name="T24" fmla="*/ 4831 w 52"/>
                  <a:gd name="T25" fmla="*/ 3231 h 71"/>
                  <a:gd name="T26" fmla="*/ 4140 w 52"/>
                  <a:gd name="T27" fmla="*/ 4157 h 71"/>
                  <a:gd name="T28" fmla="*/ 4024 w 52"/>
                  <a:gd name="T29" fmla="*/ 4059 h 71"/>
                  <a:gd name="T30" fmla="*/ 3810 w 52"/>
                  <a:gd name="T31" fmla="*/ 3942 h 71"/>
                  <a:gd name="T32" fmla="*/ 3810 w 52"/>
                  <a:gd name="T33" fmla="*/ 3465 h 71"/>
                  <a:gd name="T34" fmla="*/ 4140 w 52"/>
                  <a:gd name="T35" fmla="*/ 3231 h 71"/>
                  <a:gd name="T36" fmla="*/ 4140 w 52"/>
                  <a:gd name="T37" fmla="*/ 3017 h 71"/>
                  <a:gd name="T38" fmla="*/ 4379 w 52"/>
                  <a:gd name="T39" fmla="*/ 2778 h 71"/>
                  <a:gd name="T40" fmla="*/ 4379 w 52"/>
                  <a:gd name="T41" fmla="*/ 1969 h 71"/>
                  <a:gd name="T42" fmla="*/ 4262 w 52"/>
                  <a:gd name="T43" fmla="*/ 1613 h 71"/>
                  <a:gd name="T44" fmla="*/ 4024 w 52"/>
                  <a:gd name="T45" fmla="*/ 1379 h 71"/>
                  <a:gd name="T46" fmla="*/ 4262 w 52"/>
                  <a:gd name="T47" fmla="*/ 1165 h 71"/>
                  <a:gd name="T48" fmla="*/ 4140 w 52"/>
                  <a:gd name="T49" fmla="*/ 809 h 71"/>
                  <a:gd name="T50" fmla="*/ 3454 w 52"/>
                  <a:gd name="T51" fmla="*/ 453 h 71"/>
                  <a:gd name="T52" fmla="*/ 3007 w 52"/>
                  <a:gd name="T53" fmla="*/ 239 h 71"/>
                  <a:gd name="T54" fmla="*/ 2413 w 52"/>
                  <a:gd name="T55" fmla="*/ 117 h 71"/>
                  <a:gd name="T56" fmla="*/ 2082 w 52"/>
                  <a:gd name="T57" fmla="*/ 117 h 71"/>
                  <a:gd name="T58" fmla="*/ 1727 w 52"/>
                  <a:gd name="T59" fmla="*/ 356 h 71"/>
                  <a:gd name="T60" fmla="*/ 1727 w 52"/>
                  <a:gd name="T61" fmla="*/ 687 h 71"/>
                  <a:gd name="T62" fmla="*/ 1849 w 52"/>
                  <a:gd name="T63" fmla="*/ 809 h 71"/>
                  <a:gd name="T64" fmla="*/ 1727 w 52"/>
                  <a:gd name="T65" fmla="*/ 926 h 71"/>
                  <a:gd name="T66" fmla="*/ 1494 w 52"/>
                  <a:gd name="T67" fmla="*/ 1165 h 71"/>
                  <a:gd name="T68" fmla="*/ 1372 w 52"/>
                  <a:gd name="T69" fmla="*/ 1496 h 71"/>
                  <a:gd name="T70" fmla="*/ 1372 w 52"/>
                  <a:gd name="T71" fmla="*/ 1969 h 71"/>
                  <a:gd name="T72" fmla="*/ 1158 w 52"/>
                  <a:gd name="T73" fmla="*/ 1852 h 71"/>
                  <a:gd name="T74" fmla="*/ 1158 w 52"/>
                  <a:gd name="T75" fmla="*/ 1496 h 71"/>
                  <a:gd name="T76" fmla="*/ 1158 w 52"/>
                  <a:gd name="T77" fmla="*/ 1282 h 71"/>
                  <a:gd name="T78" fmla="*/ 924 w 52"/>
                  <a:gd name="T79" fmla="*/ 1496 h 71"/>
                  <a:gd name="T80" fmla="*/ 924 w 52"/>
                  <a:gd name="T81" fmla="*/ 1852 h 71"/>
                  <a:gd name="T82" fmla="*/ 569 w 52"/>
                  <a:gd name="T83" fmla="*/ 1969 h 71"/>
                  <a:gd name="T84" fmla="*/ 448 w 52"/>
                  <a:gd name="T85" fmla="*/ 2208 h 71"/>
                  <a:gd name="T86" fmla="*/ 355 w 52"/>
                  <a:gd name="T87" fmla="*/ 2661 h 71"/>
                  <a:gd name="T88" fmla="*/ 238 w 52"/>
                  <a:gd name="T89" fmla="*/ 3231 h 71"/>
                  <a:gd name="T90" fmla="*/ 117 w 52"/>
                  <a:gd name="T91" fmla="*/ 3704 h 71"/>
                  <a:gd name="T92" fmla="*/ 238 w 52"/>
                  <a:gd name="T93" fmla="*/ 4274 h 71"/>
                  <a:gd name="T94" fmla="*/ 238 w 52"/>
                  <a:gd name="T95" fmla="*/ 4751 h 71"/>
                  <a:gd name="T96" fmla="*/ 686 w 52"/>
                  <a:gd name="T97" fmla="*/ 5794 h 71"/>
                  <a:gd name="T98" fmla="*/ 803 w 52"/>
                  <a:gd name="T99" fmla="*/ 6364 h 71"/>
                  <a:gd name="T100" fmla="*/ 803 w 52"/>
                  <a:gd name="T101" fmla="*/ 6481 h 71"/>
                  <a:gd name="T102" fmla="*/ 686 w 52"/>
                  <a:gd name="T103" fmla="*/ 7173 h 71"/>
                  <a:gd name="T104" fmla="*/ 238 w 52"/>
                  <a:gd name="T105" fmla="*/ 7977 h 71"/>
                  <a:gd name="T106" fmla="*/ 0 w 52"/>
                  <a:gd name="T107" fmla="*/ 821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dirty="0"/>
              </a:p>
            </p:txBody>
          </p:sp>
          <p:sp>
            <p:nvSpPr>
              <p:cNvPr id="44106" name="Freeform 57"/>
              <p:cNvSpPr>
                <a:spLocks/>
              </p:cNvSpPr>
              <p:nvPr/>
            </p:nvSpPr>
            <p:spPr bwMode="auto">
              <a:xfrm>
                <a:off x="3562" y="1636"/>
                <a:ext cx="405" cy="200"/>
              </a:xfrm>
              <a:custGeom>
                <a:avLst/>
                <a:gdLst>
                  <a:gd name="T0" fmla="*/ 478 w 83"/>
                  <a:gd name="T1" fmla="*/ 1854 h 41"/>
                  <a:gd name="T2" fmla="*/ 927 w 83"/>
                  <a:gd name="T3" fmla="*/ 1498 h 41"/>
                  <a:gd name="T4" fmla="*/ 2332 w 83"/>
                  <a:gd name="T5" fmla="*/ 688 h 41"/>
                  <a:gd name="T6" fmla="*/ 3025 w 83"/>
                  <a:gd name="T7" fmla="*/ 117 h 41"/>
                  <a:gd name="T8" fmla="*/ 3596 w 83"/>
                  <a:gd name="T9" fmla="*/ 117 h 41"/>
                  <a:gd name="T10" fmla="*/ 3260 w 83"/>
                  <a:gd name="T11" fmla="*/ 478 h 41"/>
                  <a:gd name="T12" fmla="*/ 2669 w 83"/>
                  <a:gd name="T13" fmla="*/ 1049 h 41"/>
                  <a:gd name="T14" fmla="*/ 2669 w 83"/>
                  <a:gd name="T15" fmla="*/ 1405 h 41"/>
                  <a:gd name="T16" fmla="*/ 3260 w 83"/>
                  <a:gd name="T17" fmla="*/ 1166 h 41"/>
                  <a:gd name="T18" fmla="*/ 4523 w 83"/>
                  <a:gd name="T19" fmla="*/ 1737 h 41"/>
                  <a:gd name="T20" fmla="*/ 5002 w 83"/>
                  <a:gd name="T21" fmla="*/ 1854 h 41"/>
                  <a:gd name="T22" fmla="*/ 5119 w 83"/>
                  <a:gd name="T23" fmla="*/ 1976 h 41"/>
                  <a:gd name="T24" fmla="*/ 5690 w 83"/>
                  <a:gd name="T25" fmla="*/ 1498 h 41"/>
                  <a:gd name="T26" fmla="*/ 7427 w 83"/>
                  <a:gd name="T27" fmla="*/ 927 h 41"/>
                  <a:gd name="T28" fmla="*/ 7310 w 83"/>
                  <a:gd name="T29" fmla="*/ 1283 h 41"/>
                  <a:gd name="T30" fmla="*/ 7666 w 83"/>
                  <a:gd name="T31" fmla="*/ 1620 h 41"/>
                  <a:gd name="T32" fmla="*/ 8359 w 83"/>
                  <a:gd name="T33" fmla="*/ 1498 h 41"/>
                  <a:gd name="T34" fmla="*/ 8832 w 83"/>
                  <a:gd name="T35" fmla="*/ 2093 h 41"/>
                  <a:gd name="T36" fmla="*/ 9525 w 83"/>
                  <a:gd name="T37" fmla="*/ 2215 h 41"/>
                  <a:gd name="T38" fmla="*/ 9525 w 83"/>
                  <a:gd name="T39" fmla="*/ 2429 h 41"/>
                  <a:gd name="T40" fmla="*/ 9169 w 83"/>
                  <a:gd name="T41" fmla="*/ 2429 h 41"/>
                  <a:gd name="T42" fmla="*/ 8715 w 83"/>
                  <a:gd name="T43" fmla="*/ 2429 h 41"/>
                  <a:gd name="T44" fmla="*/ 8022 w 83"/>
                  <a:gd name="T45" fmla="*/ 2429 h 41"/>
                  <a:gd name="T46" fmla="*/ 8022 w 83"/>
                  <a:gd name="T47" fmla="*/ 2785 h 41"/>
                  <a:gd name="T48" fmla="*/ 7212 w 83"/>
                  <a:gd name="T49" fmla="*/ 2429 h 41"/>
                  <a:gd name="T50" fmla="*/ 6622 w 83"/>
                  <a:gd name="T51" fmla="*/ 2663 h 41"/>
                  <a:gd name="T52" fmla="*/ 6382 w 83"/>
                  <a:gd name="T53" fmla="*/ 2902 h 41"/>
                  <a:gd name="T54" fmla="*/ 5812 w 83"/>
                  <a:gd name="T55" fmla="*/ 2902 h 41"/>
                  <a:gd name="T56" fmla="*/ 5333 w 83"/>
                  <a:gd name="T57" fmla="*/ 3473 h 41"/>
                  <a:gd name="T58" fmla="*/ 5450 w 83"/>
                  <a:gd name="T59" fmla="*/ 3259 h 41"/>
                  <a:gd name="T60" fmla="*/ 5119 w 83"/>
                  <a:gd name="T61" fmla="*/ 3259 h 41"/>
                  <a:gd name="T62" fmla="*/ 4880 w 83"/>
                  <a:gd name="T63" fmla="*/ 3141 h 41"/>
                  <a:gd name="T64" fmla="*/ 4645 w 83"/>
                  <a:gd name="T65" fmla="*/ 3712 h 41"/>
                  <a:gd name="T66" fmla="*/ 4192 w 83"/>
                  <a:gd name="T67" fmla="*/ 4400 h 41"/>
                  <a:gd name="T68" fmla="*/ 3952 w 83"/>
                  <a:gd name="T69" fmla="*/ 4522 h 41"/>
                  <a:gd name="T70" fmla="*/ 4070 w 83"/>
                  <a:gd name="T71" fmla="*/ 4190 h 41"/>
                  <a:gd name="T72" fmla="*/ 3713 w 83"/>
                  <a:gd name="T73" fmla="*/ 4190 h 41"/>
                  <a:gd name="T74" fmla="*/ 3474 w 83"/>
                  <a:gd name="T75" fmla="*/ 3356 h 41"/>
                  <a:gd name="T76" fmla="*/ 3382 w 83"/>
                  <a:gd name="T77" fmla="*/ 3259 h 41"/>
                  <a:gd name="T78" fmla="*/ 2669 w 83"/>
                  <a:gd name="T79" fmla="*/ 3024 h 41"/>
                  <a:gd name="T80" fmla="*/ 2547 w 83"/>
                  <a:gd name="T81" fmla="*/ 3024 h 41"/>
                  <a:gd name="T82" fmla="*/ 1859 w 83"/>
                  <a:gd name="T83" fmla="*/ 2785 h 41"/>
                  <a:gd name="T84" fmla="*/ 478 w 83"/>
                  <a:gd name="T85" fmla="*/ 2215 h 41"/>
                  <a:gd name="T86" fmla="*/ 0 w 83"/>
                  <a:gd name="T87" fmla="*/ 197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dirty="0"/>
              </a:p>
            </p:txBody>
          </p:sp>
        </p:grpSp>
        <p:sp>
          <p:nvSpPr>
            <p:cNvPr id="44086" name="Freeform 58"/>
            <p:cNvSpPr>
              <a:spLocks/>
            </p:cNvSpPr>
            <p:nvPr/>
          </p:nvSpPr>
          <p:spPr bwMode="auto">
            <a:xfrm>
              <a:off x="6159500" y="2917825"/>
              <a:ext cx="327025"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87"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dirty="0"/>
            </a:p>
          </p:txBody>
        </p:sp>
        <p:sp>
          <p:nvSpPr>
            <p:cNvPr id="44088" name="Freeform 60"/>
            <p:cNvSpPr>
              <a:spLocks/>
            </p:cNvSpPr>
            <p:nvPr/>
          </p:nvSpPr>
          <p:spPr bwMode="auto">
            <a:xfrm>
              <a:off x="6467475" y="3784600"/>
              <a:ext cx="596900"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89" name="Freeform 61"/>
            <p:cNvSpPr>
              <a:spLocks/>
            </p:cNvSpPr>
            <p:nvPr/>
          </p:nvSpPr>
          <p:spPr bwMode="auto">
            <a:xfrm>
              <a:off x="7029450" y="3041650"/>
              <a:ext cx="50641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90" name="Freeform 62"/>
            <p:cNvSpPr>
              <a:spLocks/>
            </p:cNvSpPr>
            <p:nvPr/>
          </p:nvSpPr>
          <p:spPr bwMode="auto">
            <a:xfrm>
              <a:off x="7413625" y="3017838"/>
              <a:ext cx="122238"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91" name="Freeform 63"/>
            <p:cNvSpPr>
              <a:spLocks/>
            </p:cNvSpPr>
            <p:nvPr/>
          </p:nvSpPr>
          <p:spPr bwMode="auto">
            <a:xfrm>
              <a:off x="7445375" y="2801938"/>
              <a:ext cx="153988"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92" name="Freeform 64"/>
            <p:cNvSpPr>
              <a:spLocks/>
            </p:cNvSpPr>
            <p:nvPr/>
          </p:nvSpPr>
          <p:spPr bwMode="auto">
            <a:xfrm>
              <a:off x="7583488" y="2654300"/>
              <a:ext cx="187325"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93" name="Freeform 65"/>
            <p:cNvSpPr>
              <a:spLocks/>
            </p:cNvSpPr>
            <p:nvPr/>
          </p:nvSpPr>
          <p:spPr bwMode="auto">
            <a:xfrm>
              <a:off x="7575550" y="2522538"/>
              <a:ext cx="368300"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94" name="Freeform 66"/>
            <p:cNvSpPr>
              <a:spLocks/>
            </p:cNvSpPr>
            <p:nvPr/>
          </p:nvSpPr>
          <p:spPr bwMode="auto">
            <a:xfrm>
              <a:off x="7747000" y="2638425"/>
              <a:ext cx="96838"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dirty="0"/>
            </a:p>
          </p:txBody>
        </p:sp>
        <p:sp>
          <p:nvSpPr>
            <p:cNvPr id="44095" name="Freeform 67"/>
            <p:cNvSpPr>
              <a:spLocks/>
            </p:cNvSpPr>
            <p:nvPr/>
          </p:nvSpPr>
          <p:spPr bwMode="auto">
            <a:xfrm>
              <a:off x="7640638" y="2212975"/>
              <a:ext cx="17145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dirty="0"/>
            </a:p>
          </p:txBody>
        </p:sp>
        <p:grpSp>
          <p:nvGrpSpPr>
            <p:cNvPr id="5" name="Group 68"/>
            <p:cNvGrpSpPr>
              <a:grpSpLocks/>
            </p:cNvGrpSpPr>
            <p:nvPr/>
          </p:nvGrpSpPr>
          <p:grpSpPr bwMode="auto">
            <a:xfrm>
              <a:off x="3159125" y="4589463"/>
              <a:ext cx="1044575" cy="635000"/>
              <a:chOff x="1991" y="3321"/>
              <a:chExt cx="361" cy="231"/>
            </a:xfrm>
          </p:grpSpPr>
          <p:sp>
            <p:nvSpPr>
              <p:cNvPr id="44097" name="Freeform 69"/>
              <p:cNvSpPr>
                <a:spLocks/>
              </p:cNvSpPr>
              <p:nvPr/>
            </p:nvSpPr>
            <p:spPr bwMode="auto">
              <a:xfrm>
                <a:off x="2274" y="3459"/>
                <a:ext cx="78" cy="93"/>
              </a:xfrm>
              <a:custGeom>
                <a:avLst/>
                <a:gdLst>
                  <a:gd name="T0" fmla="*/ 0 w 16"/>
                  <a:gd name="T1" fmla="*/ 813 h 19"/>
                  <a:gd name="T2" fmla="*/ 117 w 16"/>
                  <a:gd name="T3" fmla="*/ 1532 h 19"/>
                  <a:gd name="T4" fmla="*/ 117 w 16"/>
                  <a:gd name="T5" fmla="*/ 1870 h 19"/>
                  <a:gd name="T6" fmla="*/ 687 w 16"/>
                  <a:gd name="T7" fmla="*/ 2227 h 19"/>
                  <a:gd name="T8" fmla="*/ 926 w 16"/>
                  <a:gd name="T9" fmla="*/ 1870 h 19"/>
                  <a:gd name="T10" fmla="*/ 1852 w 16"/>
                  <a:gd name="T11" fmla="*/ 1292 h 19"/>
                  <a:gd name="T12" fmla="*/ 1497 w 16"/>
                  <a:gd name="T13" fmla="*/ 573 h 19"/>
                  <a:gd name="T14" fmla="*/ 356 w 16"/>
                  <a:gd name="T15" fmla="*/ 0 h 19"/>
                  <a:gd name="T16" fmla="*/ 356 w 16"/>
                  <a:gd name="T17" fmla="*/ 573 h 19"/>
                  <a:gd name="T18" fmla="*/ 0 w 16"/>
                  <a:gd name="T19" fmla="*/ 813 h 19"/>
                  <a:gd name="T20" fmla="*/ 0 w 16"/>
                  <a:gd name="T21" fmla="*/ 81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98" name="Freeform 70"/>
              <p:cNvSpPr>
                <a:spLocks/>
              </p:cNvSpPr>
              <p:nvPr/>
            </p:nvSpPr>
            <p:spPr bwMode="auto">
              <a:xfrm>
                <a:off x="2235" y="3409"/>
                <a:ext cx="44" cy="29"/>
              </a:xfrm>
              <a:custGeom>
                <a:avLst/>
                <a:gdLst>
                  <a:gd name="T0" fmla="*/ 357 w 9"/>
                  <a:gd name="T1" fmla="*/ 677 h 6"/>
                  <a:gd name="T2" fmla="*/ 934 w 9"/>
                  <a:gd name="T3" fmla="*/ 677 h 6"/>
                  <a:gd name="T4" fmla="*/ 1051 w 9"/>
                  <a:gd name="T5" fmla="*/ 348 h 6"/>
                  <a:gd name="T6" fmla="*/ 572 w 9"/>
                  <a:gd name="T7" fmla="*/ 232 h 6"/>
                  <a:gd name="T8" fmla="*/ 357 w 9"/>
                  <a:gd name="T9" fmla="*/ 232 h 6"/>
                  <a:gd name="T10" fmla="*/ 240 w 9"/>
                  <a:gd name="T11" fmla="*/ 0 h 6"/>
                  <a:gd name="T12" fmla="*/ 0 w 9"/>
                  <a:gd name="T13" fmla="*/ 232 h 6"/>
                  <a:gd name="T14" fmla="*/ 240 w 9"/>
                  <a:gd name="T15" fmla="*/ 561 h 6"/>
                  <a:gd name="T16" fmla="*/ 357 w 9"/>
                  <a:gd name="T17" fmla="*/ 677 h 6"/>
                  <a:gd name="T18" fmla="*/ 357 w 9"/>
                  <a:gd name="T19" fmla="*/ 67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099" name="Freeform 71"/>
              <p:cNvSpPr>
                <a:spLocks/>
              </p:cNvSpPr>
              <p:nvPr/>
            </p:nvSpPr>
            <p:spPr bwMode="auto">
              <a:xfrm>
                <a:off x="2225" y="3438"/>
                <a:ext cx="20" cy="10"/>
              </a:xfrm>
              <a:custGeom>
                <a:avLst/>
                <a:gdLst>
                  <a:gd name="T0" fmla="*/ 0 w 4"/>
                  <a:gd name="T1" fmla="*/ 250 h 2"/>
                  <a:gd name="T2" fmla="*/ 500 w 4"/>
                  <a:gd name="T3" fmla="*/ 0 h 2"/>
                  <a:gd name="T4" fmla="*/ 500 w 4"/>
                  <a:gd name="T5" fmla="*/ 250 h 2"/>
                  <a:gd name="T6" fmla="*/ 0 w 4"/>
                  <a:gd name="T7" fmla="*/ 250 h 2"/>
                  <a:gd name="T8" fmla="*/ 0 w 4"/>
                  <a:gd name="T9" fmla="*/ 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00" name="Freeform 72"/>
              <p:cNvSpPr>
                <a:spLocks/>
              </p:cNvSpPr>
              <p:nvPr/>
            </p:nvSpPr>
            <p:spPr bwMode="auto">
              <a:xfrm>
                <a:off x="2211" y="3419"/>
                <a:ext cx="19" cy="14"/>
              </a:xfrm>
              <a:custGeom>
                <a:avLst/>
                <a:gdLst>
                  <a:gd name="T0" fmla="*/ 223 w 4"/>
                  <a:gd name="T1" fmla="*/ 0 h 3"/>
                  <a:gd name="T2" fmla="*/ 223 w 4"/>
                  <a:gd name="T3" fmla="*/ 0 h 3"/>
                  <a:gd name="T4" fmla="*/ 313 w 4"/>
                  <a:gd name="T5" fmla="*/ 0 h 3"/>
                  <a:gd name="T6" fmla="*/ 313 w 4"/>
                  <a:gd name="T7" fmla="*/ 0 h 3"/>
                  <a:gd name="T8" fmla="*/ 313 w 4"/>
                  <a:gd name="T9" fmla="*/ 0 h 3"/>
                  <a:gd name="T10" fmla="*/ 313 w 4"/>
                  <a:gd name="T11" fmla="*/ 107 h 3"/>
                  <a:gd name="T12" fmla="*/ 313 w 4"/>
                  <a:gd name="T13" fmla="*/ 107 h 3"/>
                  <a:gd name="T14" fmla="*/ 313 w 4"/>
                  <a:gd name="T15" fmla="*/ 107 h 3"/>
                  <a:gd name="T16" fmla="*/ 427 w 4"/>
                  <a:gd name="T17" fmla="*/ 107 h 3"/>
                  <a:gd name="T18" fmla="*/ 313 w 4"/>
                  <a:gd name="T19" fmla="*/ 196 h 3"/>
                  <a:gd name="T20" fmla="*/ 313 w 4"/>
                  <a:gd name="T21" fmla="*/ 196 h 3"/>
                  <a:gd name="T22" fmla="*/ 313 w 4"/>
                  <a:gd name="T23" fmla="*/ 196 h 3"/>
                  <a:gd name="T24" fmla="*/ 313 w 4"/>
                  <a:gd name="T25" fmla="*/ 303 h 3"/>
                  <a:gd name="T26" fmla="*/ 313 w 4"/>
                  <a:gd name="T27" fmla="*/ 303 h 3"/>
                  <a:gd name="T28" fmla="*/ 313 w 4"/>
                  <a:gd name="T29" fmla="*/ 303 h 3"/>
                  <a:gd name="T30" fmla="*/ 223 w 4"/>
                  <a:gd name="T31" fmla="*/ 303 h 3"/>
                  <a:gd name="T32" fmla="*/ 223 w 4"/>
                  <a:gd name="T33" fmla="*/ 303 h 3"/>
                  <a:gd name="T34" fmla="*/ 223 w 4"/>
                  <a:gd name="T35" fmla="*/ 303 h 3"/>
                  <a:gd name="T36" fmla="*/ 114 w 4"/>
                  <a:gd name="T37" fmla="*/ 303 h 3"/>
                  <a:gd name="T38" fmla="*/ 114 w 4"/>
                  <a:gd name="T39" fmla="*/ 303 h 3"/>
                  <a:gd name="T40" fmla="*/ 114 w 4"/>
                  <a:gd name="T41" fmla="*/ 303 h 3"/>
                  <a:gd name="T42" fmla="*/ 114 w 4"/>
                  <a:gd name="T43" fmla="*/ 196 h 3"/>
                  <a:gd name="T44" fmla="*/ 0 w 4"/>
                  <a:gd name="T45" fmla="*/ 196 h 3"/>
                  <a:gd name="T46" fmla="*/ 0 w 4"/>
                  <a:gd name="T47" fmla="*/ 196 h 3"/>
                  <a:gd name="T48" fmla="*/ 0 w 4"/>
                  <a:gd name="T49" fmla="*/ 107 h 3"/>
                  <a:gd name="T50" fmla="*/ 0 w 4"/>
                  <a:gd name="T51" fmla="*/ 107 h 3"/>
                  <a:gd name="T52" fmla="*/ 0 w 4"/>
                  <a:gd name="T53" fmla="*/ 107 h 3"/>
                  <a:gd name="T54" fmla="*/ 114 w 4"/>
                  <a:gd name="T55" fmla="*/ 107 h 3"/>
                  <a:gd name="T56" fmla="*/ 114 w 4"/>
                  <a:gd name="T57" fmla="*/ 0 h 3"/>
                  <a:gd name="T58" fmla="*/ 114 w 4"/>
                  <a:gd name="T59" fmla="*/ 0 h 3"/>
                  <a:gd name="T60" fmla="*/ 114 w 4"/>
                  <a:gd name="T61" fmla="*/ 0 h 3"/>
                  <a:gd name="T62" fmla="*/ 223 w 4"/>
                  <a:gd name="T63" fmla="*/ 0 h 3"/>
                  <a:gd name="T64" fmla="*/ 223 w 4"/>
                  <a:gd name="T65" fmla="*/ 0 h 3"/>
                  <a:gd name="T66" fmla="*/ 223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01" name="Freeform 73"/>
              <p:cNvSpPr>
                <a:spLocks/>
              </p:cNvSpPr>
              <p:nvPr/>
            </p:nvSpPr>
            <p:spPr bwMode="auto">
              <a:xfrm>
                <a:off x="2186" y="3394"/>
                <a:ext cx="39" cy="15"/>
              </a:xfrm>
              <a:custGeom>
                <a:avLst/>
                <a:gdLst>
                  <a:gd name="T0" fmla="*/ 0 w 8"/>
                  <a:gd name="T1" fmla="*/ 375 h 3"/>
                  <a:gd name="T2" fmla="*/ 809 w 8"/>
                  <a:gd name="T3" fmla="*/ 375 h 3"/>
                  <a:gd name="T4" fmla="*/ 926 w 8"/>
                  <a:gd name="T5" fmla="*/ 0 h 3"/>
                  <a:gd name="T6" fmla="*/ 239 w 8"/>
                  <a:gd name="T7" fmla="*/ 0 h 3"/>
                  <a:gd name="T8" fmla="*/ 0 w 8"/>
                  <a:gd name="T9" fmla="*/ 375 h 3"/>
                  <a:gd name="T10" fmla="*/ 0 w 8"/>
                  <a:gd name="T11" fmla="*/ 3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02" name="Freeform 74"/>
              <p:cNvSpPr>
                <a:spLocks/>
              </p:cNvSpPr>
              <p:nvPr/>
            </p:nvSpPr>
            <p:spPr bwMode="auto">
              <a:xfrm>
                <a:off x="2026" y="3321"/>
                <a:ext cx="38" cy="24"/>
              </a:xfrm>
              <a:custGeom>
                <a:avLst/>
                <a:gdLst>
                  <a:gd name="T0" fmla="*/ 0 w 8"/>
                  <a:gd name="T1" fmla="*/ 437 h 5"/>
                  <a:gd name="T2" fmla="*/ 313 w 8"/>
                  <a:gd name="T3" fmla="*/ 552 h 5"/>
                  <a:gd name="T4" fmla="*/ 632 w 8"/>
                  <a:gd name="T5" fmla="*/ 552 h 5"/>
                  <a:gd name="T6" fmla="*/ 855 w 8"/>
                  <a:gd name="T7" fmla="*/ 230 h 5"/>
                  <a:gd name="T8" fmla="*/ 541 w 8"/>
                  <a:gd name="T9" fmla="*/ 0 h 5"/>
                  <a:gd name="T10" fmla="*/ 114 w 8"/>
                  <a:gd name="T11" fmla="*/ 230 h 5"/>
                  <a:gd name="T12" fmla="*/ 0 w 8"/>
                  <a:gd name="T13" fmla="*/ 437 h 5"/>
                  <a:gd name="T14" fmla="*/ 0 w 8"/>
                  <a:gd name="T15" fmla="*/ 437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03" name="Freeform 75"/>
              <p:cNvSpPr>
                <a:spLocks/>
              </p:cNvSpPr>
              <p:nvPr/>
            </p:nvSpPr>
            <p:spPr bwMode="auto">
              <a:xfrm>
                <a:off x="1991" y="3321"/>
                <a:ext cx="20" cy="24"/>
              </a:xfrm>
              <a:custGeom>
                <a:avLst/>
                <a:gdLst>
                  <a:gd name="T0" fmla="*/ 0 w 4"/>
                  <a:gd name="T1" fmla="*/ 552 h 5"/>
                  <a:gd name="T2" fmla="*/ 500 w 4"/>
                  <a:gd name="T3" fmla="*/ 230 h 5"/>
                  <a:gd name="T4" fmla="*/ 500 w 4"/>
                  <a:gd name="T5" fmla="*/ 0 h 5"/>
                  <a:gd name="T6" fmla="*/ 0 w 4"/>
                  <a:gd name="T7" fmla="*/ 437 h 5"/>
                  <a:gd name="T8" fmla="*/ 0 w 4"/>
                  <a:gd name="T9" fmla="*/ 552 h 5"/>
                  <a:gd name="T10" fmla="*/ 0 w 4"/>
                  <a:gd name="T11" fmla="*/ 552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dirty="0"/>
              </a:p>
            </p:txBody>
          </p:sp>
          <p:sp>
            <p:nvSpPr>
              <p:cNvPr id="44104" name="Freeform 76"/>
              <p:cNvSpPr>
                <a:spLocks/>
              </p:cNvSpPr>
              <p:nvPr/>
            </p:nvSpPr>
            <p:spPr bwMode="auto">
              <a:xfrm>
                <a:off x="2128" y="3360"/>
                <a:ext cx="39" cy="34"/>
              </a:xfrm>
              <a:custGeom>
                <a:avLst/>
                <a:gdLst>
                  <a:gd name="T0" fmla="*/ 356 w 8"/>
                  <a:gd name="T1" fmla="*/ 801 h 7"/>
                  <a:gd name="T2" fmla="*/ 926 w 8"/>
                  <a:gd name="T3" fmla="*/ 801 h 7"/>
                  <a:gd name="T4" fmla="*/ 926 w 8"/>
                  <a:gd name="T5" fmla="*/ 447 h 7"/>
                  <a:gd name="T6" fmla="*/ 473 w 8"/>
                  <a:gd name="T7" fmla="*/ 0 h 7"/>
                  <a:gd name="T8" fmla="*/ 0 w 8"/>
                  <a:gd name="T9" fmla="*/ 238 h 7"/>
                  <a:gd name="T10" fmla="*/ 356 w 8"/>
                  <a:gd name="T11" fmla="*/ 801 h 7"/>
                  <a:gd name="T12" fmla="*/ 356 w 8"/>
                  <a:gd name="T13" fmla="*/ 801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dirty="0"/>
              </a:p>
            </p:txBody>
          </p:sp>
        </p:grpSp>
      </p:grpSp>
      <p:sp>
        <p:nvSpPr>
          <p:cNvPr id="59395" name="Rectangle 77"/>
          <p:cNvSpPr>
            <a:spLocks noGrp="1" noChangeArrowheads="1"/>
          </p:cNvSpPr>
          <p:nvPr>
            <p:ph type="title"/>
          </p:nvPr>
        </p:nvSpPr>
        <p:spPr>
          <a:xfrm>
            <a:off x="0" y="291466"/>
            <a:ext cx="14630400" cy="1371600"/>
          </a:xfrm>
        </p:spPr>
        <p:txBody>
          <a:bodyPr/>
          <a:lstStyle/>
          <a:p>
            <a:pPr algn="ctr" eaLnBrk="1" hangingPunct="1">
              <a:defRPr/>
            </a:pPr>
            <a:r>
              <a:rPr lang="en-US" sz="3400" dirty="0"/>
              <a:t>Obesity Trends* Among U.S. Adults</a:t>
            </a:r>
            <a:br>
              <a:rPr lang="en-US" sz="3400" dirty="0"/>
            </a:br>
            <a:r>
              <a:rPr lang="en-US" sz="3400" dirty="0">
                <a:solidFill>
                  <a:srgbClr val="DE3021"/>
                </a:solidFill>
              </a:rPr>
              <a:t>BRFSS, 2010</a:t>
            </a:r>
          </a:p>
        </p:txBody>
      </p:sp>
      <p:sp>
        <p:nvSpPr>
          <p:cNvPr id="44036" name="Text Box 78"/>
          <p:cNvSpPr txBox="1">
            <a:spLocks noChangeArrowheads="1"/>
          </p:cNvSpPr>
          <p:nvPr/>
        </p:nvSpPr>
        <p:spPr bwMode="auto">
          <a:xfrm>
            <a:off x="3390902" y="1550671"/>
            <a:ext cx="7906913" cy="439674"/>
          </a:xfrm>
          <a:prstGeom prst="rect">
            <a:avLst/>
          </a:prstGeom>
          <a:noFill/>
          <a:ln w="9525">
            <a:noFill/>
            <a:miter lim="800000"/>
            <a:headEnd/>
            <a:tailEnd/>
          </a:ln>
        </p:spPr>
        <p:txBody>
          <a:bodyPr wrap="none" lIns="130622" tIns="65311" rIns="130622" bIns="65311">
            <a:spAutoFit/>
          </a:bodyPr>
          <a:lstStyle/>
          <a:p>
            <a:pPr eaLnBrk="0" hangingPunct="0"/>
            <a:r>
              <a:rPr lang="en-US" sz="2000" b="1" dirty="0">
                <a:solidFill>
                  <a:srgbClr val="000000"/>
                </a:solidFill>
                <a:latin typeface="Verdana" pitchFamily="34" charset="0"/>
              </a:rPr>
              <a:t>(*BMI ≥30, or ~ 30 lbs. overweight for 5’ 4” person)</a:t>
            </a:r>
          </a:p>
        </p:txBody>
      </p:sp>
      <p:pic>
        <p:nvPicPr>
          <p:cNvPr id="44037" name="Picture 84" descr="cdc_spot-outline.jpg"/>
          <p:cNvPicPr>
            <a:picLocks noChangeAspect="1"/>
          </p:cNvPicPr>
          <p:nvPr/>
        </p:nvPicPr>
        <p:blipFill>
          <a:blip r:embed="rId3" cstate="print"/>
          <a:srcRect/>
          <a:stretch>
            <a:fillRect/>
          </a:stretch>
        </p:blipFill>
        <p:spPr bwMode="auto">
          <a:xfrm>
            <a:off x="12313921" y="6766561"/>
            <a:ext cx="1653541" cy="811530"/>
          </a:xfrm>
          <a:prstGeom prst="rect">
            <a:avLst/>
          </a:prstGeom>
          <a:noFill/>
          <a:ln w="9525">
            <a:noFill/>
            <a:miter lim="800000"/>
            <a:headEnd/>
            <a:tailEnd/>
          </a:ln>
        </p:spPr>
      </p:pic>
      <p:sp>
        <p:nvSpPr>
          <p:cNvPr id="44038" name="Rectangle 108" descr="20%"/>
          <p:cNvSpPr>
            <a:spLocks noChangeArrowheads="1"/>
          </p:cNvSpPr>
          <p:nvPr/>
        </p:nvSpPr>
        <p:spPr bwMode="auto">
          <a:xfrm>
            <a:off x="10271760" y="7124700"/>
            <a:ext cx="335280" cy="281940"/>
          </a:xfrm>
          <a:prstGeom prst="rect">
            <a:avLst/>
          </a:prstGeom>
          <a:pattFill prst="pct20">
            <a:fgClr>
              <a:schemeClr val="tx2"/>
            </a:fgClr>
            <a:bgClr>
              <a:srgbClr val="AA1202"/>
            </a:bgClr>
          </a:pattFill>
          <a:ln w="9525">
            <a:solidFill>
              <a:schemeClr val="tx1"/>
            </a:solidFill>
            <a:miter lim="800000"/>
            <a:headEnd/>
            <a:tailEnd/>
          </a:ln>
        </p:spPr>
        <p:txBody>
          <a:bodyPr wrap="none" lIns="130622" tIns="65311" rIns="130622" bIns="65311" anchor="ctr"/>
          <a:lstStyle/>
          <a:p>
            <a:pPr eaLnBrk="0" hangingPunct="0"/>
            <a:endParaRPr lang="en-US" dirty="0">
              <a:solidFill>
                <a:srgbClr val="000000"/>
              </a:solidFill>
            </a:endParaRPr>
          </a:p>
        </p:txBody>
      </p:sp>
      <p:sp>
        <p:nvSpPr>
          <p:cNvPr id="44039" name="Text Box 136"/>
          <p:cNvSpPr txBox="1">
            <a:spLocks noChangeArrowheads="1"/>
          </p:cNvSpPr>
          <p:nvPr/>
        </p:nvSpPr>
        <p:spPr bwMode="auto">
          <a:xfrm>
            <a:off x="1046480" y="7073266"/>
            <a:ext cx="11602720" cy="439674"/>
          </a:xfrm>
          <a:prstGeom prst="rect">
            <a:avLst/>
          </a:prstGeom>
          <a:noFill/>
          <a:ln w="9525">
            <a:noFill/>
            <a:miter lim="800000"/>
            <a:headEnd/>
            <a:tailEnd/>
          </a:ln>
        </p:spPr>
        <p:txBody>
          <a:bodyPr lIns="130622" tIns="65311" rIns="130622" bIns="65311">
            <a:spAutoFit/>
          </a:bodyPr>
          <a:lstStyle/>
          <a:p>
            <a:pPr eaLnBrk="0" hangingPunct="0"/>
            <a:r>
              <a:rPr lang="en-US" sz="2000" b="1" dirty="0">
                <a:solidFill>
                  <a:srgbClr val="000000"/>
                </a:solidFill>
                <a:latin typeface="Arial Narrow" pitchFamily="34" charset="0"/>
              </a:rPr>
              <a:t>No Data         &lt;10%          10%–14%	  15%–19%</a:t>
            </a:r>
            <a:r>
              <a:rPr lang="en-US" sz="2000" dirty="0">
                <a:solidFill>
                  <a:srgbClr val="000000"/>
                </a:solidFill>
                <a:latin typeface="Arial Narrow" pitchFamily="34" charset="0"/>
              </a:rPr>
              <a:t>          </a:t>
            </a:r>
            <a:r>
              <a:rPr lang="en-US" sz="2000" b="1" dirty="0">
                <a:solidFill>
                  <a:srgbClr val="000000"/>
                </a:solidFill>
                <a:latin typeface="Arial Narrow" pitchFamily="34" charset="0"/>
              </a:rPr>
              <a:t>20%-24%</a:t>
            </a:r>
            <a:r>
              <a:rPr lang="en-US" sz="2000" dirty="0">
                <a:solidFill>
                  <a:srgbClr val="000000"/>
                </a:solidFill>
                <a:latin typeface="Arial Narrow" pitchFamily="34" charset="0"/>
              </a:rPr>
              <a:t>	        </a:t>
            </a:r>
            <a:r>
              <a:rPr lang="en-US" sz="2000" b="1" dirty="0">
                <a:solidFill>
                  <a:srgbClr val="000000"/>
                </a:solidFill>
                <a:latin typeface="Arial Narrow" pitchFamily="34" charset="0"/>
              </a:rPr>
              <a:t>25%-29%           ≥30%</a:t>
            </a:r>
            <a:r>
              <a:rPr lang="en-US" sz="2000" dirty="0">
                <a:solidFill>
                  <a:srgbClr val="000000"/>
                </a:solidFill>
                <a:latin typeface="Arial Narrow" pitchFamily="34" charset="0"/>
              </a:rPr>
              <a:t> </a:t>
            </a:r>
            <a:r>
              <a:rPr lang="en-US" sz="2000" b="1" dirty="0">
                <a:solidFill>
                  <a:srgbClr val="000000"/>
                </a:solidFill>
                <a:latin typeface="Arial Narrow" pitchFamily="34" charset="0"/>
              </a:rPr>
              <a:t> </a:t>
            </a:r>
          </a:p>
        </p:txBody>
      </p:sp>
      <p:sp>
        <p:nvSpPr>
          <p:cNvPr id="44040" name="Rectangle 154"/>
          <p:cNvSpPr>
            <a:spLocks noChangeArrowheads="1"/>
          </p:cNvSpPr>
          <p:nvPr/>
        </p:nvSpPr>
        <p:spPr bwMode="auto">
          <a:xfrm>
            <a:off x="8564880" y="7124700"/>
            <a:ext cx="335280" cy="281940"/>
          </a:xfrm>
          <a:prstGeom prst="rect">
            <a:avLst/>
          </a:prstGeom>
          <a:solidFill>
            <a:srgbClr val="ED4213"/>
          </a:solidFill>
          <a:ln w="9525">
            <a:solidFill>
              <a:schemeClr val="tx1"/>
            </a:solidFill>
            <a:miter lim="800000"/>
            <a:headEnd/>
            <a:tailEnd/>
          </a:ln>
        </p:spPr>
        <p:txBody>
          <a:bodyPr wrap="none" lIns="130622" tIns="65311" rIns="130622" bIns="65311" anchor="ctr"/>
          <a:lstStyle/>
          <a:p>
            <a:pPr eaLnBrk="0" hangingPunct="0"/>
            <a:endParaRPr lang="en-US" dirty="0">
              <a:solidFill>
                <a:srgbClr val="000000"/>
              </a:solidFill>
            </a:endParaRPr>
          </a:p>
        </p:txBody>
      </p:sp>
      <p:sp>
        <p:nvSpPr>
          <p:cNvPr id="44041" name="Rectangle 157"/>
          <p:cNvSpPr>
            <a:spLocks noChangeArrowheads="1"/>
          </p:cNvSpPr>
          <p:nvPr/>
        </p:nvSpPr>
        <p:spPr bwMode="auto">
          <a:xfrm>
            <a:off x="6979920" y="7132320"/>
            <a:ext cx="335280" cy="281940"/>
          </a:xfrm>
          <a:prstGeom prst="rect">
            <a:avLst/>
          </a:prstGeom>
          <a:solidFill>
            <a:srgbClr val="FFC66D"/>
          </a:solidFill>
          <a:ln w="9525">
            <a:solidFill>
              <a:schemeClr val="tx1"/>
            </a:solidFill>
            <a:miter lim="800000"/>
            <a:headEnd/>
            <a:tailEnd/>
          </a:ln>
        </p:spPr>
        <p:txBody>
          <a:bodyPr wrap="none" lIns="130622" tIns="65311" rIns="130622" bIns="65311" anchor="ctr"/>
          <a:lstStyle/>
          <a:p>
            <a:pPr eaLnBrk="0" hangingPunct="0"/>
            <a:endParaRPr lang="en-US" dirty="0">
              <a:solidFill>
                <a:srgbClr val="000000"/>
              </a:solidFill>
            </a:endParaRPr>
          </a:p>
        </p:txBody>
      </p:sp>
      <p:sp>
        <p:nvSpPr>
          <p:cNvPr id="44042" name="Rectangle 149"/>
          <p:cNvSpPr>
            <a:spLocks noChangeArrowheads="1"/>
          </p:cNvSpPr>
          <p:nvPr/>
        </p:nvSpPr>
        <p:spPr bwMode="auto">
          <a:xfrm>
            <a:off x="5273040" y="7124700"/>
            <a:ext cx="335280" cy="281940"/>
          </a:xfrm>
          <a:prstGeom prst="rect">
            <a:avLst/>
          </a:prstGeom>
          <a:solidFill>
            <a:srgbClr val="0000A0"/>
          </a:solidFill>
          <a:ln w="9525">
            <a:solidFill>
              <a:schemeClr val="tx1"/>
            </a:solidFill>
            <a:miter lim="800000"/>
            <a:headEnd/>
            <a:tailEnd/>
          </a:ln>
        </p:spPr>
        <p:txBody>
          <a:bodyPr wrap="none" lIns="130622" tIns="65311" rIns="130622" bIns="65311" anchor="ctr"/>
          <a:lstStyle/>
          <a:p>
            <a:pPr eaLnBrk="0" hangingPunct="0"/>
            <a:endParaRPr lang="en-US" dirty="0">
              <a:solidFill>
                <a:srgbClr val="000000"/>
              </a:solidFill>
            </a:endParaRPr>
          </a:p>
        </p:txBody>
      </p:sp>
      <p:sp>
        <p:nvSpPr>
          <p:cNvPr id="44043" name="Rectangle 137"/>
          <p:cNvSpPr>
            <a:spLocks noChangeArrowheads="1"/>
          </p:cNvSpPr>
          <p:nvPr/>
        </p:nvSpPr>
        <p:spPr bwMode="auto">
          <a:xfrm>
            <a:off x="782321" y="7147560"/>
            <a:ext cx="332741" cy="281940"/>
          </a:xfrm>
          <a:prstGeom prst="rect">
            <a:avLst/>
          </a:prstGeom>
          <a:solidFill>
            <a:schemeClr val="bg1"/>
          </a:solidFill>
          <a:ln w="9525">
            <a:solidFill>
              <a:schemeClr val="tx1"/>
            </a:solidFill>
            <a:miter lim="800000"/>
            <a:headEnd/>
            <a:tailEnd/>
          </a:ln>
        </p:spPr>
        <p:txBody>
          <a:bodyPr wrap="none" lIns="130622" tIns="65311" rIns="130622" bIns="65311" anchor="ctr"/>
          <a:lstStyle/>
          <a:p>
            <a:pPr eaLnBrk="0" hangingPunct="0"/>
            <a:endParaRPr lang="en-US" dirty="0">
              <a:solidFill>
                <a:srgbClr val="000000"/>
              </a:solidFill>
            </a:endParaRPr>
          </a:p>
        </p:txBody>
      </p:sp>
      <p:sp>
        <p:nvSpPr>
          <p:cNvPr id="44044" name="Rectangle 138"/>
          <p:cNvSpPr>
            <a:spLocks noChangeArrowheads="1"/>
          </p:cNvSpPr>
          <p:nvPr/>
        </p:nvSpPr>
        <p:spPr bwMode="auto">
          <a:xfrm>
            <a:off x="2159001" y="7143750"/>
            <a:ext cx="332741" cy="281940"/>
          </a:xfrm>
          <a:prstGeom prst="rect">
            <a:avLst/>
          </a:prstGeom>
          <a:solidFill>
            <a:srgbClr val="99CCFF"/>
          </a:solidFill>
          <a:ln w="9525">
            <a:solidFill>
              <a:schemeClr val="tx1"/>
            </a:solidFill>
            <a:miter lim="800000"/>
            <a:headEnd/>
            <a:tailEnd/>
          </a:ln>
        </p:spPr>
        <p:txBody>
          <a:bodyPr wrap="none" lIns="130622" tIns="65311" rIns="130622" bIns="65311" anchor="ctr"/>
          <a:lstStyle/>
          <a:p>
            <a:pPr eaLnBrk="0" hangingPunct="0"/>
            <a:endParaRPr lang="en-US" dirty="0">
              <a:solidFill>
                <a:srgbClr val="000000"/>
              </a:solidFill>
            </a:endParaRPr>
          </a:p>
        </p:txBody>
      </p:sp>
      <p:sp>
        <p:nvSpPr>
          <p:cNvPr id="44045" name="Rectangle 139"/>
          <p:cNvSpPr>
            <a:spLocks noChangeArrowheads="1"/>
          </p:cNvSpPr>
          <p:nvPr/>
        </p:nvSpPr>
        <p:spPr bwMode="auto">
          <a:xfrm>
            <a:off x="3535680" y="7141846"/>
            <a:ext cx="335280" cy="281940"/>
          </a:xfrm>
          <a:prstGeom prst="rect">
            <a:avLst/>
          </a:prstGeom>
          <a:solidFill>
            <a:srgbClr val="6699FF"/>
          </a:solidFill>
          <a:ln w="9525">
            <a:solidFill>
              <a:schemeClr val="tx1"/>
            </a:solidFill>
            <a:miter lim="800000"/>
            <a:headEnd/>
            <a:tailEnd/>
          </a:ln>
        </p:spPr>
        <p:txBody>
          <a:bodyPr wrap="none" lIns="130622" tIns="65311" rIns="130622" bIns="65311" anchor="ctr"/>
          <a:lstStyle/>
          <a:p>
            <a:pPr algn="ctr" eaLnBrk="0" hangingPunct="0"/>
            <a:endParaRPr lang="en-US" dirty="0">
              <a:solidFill>
                <a:srgbClr val="000000"/>
              </a:solidFill>
            </a:endParaRPr>
          </a:p>
        </p:txBody>
      </p:sp>
      <p:sp>
        <p:nvSpPr>
          <p:cNvPr id="44046" name="Rectangle 140"/>
          <p:cNvSpPr>
            <a:spLocks noChangeArrowheads="1"/>
          </p:cNvSpPr>
          <p:nvPr/>
        </p:nvSpPr>
        <p:spPr bwMode="auto">
          <a:xfrm>
            <a:off x="632461" y="7071360"/>
            <a:ext cx="11315699" cy="421006"/>
          </a:xfrm>
          <a:prstGeom prst="rect">
            <a:avLst/>
          </a:prstGeom>
          <a:noFill/>
          <a:ln w="9525">
            <a:solidFill>
              <a:schemeClr val="tx1"/>
            </a:solidFill>
            <a:miter lim="800000"/>
            <a:headEnd/>
            <a:tailEnd/>
          </a:ln>
        </p:spPr>
        <p:txBody>
          <a:bodyPr wrap="none" lIns="130622" tIns="65311" rIns="130622" bIns="65311" anchor="ctr"/>
          <a:lstStyle/>
          <a:p>
            <a:pPr eaLnBrk="0" hangingPunct="0"/>
            <a:endParaRPr lang="en-US" dirty="0">
              <a:solidFill>
                <a:srgbClr val="000000"/>
              </a:solidFill>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While the United States is an extreme example, populations globally are undergoing dramatic transitions in health and nutrition patterns</a:t>
            </a:r>
          </a:p>
          <a:p>
            <a:r>
              <a:rPr lang="en-US" dirty="0" smtClean="0"/>
              <a:t>Individuals within those populations are undergoing dramatic transitions in diet, environmental exposures, and disease risk within their own lifetimes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600" i="1" dirty="0"/>
              <a:t>“Epidemiologic Transition”</a:t>
            </a:r>
            <a:r>
              <a:rPr lang="en-US" sz="4600" dirty="0"/>
              <a:t>: Changes in leading causes of death over the past century</a:t>
            </a:r>
            <a:endParaRPr lang="en-US" sz="4600" dirty="0"/>
          </a:p>
        </p:txBody>
      </p:sp>
      <p:sp>
        <p:nvSpPr>
          <p:cNvPr id="12291" name="Text Box 267"/>
          <p:cNvSpPr txBox="1">
            <a:spLocks noChangeArrowheads="1"/>
          </p:cNvSpPr>
          <p:nvPr/>
        </p:nvSpPr>
        <p:spPr bwMode="auto">
          <a:xfrm>
            <a:off x="609600" y="7140116"/>
            <a:ext cx="12557760" cy="639729"/>
          </a:xfrm>
          <a:prstGeom prst="rect">
            <a:avLst/>
          </a:prstGeom>
          <a:solidFill>
            <a:schemeClr val="bg1">
              <a:alpha val="38039"/>
            </a:schemeClr>
          </a:solidFill>
          <a:ln w="12700">
            <a:noFill/>
            <a:miter lim="800000"/>
            <a:headEnd/>
            <a:tailEnd/>
          </a:ln>
        </p:spPr>
        <p:txBody>
          <a:bodyPr lIns="130622" tIns="65311" rIns="130622" bIns="65311" anchor="ctr">
            <a:spAutoFit/>
          </a:bodyPr>
          <a:lstStyle/>
          <a:p>
            <a:pPr algn="ctr" eaLnBrk="0" hangingPunct="0"/>
            <a:r>
              <a:rPr lang="en-US" sz="1100" dirty="0"/>
              <a:t>Figure 1-2 Ten leading causes of death in the United States, 1900 and 2004. Although the definitions of the diseases in this figure are not exactly comparable in 1900 and 2004, the bars in the graphs are color coded to show chronic diseases (salmon), infectious diseases (purple), injuries (aqua), and diseases of aging (white). (Redrawn from Grove RD, Hetzel AM: Vital Statistics Rates of the United States, 1940-1960. Washington, DC, US Government Printing Office, 1968; and National Center for Health Statistics: National Vital Statistics Report, vol 54, no 19, June 28, 2006.)</a:t>
            </a:r>
          </a:p>
        </p:txBody>
      </p:sp>
      <p:pic>
        <p:nvPicPr>
          <p:cNvPr id="12292" name="Picture 277" descr="D:\SCContent\9781416040026\graphics\fullsize\S9781416040026-001-f002.jpg"/>
          <p:cNvPicPr>
            <a:picLocks noGrp="1" noChangeAspect="1" noChangeArrowheads="1"/>
          </p:cNvPicPr>
          <p:nvPr>
            <p:ph sz="quarter" idx="1"/>
          </p:nvPr>
        </p:nvPicPr>
        <p:blipFill>
          <a:blip r:embed="rId2" cstate="print"/>
          <a:srcRect/>
          <a:stretch>
            <a:fillRect/>
          </a:stretch>
        </p:blipFill>
        <p:spPr>
          <a:xfrm>
            <a:off x="2275840" y="1920240"/>
            <a:ext cx="9702800" cy="5029200"/>
          </a:xfrm>
          <a:noFill/>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in pregnancy</a:t>
            </a:r>
            <a:endParaRPr lang="en-US" dirty="0"/>
          </a:p>
        </p:txBody>
      </p:sp>
      <p:sp>
        <p:nvSpPr>
          <p:cNvPr id="4" name="Text Placeholder 3"/>
          <p:cNvSpPr>
            <a:spLocks noGrp="1"/>
          </p:cNvSpPr>
          <p:nvPr>
            <p:ph type="body" idx="1"/>
          </p:nvPr>
        </p:nvSpPr>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2378</TotalTime>
  <Words>2619</Words>
  <Application>Microsoft Office PowerPoint</Application>
  <PresentationFormat>Custom</PresentationFormat>
  <Paragraphs>280</Paragraphs>
  <Slides>49</Slides>
  <Notes>14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Maternal and child nutrition: effects on health and development throughout the life course</vt:lpstr>
      <vt:lpstr>Outline</vt:lpstr>
      <vt:lpstr>Background</vt:lpstr>
      <vt:lpstr>The Nutrition Transition</vt:lpstr>
      <vt:lpstr>Obesity Trends* Among U.S. Adults BRFSS, 1985</vt:lpstr>
      <vt:lpstr>Obesity Trends* Among U.S. Adults BRFSS, 2010</vt:lpstr>
      <vt:lpstr>PowerPoint Presentation</vt:lpstr>
      <vt:lpstr>“Epidemiologic Transition”: Changes in leading causes of death over the past century</vt:lpstr>
      <vt:lpstr>Nutrition in pregnancy</vt:lpstr>
      <vt:lpstr>Nutrient metabolism</vt:lpstr>
      <vt:lpstr>Nutrient metabolism</vt:lpstr>
      <vt:lpstr>Nutrient metabolism</vt:lpstr>
      <vt:lpstr>Physiologic changes related to pregnancy</vt:lpstr>
      <vt:lpstr>Physiologic changes related to pregnancy</vt:lpstr>
      <vt:lpstr>Physiologic changes related to pregnancy</vt:lpstr>
      <vt:lpstr>Changes in food intake during pregnancy</vt:lpstr>
      <vt:lpstr>Nutrient requirements of pregnancy</vt:lpstr>
      <vt:lpstr>Long-term consequences of under- and Over-nutrition during pregnancy</vt:lpstr>
      <vt:lpstr>Developmental origins of health and disease hypothesis</vt:lpstr>
      <vt:lpstr>“Barker’s” Hypothesis</vt:lpstr>
      <vt:lpstr>PowerPoint Presentation</vt:lpstr>
      <vt:lpstr>PowerPoint Presentation</vt:lpstr>
      <vt:lpstr>The Dutch Famine</vt:lpstr>
      <vt:lpstr>Dutch Famine</vt:lpstr>
      <vt:lpstr>Epigenetics</vt:lpstr>
      <vt:lpstr>Epigenetics</vt:lpstr>
      <vt:lpstr>The ‘fetal origins of disease’</vt:lpstr>
      <vt:lpstr>The ‘fetal origins of disease’</vt:lpstr>
      <vt:lpstr>Evolutions in epidemiologic thinking</vt:lpstr>
      <vt:lpstr>Differences in ways of thinking about disease causality</vt:lpstr>
      <vt:lpstr>What causes disease? Adult risk factors</vt:lpstr>
      <vt:lpstr>What causes disease? Adult risk factors</vt:lpstr>
      <vt:lpstr>What causes disease? Factors in childhood</vt:lpstr>
      <vt:lpstr>What causes disease? Factors in fetal development and infancy</vt:lpstr>
      <vt:lpstr>Critical periods of human development</vt:lpstr>
      <vt:lpstr>Consequences of overweight/obesity and complications due to diabetes during pregnancy</vt:lpstr>
      <vt:lpstr>Weight gain recommendations</vt:lpstr>
      <vt:lpstr>Recommended weight gain for normal weight and obese mothers</vt:lpstr>
      <vt:lpstr>Recommendations vs. reality</vt:lpstr>
      <vt:lpstr>PowerPoint Presentation</vt:lpstr>
      <vt:lpstr>Diabetes during pregnancy</vt:lpstr>
      <vt:lpstr>Diabetes during pregnancy</vt:lpstr>
      <vt:lpstr>Mean BMI in siblings exposed and unexposed to a diabetic intrauterine environment</vt:lpstr>
      <vt:lpstr>PowerPoint Presentation</vt:lpstr>
      <vt:lpstr>Risk of diabetes in offspring of diabetic mothers (Pima Indians)</vt:lpstr>
      <vt:lpstr>Fetal hyperinsulinemia</vt:lpstr>
      <vt:lpstr>Diabetes during pregnancy: Iron metabolism</vt:lpstr>
      <vt:lpstr>Diabetes during pregnancy: cognitive impairments</vt:lpstr>
      <vt:lpstr>Conclusions</vt:lpstr>
    </vt:vector>
  </TitlesOfParts>
  <Company>UC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and child nutrition: effects on health and development throughout the life course</dc:title>
  <dc:creator>cpstewart</dc:creator>
  <cp:lastModifiedBy>Owner</cp:lastModifiedBy>
  <cp:revision>94</cp:revision>
  <dcterms:created xsi:type="dcterms:W3CDTF">2012-09-14T21:26:00Z</dcterms:created>
  <dcterms:modified xsi:type="dcterms:W3CDTF">2012-10-10T00:14:32Z</dcterms:modified>
</cp:coreProperties>
</file>