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80" r:id="rId2"/>
    <p:sldId id="257" r:id="rId3"/>
    <p:sldId id="258" r:id="rId4"/>
    <p:sldId id="270" r:id="rId5"/>
    <p:sldId id="271" r:id="rId6"/>
    <p:sldId id="272" r:id="rId7"/>
    <p:sldId id="273" r:id="rId8"/>
    <p:sldId id="274" r:id="rId9"/>
    <p:sldId id="281" r:id="rId10"/>
    <p:sldId id="282" r:id="rId11"/>
    <p:sldId id="283" r:id="rId12"/>
    <p:sldId id="284" r:id="rId13"/>
    <p:sldId id="285" r:id="rId14"/>
    <p:sldId id="289" r:id="rId15"/>
    <p:sldId id="29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80"/>
    <p:restoredTop sz="86410"/>
  </p:normalViewPr>
  <p:slideViewPr>
    <p:cSldViewPr>
      <p:cViewPr varScale="1">
        <p:scale>
          <a:sx n="61" d="100"/>
          <a:sy n="61" d="100"/>
        </p:scale>
        <p:origin x="-692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F5A1AE1-B957-4182-AFAA-63A667F19A04}" type="datetimeFigureOut">
              <a:rPr lang="en-US" smtClean="0"/>
              <a:pPr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42AF544-83FD-4231-92AF-8C9E25682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60785" y="1321707"/>
            <a:ext cx="5212080" cy="1082522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Food choices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322565" y="2281605"/>
            <a:ext cx="5794760" cy="623314"/>
          </a:xfrm>
        </p:spPr>
        <p:txBody>
          <a:bodyPr>
            <a:noAutofit/>
          </a:bodyPr>
          <a:lstStyle/>
          <a:p>
            <a:r>
              <a:rPr lang="en-US" sz="1800" dirty="0" err="1" smtClean="0">
                <a:solidFill>
                  <a:schemeClr val="tx1"/>
                </a:solidFill>
              </a:rPr>
              <a:t>Jie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W</a:t>
            </a:r>
            <a:r>
              <a:rPr lang="en-US" sz="1800" dirty="0" smtClean="0">
                <a:solidFill>
                  <a:schemeClr val="tx1"/>
                </a:solidFill>
              </a:rPr>
              <a:t>eiss, PhD.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HESC 470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867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609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Food Classification System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820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Five type of food classification systems: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Food vs. non-food – those that are edible and those are not</a:t>
            </a:r>
          </a:p>
          <a:p>
            <a:pPr marL="745236" lvl="3" indent="-457200"/>
            <a:r>
              <a:rPr lang="en-US" sz="1800" dirty="0"/>
              <a:t>Wheat is food, grass is not. Frog can be food, worms rarely are</a:t>
            </a:r>
            <a:endParaRPr lang="en-US" sz="18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Sacred vs. profane foods – those that are based on religious beliefs and those are not</a:t>
            </a:r>
          </a:p>
          <a:p>
            <a:pPr marL="685800" lvl="4" indent="-457200">
              <a:spcBef>
                <a:spcPts val="800"/>
              </a:spcBef>
              <a:buClrTx/>
            </a:pPr>
            <a:r>
              <a:rPr lang="en-US" sz="1800" dirty="0"/>
              <a:t>Cloven hoofed animals are sacred for Muslims and Jews, pig products are profane for Jews and Muslims, and beef is profane for Sikhs and </a:t>
            </a:r>
            <a:r>
              <a:rPr lang="en-US" sz="1800" dirty="0" smtClean="0"/>
              <a:t>Hindus</a:t>
            </a: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Parallel food classifications – described as “hot” </a:t>
            </a:r>
            <a:r>
              <a:rPr lang="en-US" sz="1800" b="0" dirty="0" smtClean="0"/>
              <a:t>(</a:t>
            </a:r>
            <a:r>
              <a:rPr lang="en-US" sz="1800" b="0" dirty="0"/>
              <a:t>e</a:t>
            </a:r>
            <a:r>
              <a:rPr lang="en-US" sz="1800" b="0" dirty="0" smtClean="0"/>
              <a:t>.g., wheat, potato, garlic)</a:t>
            </a:r>
            <a:r>
              <a:rPr lang="en-US" sz="2000" dirty="0" smtClean="0"/>
              <a:t> or “old” </a:t>
            </a:r>
            <a:r>
              <a:rPr lang="en-US" sz="1800" b="0" dirty="0" smtClean="0"/>
              <a:t>(e.g., rice, peas, beans).  Within this framework, health is equated as a balance between hot and cold foods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Food as medicine and medicine as food – e.g., </a:t>
            </a:r>
            <a:r>
              <a:rPr lang="en-US" sz="1900" b="0" dirty="0" smtClean="0"/>
              <a:t>certain foods are used or avoided during states such as pregnancy, or are given to remedy problems such as diarrhea</a:t>
            </a:r>
          </a:p>
          <a:p>
            <a:pPr marL="457200" indent="-457200">
              <a:buAutoNum type="arabicPeriod"/>
            </a:pPr>
            <a:r>
              <a:rPr lang="en-US" sz="2200" dirty="0" smtClean="0"/>
              <a:t>Social food – social function of food.  </a:t>
            </a:r>
            <a:r>
              <a:rPr lang="en-US" sz="2200" dirty="0"/>
              <a:t>e</a:t>
            </a:r>
            <a:r>
              <a:rPr lang="en-US" sz="2200" dirty="0" smtClean="0"/>
              <a:t>.g., </a:t>
            </a:r>
            <a:r>
              <a:rPr lang="en-US" sz="1900" b="0" dirty="0" smtClean="0"/>
              <a:t>developing relationships, symbolizing status by offering rare, expensive or delicious dishes, traditional types such as “the national dish” or “the family meal.”</a:t>
            </a:r>
          </a:p>
          <a:p>
            <a:pPr marL="457200" indent="-457200">
              <a:buAutoNum type="arabicPeriod"/>
            </a:pPr>
            <a:endParaRPr lang="en-US" sz="1900" b="0" dirty="0" smtClean="0"/>
          </a:p>
          <a:p>
            <a:pPr marL="457200" indent="-457200">
              <a:buAutoNum type="arabicPeriod"/>
            </a:pPr>
            <a:endParaRPr lang="en-US" sz="1900" b="0" dirty="0" smtClean="0"/>
          </a:p>
          <a:p>
            <a:pPr lvl="3" indent="-342900"/>
            <a:endParaRPr lang="en-US" sz="2000" dirty="0"/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943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04800"/>
            <a:ext cx="7520940" cy="533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The Meaning of Food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990600"/>
            <a:ext cx="1905000" cy="1295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CC3300"/>
                </a:solidFill>
              </a:rPr>
              <a:t>Self-identity</a:t>
            </a: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Sexuality</a:t>
            </a: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Eating vs. denial</a:t>
            </a: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Guilt vs. pleasure</a:t>
            </a: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Self-control</a:t>
            </a:r>
            <a:endParaRPr lang="en-U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62600" y="4343400"/>
            <a:ext cx="2057400" cy="12954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Social interaction</a:t>
            </a: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The meal as love</a:t>
            </a: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Health vs. pleasure </a:t>
            </a: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Power</a:t>
            </a:r>
            <a:endParaRPr lang="en-U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00200" y="4343400"/>
            <a:ext cx="1981200" cy="1295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Cultural identity</a:t>
            </a: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Religion</a:t>
            </a: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Social power</a:t>
            </a: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Culture vs. nature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4038600" y="2895600"/>
            <a:ext cx="1066800" cy="838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Food </a:t>
            </a:r>
          </a:p>
        </p:txBody>
      </p:sp>
      <p:cxnSp>
        <p:nvCxnSpPr>
          <p:cNvPr id="9" name="Straight Arrow Connector 8"/>
          <p:cNvCxnSpPr>
            <a:stCxn id="6" idx="0"/>
          </p:cNvCxnSpPr>
          <p:nvPr/>
        </p:nvCxnSpPr>
        <p:spPr>
          <a:xfrm flipV="1">
            <a:off x="4572000" y="22860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352800" y="3733800"/>
            <a:ext cx="685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105400" y="3733800"/>
            <a:ext cx="685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147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Food and Sexuality---Eating vs. Denial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00628"/>
            <a:ext cx="8001000" cy="3928572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2200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Some foods are linked with sex and sexuality 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Advertisement of ice-cream offer their products as the path to sexual fulfillment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Chocolate is often consumed in a erotic fashion</a:t>
            </a:r>
          </a:p>
          <a:p>
            <a:pPr lvl="2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At a more prosaic level, “going out for dinner” “a dinner for two”, and “a candlelit dinner” are frequently precursors to sex.</a:t>
            </a:r>
          </a:p>
          <a:p>
            <a:pPr>
              <a:buFont typeface="Arial" pitchFamily="34" charset="0"/>
              <a:buChar char="•"/>
            </a:pPr>
            <a:r>
              <a:rPr lang="en-US" sz="2200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Eating vs. </a:t>
            </a:r>
            <a:r>
              <a:rPr lang="en-US" sz="2200" i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D</a:t>
            </a:r>
            <a:r>
              <a:rPr lang="en-US" sz="2200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enial</a:t>
            </a:r>
          </a:p>
          <a:p>
            <a:pPr lvl="2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Food is also a forum for many intrapersonal conflicts.</a:t>
            </a:r>
          </a:p>
          <a:p>
            <a:pPr lvl="2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While food planning and providing takes up a large part of a woman’s day, a woman is also aware that she must remain thin and desirable.</a:t>
            </a:r>
          </a:p>
          <a:p>
            <a:pPr lvl="2">
              <a:buFont typeface="Arial" pitchFamily="34" charset="0"/>
              <a:buChar char="•"/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</a:t>
            </a: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vidence from research studies suggest that women take control of food, while simultaneously denying themselves the pleasure of it. </a:t>
            </a:r>
          </a:p>
          <a:p>
            <a:pPr lvl="2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Women have occupied this dual role of feeding others while needing to deny themselves</a:t>
            </a: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400" dirty="0" smtClean="0">
              <a:solidFill>
                <a:srgbClr val="FF6600"/>
              </a:solidFill>
            </a:endParaRPr>
          </a:p>
          <a:p>
            <a:endParaRPr lang="en-US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699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65760"/>
            <a:ext cx="838200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Guilt vs. Pleasure---Food and self-control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0628"/>
            <a:ext cx="8229600" cy="3928572"/>
          </a:xfrm>
        </p:spPr>
        <p:txBody>
          <a:bodyPr>
            <a:normAutofit/>
          </a:bodyPr>
          <a:lstStyle/>
          <a:p>
            <a:r>
              <a:rPr lang="en-US" sz="2000" i="1" u="sng" dirty="0" smtClean="0"/>
              <a:t>Guilt vs. pleasure: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Some food such as chocolate and cakes are also associated with a conflict between pleasure and guilt.  E.g., those who describe themselves as “chocoholics” reported eating chocolates in secret and craving chocolate but feeling guilty afterwards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“I bought a pound of chocolate and ate it as I ran” </a:t>
            </a:r>
          </a:p>
          <a:p>
            <a:r>
              <a:rPr lang="en-US" sz="2000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Food and self-control:</a:t>
            </a: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Studies showed that parental and peer modeling have great impact on children’s food preferences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impact of social learning has been shown in an intervention study designed to change children’s eating behavior</a:t>
            </a: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344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Food as Social Interaction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00628"/>
            <a:ext cx="8153400" cy="3928572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2400" i="1" u="sng" dirty="0" smtClean="0"/>
              <a:t>Food is a common tool for communication </a:t>
            </a:r>
            <a:r>
              <a:rPr lang="en-US" sz="2400" dirty="0" smtClean="0"/>
              <a:t>within the family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The dinner table is often the only place where the family gets together and the family meal can become the forum for sharing experience of the day</a:t>
            </a:r>
          </a:p>
          <a:p>
            <a:pPr>
              <a:buFont typeface="Arial" pitchFamily="34" charset="0"/>
              <a:buChar char="•"/>
            </a:pPr>
            <a:r>
              <a:rPr lang="en-US" sz="2400" i="1" u="sng" dirty="0" smtClean="0"/>
              <a:t>The meal as love</a:t>
            </a:r>
            <a:r>
              <a:rPr lang="en-US" sz="2400" dirty="0" smtClean="0"/>
              <a:t>: sweet food are often used to pacify children and to maintain family harmony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Food is the medium through which women demonstrate their love and concern for their children, lovers, husbands and friends.</a:t>
            </a:r>
          </a:p>
          <a:p>
            <a:pPr lvl="2">
              <a:buFont typeface="Arial" pitchFamily="34" charset="0"/>
              <a:buChar char="•"/>
            </a:pPr>
            <a:r>
              <a:rPr lang="en-US" sz="2400" b="1" i="1" u="sng" dirty="0" smtClean="0"/>
              <a:t>Health vs. pleasure: </a:t>
            </a:r>
          </a:p>
          <a:p>
            <a:pPr lvl="3">
              <a:buFont typeface="Arial" pitchFamily="34" charset="0"/>
              <a:buChar char="•"/>
            </a:pPr>
            <a:r>
              <a:rPr lang="en-US" sz="2000" dirty="0" smtClean="0"/>
              <a:t>Conflicts – unhealthy food are often preferred </a:t>
            </a:r>
          </a:p>
          <a:p>
            <a:pPr lvl="3">
              <a:buFont typeface="Arial" pitchFamily="34" charset="0"/>
              <a:buChar char="•"/>
            </a:pPr>
            <a:r>
              <a:rPr lang="en-US" sz="2000" dirty="0" smtClean="0"/>
              <a:t>Mother know that they give junk food to children, they will love you.  However, mothers have to live with guilt about children’s teeth, weight, and vitamins.</a:t>
            </a:r>
          </a:p>
          <a:p>
            <a:pPr lvl="2">
              <a:buFont typeface="Arial" pitchFamily="34" charset="0"/>
              <a:buChar char="•"/>
            </a:pPr>
            <a:r>
              <a:rPr lang="en-US" sz="2400" b="1" i="1" u="sng" dirty="0" smtClean="0"/>
              <a:t>Power relations</a:t>
            </a:r>
            <a:r>
              <a:rPr lang="en-US" sz="2400" dirty="0" smtClean="0"/>
              <a:t>:</a:t>
            </a:r>
          </a:p>
          <a:p>
            <a:pPr lvl="3">
              <a:buFont typeface="Arial" pitchFamily="34" charset="0"/>
              <a:buChar char="•"/>
            </a:pPr>
            <a:r>
              <a:rPr lang="en-US" sz="2200" dirty="0" smtClean="0"/>
              <a:t>In nearly every particular group, it is expected that the dominant male will eat first or better; and even when the sexes feed together, the male shall be served by the females.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50806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04800"/>
            <a:ext cx="7520940" cy="4572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Food as Cultural Identity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458200" cy="4233372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2400" i="1" u="sng" dirty="0" smtClean="0"/>
              <a:t>Food as religious identity: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Food and family meals play a central role in the establishment of religious identity.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E.g., Middle Eastern Jewish women see feeding others as representing Jewish identity, tradition, law, and holiness.</a:t>
            </a:r>
          </a:p>
          <a:p>
            <a:pPr>
              <a:buFont typeface="Arial" pitchFamily="34" charset="0"/>
              <a:buChar char="•"/>
            </a:pPr>
            <a:r>
              <a:rPr lang="en-US" sz="2400" i="1" u="sng" dirty="0" smtClean="0"/>
              <a:t>Food as social power: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Powerful people eat well and are fed well by others (Wolf, 1990)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In parallel, feed avoidance also serves to regain control over the social world</a:t>
            </a:r>
          </a:p>
          <a:p>
            <a:pPr lvl="3">
              <a:buFont typeface="Arial" pitchFamily="34" charset="0"/>
              <a:buChar char="•"/>
            </a:pPr>
            <a:r>
              <a:rPr lang="en-US" sz="2000" dirty="0" smtClean="0"/>
              <a:t>When political prisoners need to make a social statement they refuse to eat and initiate a hunger strike</a:t>
            </a:r>
            <a:endParaRPr lang="en-US" sz="2600" i="1" u="sng" dirty="0" smtClean="0"/>
          </a:p>
          <a:p>
            <a:pPr>
              <a:buFont typeface="Arial" pitchFamily="34" charset="0"/>
              <a:buChar char="•"/>
            </a:pPr>
            <a:r>
              <a:rPr lang="en-US" sz="2200" i="1" u="sng" dirty="0" smtClean="0"/>
              <a:t>Culture vs. nature: the meaning of meat</a:t>
            </a:r>
          </a:p>
          <a:p>
            <a:pPr lvl="2">
              <a:buFont typeface="Arial" pitchFamily="34" charset="0"/>
              <a:buChar char="•"/>
            </a:pPr>
            <a:r>
              <a:rPr lang="en-US" sz="1900" dirty="0" smtClean="0"/>
              <a:t>Food, particularly meat, also signifies the relationship between people and nature</a:t>
            </a:r>
          </a:p>
          <a:p>
            <a:pPr lvl="2">
              <a:buFont typeface="Arial" pitchFamily="34" charset="0"/>
              <a:buChar char="•"/>
            </a:pPr>
            <a:r>
              <a:rPr lang="en-US" sz="1900" dirty="0" smtClean="0"/>
              <a:t>Meat is, to many, synonymous with “real” food</a:t>
            </a:r>
          </a:p>
          <a:p>
            <a:pPr lvl="2">
              <a:buFont typeface="Arial" pitchFamily="34" charset="0"/>
              <a:buChar char="•"/>
            </a:pPr>
            <a:r>
              <a:rPr lang="en-US" sz="1900" dirty="0" smtClean="0"/>
              <a:t>Meat is therefore a central part of what we eat (or avoid eating)</a:t>
            </a:r>
          </a:p>
          <a:p>
            <a:pPr lvl="2">
              <a:buFont typeface="Arial" pitchFamily="34" charset="0"/>
              <a:buChar char="•"/>
            </a:pPr>
            <a:r>
              <a:rPr lang="en-US" sz="1900" dirty="0" smtClean="0"/>
              <a:t>Meat is more than just a meal, it also represents a way of life.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6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Food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3600" dirty="0" smtClean="0">
              <a:solidFill>
                <a:srgbClr val="FF0000"/>
              </a:solidFill>
            </a:endParaRPr>
          </a:p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Why Do People Eat What They eat?</a:t>
            </a: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029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04800"/>
            <a:ext cx="7520940" cy="533400"/>
          </a:xfrm>
        </p:spPr>
        <p:txBody>
          <a:bodyPr/>
          <a:lstStyle/>
          <a:p>
            <a:pPr algn="ctr"/>
            <a:r>
              <a:rPr lang="en-US" dirty="0" smtClean="0"/>
              <a:t>Three basic Models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219200" y="990600"/>
            <a:ext cx="2743200" cy="1447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Developmental Model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Exposure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Social learning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Associative learning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2743200"/>
            <a:ext cx="2743200" cy="14478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Cognitive Model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Attitude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Social normal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Perceived control 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Ambivalence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4495800"/>
            <a:ext cx="2743200" cy="1447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Physiological Model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Neurochemicals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Chemical senses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Food and mood 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Stress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10200" y="2743200"/>
            <a:ext cx="2743200" cy="1447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Food Choices</a:t>
            </a:r>
          </a:p>
        </p:txBody>
      </p:sp>
      <p:cxnSp>
        <p:nvCxnSpPr>
          <p:cNvPr id="8" name="Straight Arrow Connector 7"/>
          <p:cNvCxnSpPr>
            <a:stCxn id="3" idx="3"/>
          </p:cNvCxnSpPr>
          <p:nvPr/>
        </p:nvCxnSpPr>
        <p:spPr>
          <a:xfrm>
            <a:off x="3962400" y="1714500"/>
            <a:ext cx="1447800" cy="148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3"/>
            <a:endCxn id="6" idx="1"/>
          </p:cNvCxnSpPr>
          <p:nvPr/>
        </p:nvCxnSpPr>
        <p:spPr>
          <a:xfrm>
            <a:off x="3962400" y="346710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3"/>
          </p:cNvCxnSpPr>
          <p:nvPr/>
        </p:nvCxnSpPr>
        <p:spPr>
          <a:xfrm flipV="1">
            <a:off x="3962400" y="3886200"/>
            <a:ext cx="1447800" cy="1333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333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Developmental </a:t>
            </a:r>
            <a:r>
              <a:rPr lang="en-US" b="1" dirty="0" smtClean="0">
                <a:solidFill>
                  <a:srgbClr val="C00000"/>
                </a:solidFill>
              </a:rPr>
              <a:t>Model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00628"/>
            <a:ext cx="8001000" cy="3852372"/>
          </a:xfrm>
        </p:spPr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6600"/>
                </a:solidFill>
              </a:rPr>
              <a:t>Emphasizes the impact of learning through exposure, social learning, and associative learning.  This approach </a:t>
            </a:r>
            <a:r>
              <a:rPr lang="en-US" sz="2200" dirty="0" err="1" smtClean="0">
                <a:solidFill>
                  <a:srgbClr val="FF6600"/>
                </a:solidFill>
              </a:rPr>
              <a:t>higlights</a:t>
            </a:r>
            <a:r>
              <a:rPr lang="en-US" sz="2200" dirty="0" smtClean="0">
                <a:solidFill>
                  <a:srgbClr val="FF6600"/>
                </a:solidFill>
              </a:rPr>
              <a:t> the role of important others, cues, and associations in the development of food preferences</a:t>
            </a:r>
          </a:p>
          <a:p>
            <a:r>
              <a:rPr lang="en-US" sz="2400" dirty="0" smtClean="0">
                <a:solidFill>
                  <a:srgbClr val="FF6600"/>
                </a:solidFill>
              </a:rPr>
              <a:t>Exposure:</a:t>
            </a:r>
          </a:p>
          <a:p>
            <a:pPr>
              <a:buFont typeface="Arial" pitchFamily="34" charset="0"/>
              <a:buChar char="•"/>
            </a:pPr>
            <a:r>
              <a:rPr lang="en-US" sz="2200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Human beings show a fear </a:t>
            </a: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and avoidance of novel food— “</a:t>
            </a:r>
            <a:r>
              <a:rPr lang="en-US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neophobia</a:t>
            </a: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”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Young children will show “</a:t>
            </a:r>
            <a:r>
              <a:rPr lang="en-US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neophobai</a:t>
            </a: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” responses to food, but must come to accept and eat foods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Study showed that about 8-10 exposures was necessary before preferences began to shift significantly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Neuphobia</a:t>
            </a: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has been shown to be greater in males than females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One hypothesized explanation for the impact of exposure is the “learned safety” view</a:t>
            </a: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400" dirty="0" smtClean="0">
              <a:solidFill>
                <a:srgbClr val="FF6600"/>
              </a:solidFill>
            </a:endParaRPr>
          </a:p>
          <a:p>
            <a:endParaRPr lang="en-US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131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Developmental </a:t>
            </a:r>
            <a:r>
              <a:rPr lang="en-US" b="1" dirty="0" smtClean="0">
                <a:solidFill>
                  <a:srgbClr val="C00000"/>
                </a:solidFill>
              </a:rPr>
              <a:t>Model (2)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00628"/>
            <a:ext cx="7848600" cy="377617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6600"/>
                </a:solidFill>
              </a:rPr>
              <a:t>Social learning:</a:t>
            </a:r>
          </a:p>
          <a:p>
            <a:pPr>
              <a:buFont typeface="Arial" pitchFamily="34" charset="0"/>
              <a:buChar char="•"/>
            </a:pPr>
            <a:r>
              <a:rPr lang="en-US" sz="2000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Modeling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– “observational learning”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Studies showed that parental and peer modeling have great impact on children’s food preferences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impact of social learning has been shown in an intervention study designed to change children’s eating behavior</a:t>
            </a:r>
          </a:p>
          <a:p>
            <a:pPr>
              <a:buFont typeface="Arial" pitchFamily="34" charset="0"/>
              <a:buChar char="•"/>
            </a:pPr>
            <a:r>
              <a:rPr lang="en-US" sz="2000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Parental attitudes to food and food choices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are also central to the process of social learning—parental purchase of food influence children’s food exposure</a:t>
            </a:r>
          </a:p>
          <a:p>
            <a:pPr>
              <a:buFont typeface="Arial" pitchFamily="34" charset="0"/>
              <a:buChar char="•"/>
            </a:pPr>
            <a:r>
              <a:rPr lang="en-US" sz="2000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Television and advertising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 another aspect of social learning</a:t>
            </a: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56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Developmental </a:t>
            </a:r>
            <a:r>
              <a:rPr lang="en-US" b="1" dirty="0" smtClean="0">
                <a:solidFill>
                  <a:srgbClr val="C00000"/>
                </a:solidFill>
              </a:rPr>
              <a:t>Model (3)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00628"/>
            <a:ext cx="8001000" cy="392857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Associative </a:t>
            </a:r>
            <a:r>
              <a:rPr lang="en-US" sz="2400" dirty="0" smtClean="0">
                <a:solidFill>
                  <a:srgbClr val="FF6600"/>
                </a:solidFill>
              </a:rPr>
              <a:t>Learning</a:t>
            </a:r>
            <a:r>
              <a:rPr lang="en-US" sz="2400" dirty="0" smtClean="0">
                <a:solidFill>
                  <a:srgbClr val="FF0000"/>
                </a:solidFill>
              </a:rPr>
              <a:t>– </a:t>
            </a:r>
            <a:r>
              <a:rPr lang="en-US" sz="2000" dirty="0" smtClean="0"/>
              <a:t>impact of contingent factors on behavior</a:t>
            </a:r>
          </a:p>
          <a:p>
            <a:pPr>
              <a:buFont typeface="Arial" pitchFamily="34" charset="0"/>
              <a:buChar char="•"/>
            </a:pPr>
            <a:r>
              <a:rPr lang="en-US" sz="2000" i="1" u="sng" dirty="0" smtClean="0"/>
              <a:t>Rewarding food choice </a:t>
            </a:r>
            <a:r>
              <a:rPr lang="en-US" sz="2000" dirty="0" smtClean="0"/>
              <a:t>– “if you eat your vegetables, I’ll be pleased with you.”  This was shown to increase food preference</a:t>
            </a:r>
          </a:p>
          <a:p>
            <a:pPr>
              <a:buFont typeface="Arial" pitchFamily="34" charset="0"/>
              <a:buChar char="•"/>
            </a:pPr>
            <a:r>
              <a:rPr lang="en-US" sz="2000" i="1" u="sng" dirty="0" smtClean="0"/>
              <a:t>Food as the reward </a:t>
            </a:r>
            <a:r>
              <a:rPr lang="en-US" sz="2000" dirty="0" smtClean="0"/>
              <a:t>– “if you are well behaved, you can have a cookie.”  This suggests that using food as a reward increases the preference for that food. 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Not all the research studies agree with the above point: because this increase children’s preferences for deserts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The association between food and rewards highlights a role of parental control over food choices.</a:t>
            </a:r>
          </a:p>
          <a:p>
            <a:pPr>
              <a:buFont typeface="Arial" pitchFamily="34" charset="0"/>
              <a:buChar char="•"/>
            </a:pPr>
            <a:r>
              <a:rPr lang="en-US" sz="2000" i="1" u="sng" dirty="0" smtClean="0"/>
              <a:t>Food and physiological consequences </a:t>
            </a:r>
            <a:r>
              <a:rPr lang="en-US" sz="2000" dirty="0" smtClean="0"/>
              <a:t>– acquisition of food and negative gastrointestinal consequences, food flavor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490741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Cognitive Model of Food Choice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3928572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6600"/>
                </a:solidFill>
              </a:rPr>
              <a:t>Emphasizes food choice as the end-product of individuals’ cognitions and explores the extent to which cognitions predict and explain behavior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HBM – risk, threat, benefits, and barriers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TRA and TPB – attitude, social norms and perceived behavior control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Decision Making Model – value, probability, moment salience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Self-efficacy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The attitudinal research described that individuals either holds a positive or negative views towards a given object.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In terms of food choice it is assumed that people either like or dislike certain foods and this value-laden attitude predicts food intake</a:t>
            </a:r>
          </a:p>
          <a:p>
            <a:pPr>
              <a:buFont typeface="Arial" pitchFamily="34" charset="0"/>
              <a:buChar char="•"/>
            </a:pPr>
            <a:r>
              <a:rPr lang="en-US" sz="1800" i="1" u="sng" dirty="0" smtClean="0"/>
              <a:t>Ambivalence </a:t>
            </a:r>
            <a:r>
              <a:rPr lang="en-US" sz="1800" dirty="0" smtClean="0"/>
              <a:t>– “ a conflict aroused by competing evaluative predispositions”,  “an approach-avoidance conflict” as individuals may hold contradictory attitudes towards foods in terms of “tasty”, “healthy”, “fattening”, and “a treat”, etc…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721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Psychophysiological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00628"/>
            <a:ext cx="8077200" cy="3928572"/>
          </a:xfrm>
        </p:spPr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6600"/>
                </a:solidFill>
              </a:rPr>
              <a:t>Emphasizes on chemical senses, the impact of psychopharmacological drugs and neurochemicals on hunger and satiety, and the relationships between stress and eating</a:t>
            </a:r>
          </a:p>
          <a:p>
            <a:pPr>
              <a:buFont typeface="Arial" pitchFamily="34" charset="0"/>
              <a:buChar char="•"/>
            </a:pPr>
            <a:r>
              <a:rPr lang="en-US" sz="2000" i="1" u="sng" dirty="0" smtClean="0"/>
              <a:t>The role of chemical senses </a:t>
            </a:r>
            <a:r>
              <a:rPr lang="en-US" sz="2000" dirty="0" smtClean="0"/>
              <a:t>– food appearance, food odor, food taste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Research studies indicate that food odor and taste play a central role in food choice –the impact of sweet, fatty and salty tastes</a:t>
            </a:r>
          </a:p>
          <a:p>
            <a:pPr>
              <a:buFont typeface="Arial" pitchFamily="34" charset="0"/>
              <a:buChar char="•"/>
            </a:pPr>
            <a:r>
              <a:rPr lang="en-US" sz="2000" i="1" u="sng" dirty="0" smtClean="0"/>
              <a:t>Psychopharmacological drugs and neurochemicals </a:t>
            </a:r>
            <a:r>
              <a:rPr lang="en-US" sz="2000" dirty="0" smtClean="0"/>
              <a:t>– impact of drugs on food choice and basis for hunger and satiety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/>
              <a:t>Nicotine has been shown to decrease food intake 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/>
              <a:t>Anti-psychotics – shown to cause weight gain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/>
              <a:t>Antidepressants – associated with a craving for sweet food and weight gain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/>
              <a:t>Appetite suppressants – some drugs have been shown to reduce </a:t>
            </a:r>
            <a:r>
              <a:rPr lang="en-US" sz="2000" dirty="0" smtClean="0"/>
              <a:t>appetite</a:t>
            </a:r>
          </a:p>
          <a:p>
            <a:pPr>
              <a:buFont typeface="Arial" pitchFamily="34" charset="0"/>
              <a:buChar char="•"/>
            </a:pPr>
            <a:r>
              <a:rPr lang="en-US" sz="2000" i="1" u="sng" dirty="0" smtClean="0"/>
              <a:t>Stress and eating  </a:t>
            </a:r>
            <a:r>
              <a:rPr lang="en-US" sz="2000" dirty="0" smtClean="0"/>
              <a:t>-- stress-eating link is complex and research is contradictory.  At times, stress decreases food intake while at others it causes an increase.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494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60785" y="1321707"/>
            <a:ext cx="5212080" cy="1082522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Meaning of Food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322565" y="2281605"/>
            <a:ext cx="5794760" cy="623314"/>
          </a:xfrm>
        </p:spPr>
        <p:txBody>
          <a:bodyPr>
            <a:noAutofit/>
          </a:bodyPr>
          <a:lstStyle/>
          <a:p>
            <a:r>
              <a:rPr lang="en-US" sz="1800" dirty="0" err="1" smtClean="0">
                <a:solidFill>
                  <a:schemeClr val="tx1"/>
                </a:solidFill>
              </a:rPr>
              <a:t>Jie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W</a:t>
            </a:r>
            <a:r>
              <a:rPr lang="en-US" sz="1800" dirty="0" smtClean="0">
                <a:solidFill>
                  <a:schemeClr val="tx1"/>
                </a:solidFill>
              </a:rPr>
              <a:t>eiss, PhD.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HESC 470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3071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167</TotalTime>
  <Words>1468</Words>
  <Application>Microsoft Office PowerPoint</Application>
  <PresentationFormat>On-screen Show (4:3)</PresentationFormat>
  <Paragraphs>136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Angles</vt:lpstr>
      <vt:lpstr>Food choices</vt:lpstr>
      <vt:lpstr>Food choices</vt:lpstr>
      <vt:lpstr>Three basic Models</vt:lpstr>
      <vt:lpstr>Developmental Model (1)</vt:lpstr>
      <vt:lpstr>Developmental Model (2)</vt:lpstr>
      <vt:lpstr>Developmental Model (3)</vt:lpstr>
      <vt:lpstr>Cognitive Model of Food Choice</vt:lpstr>
      <vt:lpstr>Psychophysiological Model</vt:lpstr>
      <vt:lpstr>Meaning of Food</vt:lpstr>
      <vt:lpstr>Food Classification System</vt:lpstr>
      <vt:lpstr>The Meaning of Food</vt:lpstr>
      <vt:lpstr>Food and Sexuality---Eating vs. Denial</vt:lpstr>
      <vt:lpstr>Guilt vs. Pleasure---Food and self-control</vt:lpstr>
      <vt:lpstr>Food as Social Interaction</vt:lpstr>
      <vt:lpstr>Food as Cultural Identity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SiteKiosk Limited User Account</dc:creator>
  <cp:lastModifiedBy>Laura Chandler</cp:lastModifiedBy>
  <cp:revision>23</cp:revision>
  <dcterms:created xsi:type="dcterms:W3CDTF">2012-10-04T15:28:11Z</dcterms:created>
  <dcterms:modified xsi:type="dcterms:W3CDTF">2012-10-17T04:20:11Z</dcterms:modified>
</cp:coreProperties>
</file>