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9"/>
  </p:notesMasterIdLst>
  <p:sldIdLst>
    <p:sldId id="295" r:id="rId2"/>
    <p:sldId id="300" r:id="rId3"/>
    <p:sldId id="276" r:id="rId4"/>
    <p:sldId id="296" r:id="rId5"/>
    <p:sldId id="308" r:id="rId6"/>
    <p:sldId id="280" r:id="rId7"/>
    <p:sldId id="301" r:id="rId8"/>
    <p:sldId id="281" r:id="rId9"/>
    <p:sldId id="282" r:id="rId10"/>
    <p:sldId id="297" r:id="rId11"/>
    <p:sldId id="298" r:id="rId12"/>
    <p:sldId id="310" r:id="rId13"/>
    <p:sldId id="311" r:id="rId14"/>
    <p:sldId id="263" r:id="rId15"/>
    <p:sldId id="290" r:id="rId16"/>
    <p:sldId id="291" r:id="rId17"/>
    <p:sldId id="292" r:id="rId18"/>
    <p:sldId id="272" r:id="rId19"/>
    <p:sldId id="302" r:id="rId20"/>
    <p:sldId id="257" r:id="rId21"/>
    <p:sldId id="306" r:id="rId22"/>
    <p:sldId id="305" r:id="rId23"/>
    <p:sldId id="258" r:id="rId24"/>
    <p:sldId id="283" r:id="rId25"/>
    <p:sldId id="275" r:id="rId26"/>
    <p:sldId id="284" r:id="rId27"/>
    <p:sldId id="312" r:id="rId28"/>
    <p:sldId id="315" r:id="rId29"/>
    <p:sldId id="316" r:id="rId30"/>
    <p:sldId id="256" r:id="rId31"/>
    <p:sldId id="285" r:id="rId32"/>
    <p:sldId id="313" r:id="rId33"/>
    <p:sldId id="288" r:id="rId34"/>
    <p:sldId id="289" r:id="rId35"/>
    <p:sldId id="303" r:id="rId36"/>
    <p:sldId id="304" r:id="rId37"/>
    <p:sldId id="273" r:id="rId3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25" d="100"/>
          <a:sy n="125" d="100"/>
        </p:scale>
        <p:origin x="-4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oleObject" Target="HD:Users:Ako:Documents:Dr.%20McEligot.%20Nutrition:Native%20Hawaiian%20Data:Charts.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HD:Users:Ako:Documents:Dr.%20McEligot.%20Nutrition:Native%20Hawaiian%20Data: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D:Users:Ako:Documents:Dr.%20McEligot.%20Nutrition:Native%20Hawaiian%20Data: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barChart>
        <c:barDir val="col"/>
        <c:grouping val="clustered"/>
        <c:varyColors val="1"/>
        <c:ser>
          <c:idx val="0"/>
          <c:order val="0"/>
          <c:tx>
            <c:v>Who Are We?</c:v>
          </c:tx>
          <c:spPr>
            <a:blipFill rotWithShape="1">
              <a:blip xmlns:r="http://schemas.openxmlformats.org/officeDocument/2006/relationships" r:embed="rId1"/>
              <a:tile tx="0" ty="0" sx="100000" sy="100000" flip="none" algn="tl"/>
            </a:blipFill>
            <a:ln>
              <a:solidFill>
                <a:schemeClr val="bg1">
                  <a:lumMod val="95000"/>
                </a:schemeClr>
              </a:solidFill>
            </a:ln>
            <a:effectLst>
              <a:innerShdw blurRad="63500" dist="50800" dir="13500000">
                <a:srgbClr val="000000">
                  <a:alpha val="50000"/>
                </a:srgbClr>
              </a:innerShdw>
            </a:effectLst>
            <a:scene3d>
              <a:camera prst="orthographicFront"/>
              <a:lightRig rig="threePt" dir="t"/>
            </a:scene3d>
            <a:sp3d prstMaterial="dkEdge">
              <a:bevelT/>
              <a:bevelB/>
            </a:sp3d>
          </c:spPr>
          <c:invertIfNegative val="0"/>
          <c:cat>
            <c:strRef>
              <c:f>Sheet1!$F$4:$F$11</c:f>
              <c:strCache>
                <c:ptCount val="8"/>
                <c:pt idx="0">
                  <c:v>Male</c:v>
                </c:pt>
                <c:pt idx="1">
                  <c:v>Female</c:v>
                </c:pt>
                <c:pt idx="2">
                  <c:v>Currently Smoke</c:v>
                </c:pt>
                <c:pt idx="3">
                  <c:v>Does Not Currenty Smoke</c:v>
                </c:pt>
                <c:pt idx="4">
                  <c:v>High School Graduate/Equivalent</c:v>
                </c:pt>
                <c:pt idx="5">
                  <c:v>Some College</c:v>
                </c:pt>
                <c:pt idx="6">
                  <c:v>College Graduate</c:v>
                </c:pt>
                <c:pt idx="7">
                  <c:v>Advanced Degree</c:v>
                </c:pt>
              </c:strCache>
            </c:strRef>
          </c:cat>
          <c:val>
            <c:numRef>
              <c:f>Sheet1!$G$4:$G$11</c:f>
              <c:numCache>
                <c:formatCode>General</c:formatCode>
                <c:ptCount val="8"/>
                <c:pt idx="0">
                  <c:v>35.48</c:v>
                </c:pt>
                <c:pt idx="1">
                  <c:v>64.52</c:v>
                </c:pt>
                <c:pt idx="2">
                  <c:v>4.84</c:v>
                </c:pt>
                <c:pt idx="3">
                  <c:v>95.16</c:v>
                </c:pt>
                <c:pt idx="4">
                  <c:v>21.31000000000003</c:v>
                </c:pt>
                <c:pt idx="5">
                  <c:v>40.98</c:v>
                </c:pt>
                <c:pt idx="6">
                  <c:v>16.39</c:v>
                </c:pt>
                <c:pt idx="7">
                  <c:v>21.31000000000003</c:v>
                </c:pt>
              </c:numCache>
            </c:numRef>
          </c:val>
        </c:ser>
        <c:dLbls>
          <c:showLegendKey val="0"/>
          <c:showVal val="0"/>
          <c:showCatName val="0"/>
          <c:showSerName val="0"/>
          <c:showPercent val="0"/>
          <c:showBubbleSize val="0"/>
        </c:dLbls>
        <c:gapWidth val="70"/>
        <c:axId val="2040451608"/>
        <c:axId val="2040439944"/>
      </c:barChart>
      <c:catAx>
        <c:axId val="2040451608"/>
        <c:scaling>
          <c:orientation val="minMax"/>
        </c:scaling>
        <c:delete val="0"/>
        <c:axPos val="b"/>
        <c:majorTickMark val="out"/>
        <c:minorTickMark val="none"/>
        <c:tickLblPos val="nextTo"/>
        <c:txPr>
          <a:bodyPr>
            <a:noAutofit/>
          </a:bodyPr>
          <a:lstStyle/>
          <a:p>
            <a:pPr>
              <a:defRPr>
                <a:solidFill>
                  <a:srgbClr val="FFFFFF"/>
                </a:solidFill>
              </a:defRPr>
            </a:pPr>
            <a:endParaRPr lang="en-US"/>
          </a:p>
        </c:txPr>
        <c:crossAx val="2040439944"/>
        <c:crosses val="autoZero"/>
        <c:auto val="1"/>
        <c:lblAlgn val="ctr"/>
        <c:lblOffset val="100"/>
        <c:noMultiLvlLbl val="0"/>
      </c:catAx>
      <c:valAx>
        <c:axId val="2040439944"/>
        <c:scaling>
          <c:orientation val="minMax"/>
        </c:scaling>
        <c:delete val="0"/>
        <c:axPos val="l"/>
        <c:majorGridlines/>
        <c:numFmt formatCode="General" sourceLinked="1"/>
        <c:majorTickMark val="out"/>
        <c:minorTickMark val="none"/>
        <c:tickLblPos val="nextTo"/>
        <c:txPr>
          <a:bodyPr/>
          <a:lstStyle/>
          <a:p>
            <a:pPr>
              <a:defRPr>
                <a:solidFill>
                  <a:srgbClr val="FFFFFF"/>
                </a:solidFill>
              </a:defRPr>
            </a:pPr>
            <a:endParaRPr lang="en-US"/>
          </a:p>
        </c:txPr>
        <c:crossAx val="2040451608"/>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b="0">
                <a:solidFill>
                  <a:schemeClr val="bg1">
                    <a:lumMod val="95000"/>
                  </a:schemeClr>
                </a:solidFill>
              </a:defRPr>
            </a:pPr>
            <a:r>
              <a:rPr lang="en-US" sz="3200" b="0" dirty="0">
                <a:solidFill>
                  <a:schemeClr val="bg1">
                    <a:lumMod val="95000"/>
                  </a:schemeClr>
                </a:solidFill>
              </a:rPr>
              <a:t>Chronic Condition</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v>Chronic Condition</c:v>
          </c:tx>
          <c:dLbls>
            <c:dLbl>
              <c:idx val="0"/>
              <c:layout>
                <c:manualLayout>
                  <c:x val="-0.219856955380577"/>
                  <c:y val="-0.0575681685622628"/>
                </c:manualLayout>
              </c:layout>
              <c:tx>
                <c:rich>
                  <a:bodyPr/>
                  <a:lstStyle/>
                  <a:p>
                    <a:r>
                      <a:rPr lang="en-US" sz="2000" b="1"/>
                      <a:t>Yes</a:t>
                    </a:r>
                    <a:r>
                      <a:rPr lang="en-US" sz="2000" b="1" baseline="0"/>
                      <a:t>  </a:t>
                    </a:r>
                    <a:r>
                      <a:rPr lang="en-US" sz="2000" b="1"/>
                      <a:t> 51%</a:t>
                    </a:r>
                  </a:p>
                </c:rich>
              </c:tx>
              <c:showLegendKey val="0"/>
              <c:showVal val="0"/>
              <c:showCatName val="1"/>
              <c:showSerName val="0"/>
              <c:showPercent val="1"/>
              <c:showBubbleSize val="0"/>
            </c:dLbl>
            <c:dLbl>
              <c:idx val="1"/>
              <c:layout>
                <c:manualLayout>
                  <c:x val="0.242941929133858"/>
                  <c:y val="0.0592479585885098"/>
                </c:manualLayout>
              </c:layout>
              <c:tx>
                <c:rich>
                  <a:bodyPr/>
                  <a:lstStyle/>
                  <a:p>
                    <a:r>
                      <a:rPr lang="en-US" sz="2000" b="1"/>
                      <a:t>No</a:t>
                    </a:r>
                    <a:r>
                      <a:rPr lang="en-US" sz="2000" b="1" baseline="0"/>
                      <a:t>  </a:t>
                    </a:r>
                    <a:r>
                      <a:rPr lang="en-US" sz="2000" b="1"/>
                      <a:t> 49%</a:t>
                    </a:r>
                  </a:p>
                </c:rich>
              </c:tx>
              <c:showLegendKey val="0"/>
              <c:showVal val="0"/>
              <c:showCatName val="1"/>
              <c:showSerName val="0"/>
              <c:showPercent val="1"/>
              <c:showBubbleSize val="0"/>
            </c:dLbl>
            <c:showLegendKey val="0"/>
            <c:showVal val="0"/>
            <c:showCatName val="0"/>
            <c:showSerName val="0"/>
            <c:showPercent val="0"/>
            <c:showBubbleSize val="0"/>
          </c:dLbls>
          <c:val>
            <c:numRef>
              <c:f>Sheet1!$B$2:$B$3</c:f>
              <c:numCache>
                <c:formatCode>General</c:formatCode>
                <c:ptCount val="2"/>
                <c:pt idx="0">
                  <c:v>50.82</c:v>
                </c:pt>
                <c:pt idx="1">
                  <c:v>49.18</c:v>
                </c:pt>
              </c:numCache>
            </c:numRef>
          </c:val>
        </c:ser>
        <c:dLbls>
          <c:showLegendKey val="0"/>
          <c:showVal val="0"/>
          <c:showCatName val="0"/>
          <c:showSerName val="0"/>
          <c:showPercent val="0"/>
          <c:showBubbleSize val="0"/>
          <c:showLeaderLines val="0"/>
        </c:dLbls>
      </c:pie3D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solidFill>
                  <a:srgbClr val="FFFFFF"/>
                </a:solidFill>
              </a:defRPr>
            </a:pPr>
            <a:r>
              <a:rPr lang="en-US" dirty="0" err="1"/>
              <a:t>Cardiometabolic</a:t>
            </a:r>
            <a:r>
              <a:rPr lang="en-US" dirty="0"/>
              <a:t> </a:t>
            </a:r>
            <a:r>
              <a:rPr lang="en-US" dirty="0" smtClean="0"/>
              <a:t>Disease </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v>Cardiometabolic Disease</c:v>
          </c:tx>
          <c:dLbls>
            <c:dLbl>
              <c:idx val="0"/>
              <c:layout/>
              <c:tx>
                <c:rich>
                  <a:bodyPr/>
                  <a:lstStyle/>
                  <a:p>
                    <a:r>
                      <a:rPr lang="en-US" sz="2400" b="1"/>
                      <a:t>Yes         74.19</a:t>
                    </a:r>
                  </a:p>
                </c:rich>
              </c:tx>
              <c:showLegendKey val="0"/>
              <c:showVal val="1"/>
              <c:showCatName val="0"/>
              <c:showSerName val="0"/>
              <c:showPercent val="0"/>
              <c:showBubbleSize val="0"/>
            </c:dLbl>
            <c:dLbl>
              <c:idx val="1"/>
              <c:layout/>
              <c:tx>
                <c:rich>
                  <a:bodyPr/>
                  <a:lstStyle/>
                  <a:p>
                    <a:r>
                      <a:rPr lang="en-US" sz="2400" b="1"/>
                      <a:t>No    25.81</a:t>
                    </a:r>
                  </a:p>
                </c:rich>
              </c:tx>
              <c:showLegendKey val="0"/>
              <c:showVal val="1"/>
              <c:showCatName val="0"/>
              <c:showSerName val="0"/>
              <c:showPercent val="0"/>
              <c:showBubbleSize val="0"/>
            </c:dLbl>
            <c:txPr>
              <a:bodyPr/>
              <a:lstStyle/>
              <a:p>
                <a:pPr>
                  <a:defRPr sz="2400" b="1"/>
                </a:pPr>
                <a:endParaRPr lang="en-US"/>
              </a:p>
            </c:txPr>
            <c:showLegendKey val="0"/>
            <c:showVal val="1"/>
            <c:showCatName val="0"/>
            <c:showSerName val="0"/>
            <c:showPercent val="0"/>
            <c:showBubbleSize val="0"/>
            <c:showLeaderLines val="1"/>
          </c:dLbls>
          <c:val>
            <c:numRef>
              <c:f>Sheet1!$B$4:$B$5</c:f>
              <c:numCache>
                <c:formatCode>General</c:formatCode>
                <c:ptCount val="2"/>
                <c:pt idx="0">
                  <c:v>74.19</c:v>
                </c:pt>
                <c:pt idx="1">
                  <c:v>25.81000000000003</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Lbls>
            <c:dLbl>
              <c:idx val="0"/>
              <c:spPr>
                <a:effectLst>
                  <a:outerShdw blurRad="50800" dist="38100" dir="2700000" algn="tl" rotWithShape="0">
                    <a:srgbClr val="000000">
                      <a:alpha val="43000"/>
                    </a:srgbClr>
                  </a:outerShdw>
                </a:effectLst>
              </c:spPr>
              <c:txPr>
                <a:bodyPr/>
                <a:lstStyle/>
                <a:p>
                  <a:pPr>
                    <a:defRPr sz="2400">
                      <a:solidFill>
                        <a:schemeClr val="tx1"/>
                      </a:solidFill>
                      <a:effectLst>
                        <a:outerShdw blurRad="50800" dist="38100" dir="2700000" algn="tl" rotWithShape="0">
                          <a:srgbClr val="000000">
                            <a:alpha val="43000"/>
                          </a:srgbClr>
                        </a:outerShdw>
                        <a:reflection stA="0" endPos="75000" dist="12700" dir="5400000" sy="-100000" algn="bl" rotWithShape="0"/>
                      </a:effectLst>
                    </a:defRPr>
                  </a:pPr>
                  <a:endParaRPr lang="en-US"/>
                </a:p>
              </c:txPr>
              <c:showLegendKey val="0"/>
              <c:showVal val="1"/>
              <c:showCatName val="0"/>
              <c:showSerName val="0"/>
              <c:showPercent val="0"/>
              <c:showBubbleSize val="0"/>
            </c:dLbl>
            <c:spPr>
              <a:effectLst>
                <a:outerShdw blurRad="50800" dist="38100" dir="2700000" algn="tl" rotWithShape="0">
                  <a:srgbClr val="000000">
                    <a:alpha val="43000"/>
                  </a:srgbClr>
                </a:outerShdw>
              </a:effectLst>
            </c:spPr>
            <c:txPr>
              <a:bodyPr/>
              <a:lstStyle/>
              <a:p>
                <a:pPr>
                  <a:defRPr sz="2000">
                    <a:solidFill>
                      <a:schemeClr val="tx1"/>
                    </a:solidFill>
                    <a:effectLst>
                      <a:outerShdw blurRad="50800" dist="38100" dir="2700000" algn="tl" rotWithShape="0">
                        <a:srgbClr val="000000">
                          <a:alpha val="43000"/>
                        </a:srgbClr>
                      </a:outerShdw>
                      <a:reflection stA="0" endPos="75000" dist="12700" dir="5400000" sy="-100000" algn="bl" rotWithShape="0"/>
                    </a:effectLst>
                  </a:defRPr>
                </a:pPr>
                <a:endParaRPr lang="en-US"/>
              </a:p>
            </c:txPr>
            <c:showLegendKey val="0"/>
            <c:showVal val="1"/>
            <c:showCatName val="0"/>
            <c:showSerName val="0"/>
            <c:showPercent val="0"/>
            <c:showBubbleSize val="0"/>
            <c:showLeaderLines val="1"/>
          </c:dLbls>
          <c:cat>
            <c:strRef>
              <c:f>Sheet1!$A$2:$A$4</c:f>
              <c:strCache>
                <c:ptCount val="3"/>
                <c:pt idx="0">
                  <c:v>Normal</c:v>
                </c:pt>
                <c:pt idx="1">
                  <c:v>Overweight</c:v>
                </c:pt>
                <c:pt idx="2">
                  <c:v>Obese</c:v>
                </c:pt>
              </c:strCache>
            </c:strRef>
          </c:cat>
          <c:val>
            <c:numRef>
              <c:f>Sheet1!$B$2:$B$4</c:f>
              <c:numCache>
                <c:formatCode>0%</c:formatCode>
                <c:ptCount val="3"/>
                <c:pt idx="0">
                  <c:v>0.0800000000000001</c:v>
                </c:pt>
                <c:pt idx="1">
                  <c:v>0.330000000000001</c:v>
                </c:pt>
                <c:pt idx="2">
                  <c:v>0.58</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94734251968507"/>
          <c:y val="0.379460560850949"/>
          <c:w val="0.18643858753767"/>
          <c:h val="0.241078878298107"/>
        </c:manualLayout>
      </c:layout>
      <c:overlay val="0"/>
      <c:txPr>
        <a:bodyPr/>
        <a:lstStyle/>
        <a:p>
          <a:pPr>
            <a:defRPr>
              <a:solidFill>
                <a:srgbClr val="FFFFFF"/>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image" Target="../media/image23.png"/><Relationship Id="rId2"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image" Target="../media/image2.jpeg"/><Relationship Id="rId2"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1CD59-2DEB-BD40-949D-67B69153C92B}" type="doc">
      <dgm:prSet loTypeId="urn:microsoft.com/office/officeart/2005/8/layout/vList3#2" loCatId="list" qsTypeId="urn:microsoft.com/office/officeart/2005/8/quickstyle/simple4" qsCatId="simple" csTypeId="urn:microsoft.com/office/officeart/2005/8/colors/accent1_2#1" csCatId="accent1" phldr="1"/>
      <dgm:spPr/>
    </dgm:pt>
    <dgm:pt modelId="{7D5F7E44-81A0-964E-ADC3-ECE37F77DEA2}">
      <dgm:prSet phldrT="[Text]"/>
      <dgm:spPr/>
      <dgm:t>
        <a:bodyPr/>
        <a:lstStyle/>
        <a:p>
          <a:r>
            <a:rPr lang="en-US" dirty="0" smtClean="0">
              <a:solidFill>
                <a:schemeClr val="tx1"/>
              </a:solidFill>
            </a:rPr>
            <a:t>Better Job</a:t>
          </a:r>
          <a:endParaRPr lang="en-US" dirty="0">
            <a:solidFill>
              <a:schemeClr val="tx1"/>
            </a:solidFill>
          </a:endParaRPr>
        </a:p>
      </dgm:t>
    </dgm:pt>
    <dgm:pt modelId="{19DA2CC1-7A05-F744-94E2-96E2300D88A8}" type="parTrans" cxnId="{C617D1DA-5C6C-5C49-BF2A-87D777AABF93}">
      <dgm:prSet/>
      <dgm:spPr/>
      <dgm:t>
        <a:bodyPr/>
        <a:lstStyle/>
        <a:p>
          <a:endParaRPr lang="en-US"/>
        </a:p>
      </dgm:t>
    </dgm:pt>
    <dgm:pt modelId="{0EB41F9C-B04C-9E45-B80A-89B49CEBB316}" type="sibTrans" cxnId="{C617D1DA-5C6C-5C49-BF2A-87D777AABF93}">
      <dgm:prSet/>
      <dgm:spPr/>
      <dgm:t>
        <a:bodyPr/>
        <a:lstStyle/>
        <a:p>
          <a:endParaRPr lang="en-US"/>
        </a:p>
      </dgm:t>
    </dgm:pt>
    <dgm:pt modelId="{D95CEBD2-2B2B-454B-9011-15BEFC9B6802}">
      <dgm:prSet phldrT="[Text]"/>
      <dgm:spPr/>
      <dgm:t>
        <a:bodyPr/>
        <a:lstStyle/>
        <a:p>
          <a:r>
            <a:rPr lang="en-US" dirty="0" smtClean="0">
              <a:solidFill>
                <a:schemeClr val="tx1"/>
              </a:solidFill>
            </a:rPr>
            <a:t>American Dream</a:t>
          </a:r>
          <a:endParaRPr lang="en-US" dirty="0">
            <a:solidFill>
              <a:schemeClr val="tx1"/>
            </a:solidFill>
          </a:endParaRPr>
        </a:p>
      </dgm:t>
    </dgm:pt>
    <dgm:pt modelId="{EA6B2B26-196C-6C4B-B4DD-9B6FCD70BA4B}" type="parTrans" cxnId="{B04189ED-0C1D-7A4D-A957-851FA6AF51D7}">
      <dgm:prSet/>
      <dgm:spPr/>
      <dgm:t>
        <a:bodyPr/>
        <a:lstStyle/>
        <a:p>
          <a:endParaRPr lang="en-US"/>
        </a:p>
      </dgm:t>
    </dgm:pt>
    <dgm:pt modelId="{ABE33A2A-C28E-C240-BCD5-54A4AE660FAF}" type="sibTrans" cxnId="{B04189ED-0C1D-7A4D-A957-851FA6AF51D7}">
      <dgm:prSet/>
      <dgm:spPr/>
      <dgm:t>
        <a:bodyPr/>
        <a:lstStyle/>
        <a:p>
          <a:endParaRPr lang="en-US"/>
        </a:p>
      </dgm:t>
    </dgm:pt>
    <dgm:pt modelId="{7AE16455-166A-DC4B-938A-6EAE6E01EE0B}">
      <dgm:prSet phldrT="[Text]"/>
      <dgm:spPr/>
      <dgm:t>
        <a:bodyPr/>
        <a:lstStyle/>
        <a:p>
          <a:r>
            <a:rPr lang="en-US" dirty="0" smtClean="0">
              <a:solidFill>
                <a:schemeClr val="tx1"/>
              </a:solidFill>
            </a:rPr>
            <a:t>Change of Life</a:t>
          </a:r>
          <a:endParaRPr lang="en-US" dirty="0">
            <a:solidFill>
              <a:schemeClr val="tx1"/>
            </a:solidFill>
          </a:endParaRPr>
        </a:p>
      </dgm:t>
    </dgm:pt>
    <dgm:pt modelId="{2F89C378-E018-C248-83CE-A30B5D759ACA}" type="parTrans" cxnId="{A204B7C2-10EB-544B-87C7-5456AD5C9703}">
      <dgm:prSet/>
      <dgm:spPr/>
      <dgm:t>
        <a:bodyPr/>
        <a:lstStyle/>
        <a:p>
          <a:endParaRPr lang="en-US"/>
        </a:p>
      </dgm:t>
    </dgm:pt>
    <dgm:pt modelId="{8C96AE90-C3BC-9D4F-BF20-EC352EDF2412}" type="sibTrans" cxnId="{A204B7C2-10EB-544B-87C7-5456AD5C9703}">
      <dgm:prSet/>
      <dgm:spPr/>
      <dgm:t>
        <a:bodyPr/>
        <a:lstStyle/>
        <a:p>
          <a:endParaRPr lang="en-US"/>
        </a:p>
      </dgm:t>
    </dgm:pt>
    <dgm:pt modelId="{A8C45B30-8DA2-2E41-B1FC-453D937EDA63}">
      <dgm:prSet phldrT="[Text]"/>
      <dgm:spPr/>
      <dgm:t>
        <a:bodyPr/>
        <a:lstStyle/>
        <a:p>
          <a:r>
            <a:rPr lang="en-US" dirty="0" smtClean="0">
              <a:solidFill>
                <a:schemeClr val="tx1"/>
              </a:solidFill>
            </a:rPr>
            <a:t>Experience Living Away from Home</a:t>
          </a:r>
          <a:endParaRPr lang="en-US" dirty="0">
            <a:solidFill>
              <a:schemeClr val="tx1"/>
            </a:solidFill>
          </a:endParaRPr>
        </a:p>
      </dgm:t>
    </dgm:pt>
    <dgm:pt modelId="{382F2658-86B2-034C-9DFF-C99B38224AD2}" type="parTrans" cxnId="{A1D59043-F0F9-144B-9EAC-44F9A678E457}">
      <dgm:prSet/>
      <dgm:spPr/>
      <dgm:t>
        <a:bodyPr/>
        <a:lstStyle/>
        <a:p>
          <a:endParaRPr lang="en-US"/>
        </a:p>
      </dgm:t>
    </dgm:pt>
    <dgm:pt modelId="{A3CF0EB5-9FA7-4B46-A89F-6C48A3FBFFBD}" type="sibTrans" cxnId="{A1D59043-F0F9-144B-9EAC-44F9A678E457}">
      <dgm:prSet/>
      <dgm:spPr/>
      <dgm:t>
        <a:bodyPr/>
        <a:lstStyle/>
        <a:p>
          <a:endParaRPr lang="en-US"/>
        </a:p>
      </dgm:t>
    </dgm:pt>
    <dgm:pt modelId="{A4362B17-9AC2-544A-9655-9E040B705ADA}">
      <dgm:prSet phldrT="[Text]"/>
      <dgm:spPr/>
      <dgm:t>
        <a:bodyPr/>
        <a:lstStyle/>
        <a:p>
          <a:r>
            <a:rPr lang="en-US" dirty="0" smtClean="0">
              <a:solidFill>
                <a:schemeClr val="tx1"/>
              </a:solidFill>
            </a:rPr>
            <a:t>College</a:t>
          </a:r>
          <a:endParaRPr lang="en-US" dirty="0">
            <a:solidFill>
              <a:schemeClr val="tx1"/>
            </a:solidFill>
          </a:endParaRPr>
        </a:p>
      </dgm:t>
    </dgm:pt>
    <dgm:pt modelId="{A0B24DA6-D7F0-B84C-B2A0-E86117F8A793}" type="parTrans" cxnId="{183DE294-F9F3-6A4D-8CFE-84E0FB55DDCF}">
      <dgm:prSet/>
      <dgm:spPr/>
      <dgm:t>
        <a:bodyPr/>
        <a:lstStyle/>
        <a:p>
          <a:endParaRPr lang="en-US"/>
        </a:p>
      </dgm:t>
    </dgm:pt>
    <dgm:pt modelId="{F76E48E6-56F1-2F47-AA08-98B22893557B}" type="sibTrans" cxnId="{183DE294-F9F3-6A4D-8CFE-84E0FB55DDCF}">
      <dgm:prSet/>
      <dgm:spPr/>
      <dgm:t>
        <a:bodyPr/>
        <a:lstStyle/>
        <a:p>
          <a:endParaRPr lang="en-US"/>
        </a:p>
      </dgm:t>
    </dgm:pt>
    <dgm:pt modelId="{D7D70CF2-8210-C145-B656-B78AFEEAE260}" type="pres">
      <dgm:prSet presAssocID="{C4E1CD59-2DEB-BD40-949D-67B69153C92B}" presName="linearFlow" presStyleCnt="0">
        <dgm:presLayoutVars>
          <dgm:dir/>
          <dgm:resizeHandles val="exact"/>
        </dgm:presLayoutVars>
      </dgm:prSet>
      <dgm:spPr/>
    </dgm:pt>
    <dgm:pt modelId="{B7508C7E-C289-8643-8549-B9D804C5D02C}" type="pres">
      <dgm:prSet presAssocID="{7D5F7E44-81A0-964E-ADC3-ECE37F77DEA2}" presName="composite" presStyleCnt="0"/>
      <dgm:spPr/>
    </dgm:pt>
    <dgm:pt modelId="{385499F0-D1A2-CF47-B8CC-971A4E6FD0F5}" type="pres">
      <dgm:prSet presAssocID="{7D5F7E44-81A0-964E-ADC3-ECE37F77DEA2}" presName="imgShp" presStyleLbl="fgImgPlace1" presStyleIdx="0" presStyleCnt="5"/>
      <dgm:spPr>
        <a:blipFill rotWithShape="0">
          <a:blip xmlns:r="http://schemas.openxmlformats.org/officeDocument/2006/relationships" r:embed="rId1"/>
          <a:stretch>
            <a:fillRect/>
          </a:stretch>
        </a:blipFill>
      </dgm:spPr>
    </dgm:pt>
    <dgm:pt modelId="{5D8A3CA2-3477-E841-9E07-31CCDC364B91}" type="pres">
      <dgm:prSet presAssocID="{7D5F7E44-81A0-964E-ADC3-ECE37F77DEA2}" presName="txShp" presStyleLbl="node1" presStyleIdx="0" presStyleCnt="5">
        <dgm:presLayoutVars>
          <dgm:bulletEnabled val="1"/>
        </dgm:presLayoutVars>
      </dgm:prSet>
      <dgm:spPr/>
      <dgm:t>
        <a:bodyPr/>
        <a:lstStyle/>
        <a:p>
          <a:endParaRPr lang="en-US"/>
        </a:p>
      </dgm:t>
    </dgm:pt>
    <dgm:pt modelId="{49211326-6CF4-5247-853F-211541275B50}" type="pres">
      <dgm:prSet presAssocID="{0EB41F9C-B04C-9E45-B80A-89B49CEBB316}" presName="spacing" presStyleCnt="0"/>
      <dgm:spPr/>
    </dgm:pt>
    <dgm:pt modelId="{EAAFC3A3-2E97-7C43-94B7-090B1CDB8DB2}" type="pres">
      <dgm:prSet presAssocID="{D95CEBD2-2B2B-454B-9011-15BEFC9B6802}" presName="composite" presStyleCnt="0"/>
      <dgm:spPr/>
    </dgm:pt>
    <dgm:pt modelId="{328D8DB4-7E89-6441-823B-D53E1282E016}" type="pres">
      <dgm:prSet presAssocID="{D95CEBD2-2B2B-454B-9011-15BEFC9B6802}" presName="imgShp" presStyleLbl="fgImgPlace1" presStyleIdx="1" presStyleCnt="5"/>
      <dgm:spPr>
        <a:blipFill rotWithShape="0">
          <a:blip xmlns:r="http://schemas.openxmlformats.org/officeDocument/2006/relationships" r:embed="rId2"/>
          <a:stretch>
            <a:fillRect/>
          </a:stretch>
        </a:blipFill>
      </dgm:spPr>
    </dgm:pt>
    <dgm:pt modelId="{9FE64B7C-FACC-BE45-B033-F0CF148AE30C}" type="pres">
      <dgm:prSet presAssocID="{D95CEBD2-2B2B-454B-9011-15BEFC9B6802}" presName="txShp" presStyleLbl="node1" presStyleIdx="1" presStyleCnt="5">
        <dgm:presLayoutVars>
          <dgm:bulletEnabled val="1"/>
        </dgm:presLayoutVars>
      </dgm:prSet>
      <dgm:spPr/>
      <dgm:t>
        <a:bodyPr/>
        <a:lstStyle/>
        <a:p>
          <a:endParaRPr lang="en-US"/>
        </a:p>
      </dgm:t>
    </dgm:pt>
    <dgm:pt modelId="{2862603C-777F-264B-8B14-0CF5E0CB368A}" type="pres">
      <dgm:prSet presAssocID="{ABE33A2A-C28E-C240-BCD5-54A4AE660FAF}" presName="spacing" presStyleCnt="0"/>
      <dgm:spPr/>
    </dgm:pt>
    <dgm:pt modelId="{E791DF9C-E905-BF40-9971-14D09A147253}" type="pres">
      <dgm:prSet presAssocID="{7AE16455-166A-DC4B-938A-6EAE6E01EE0B}" presName="composite" presStyleCnt="0"/>
      <dgm:spPr/>
    </dgm:pt>
    <dgm:pt modelId="{B4A394D8-07B7-0442-B3BF-8A047C7AB64B}" type="pres">
      <dgm:prSet presAssocID="{7AE16455-166A-DC4B-938A-6EAE6E01EE0B}" presName="imgShp" presStyleLbl="fgImgPlace1" presStyleIdx="2" presStyleCnt="5"/>
      <dgm:spPr>
        <a:blipFill rotWithShape="0">
          <a:blip xmlns:r="http://schemas.openxmlformats.org/officeDocument/2006/relationships" r:embed="rId3"/>
          <a:stretch>
            <a:fillRect/>
          </a:stretch>
        </a:blipFill>
      </dgm:spPr>
    </dgm:pt>
    <dgm:pt modelId="{8B14C385-4F97-AF4A-ADC6-419BCF89BBAC}" type="pres">
      <dgm:prSet presAssocID="{7AE16455-166A-DC4B-938A-6EAE6E01EE0B}" presName="txShp" presStyleLbl="node1" presStyleIdx="2" presStyleCnt="5">
        <dgm:presLayoutVars>
          <dgm:bulletEnabled val="1"/>
        </dgm:presLayoutVars>
      </dgm:prSet>
      <dgm:spPr/>
      <dgm:t>
        <a:bodyPr/>
        <a:lstStyle/>
        <a:p>
          <a:endParaRPr lang="en-US"/>
        </a:p>
      </dgm:t>
    </dgm:pt>
    <dgm:pt modelId="{AC9C34CB-91C7-1C44-8037-4589B1CCDFB1}" type="pres">
      <dgm:prSet presAssocID="{8C96AE90-C3BC-9D4F-BF20-EC352EDF2412}" presName="spacing" presStyleCnt="0"/>
      <dgm:spPr/>
    </dgm:pt>
    <dgm:pt modelId="{2F94B35B-E914-C947-9E5C-AE3B85FA3052}" type="pres">
      <dgm:prSet presAssocID="{A8C45B30-8DA2-2E41-B1FC-453D937EDA63}" presName="composite" presStyleCnt="0"/>
      <dgm:spPr/>
    </dgm:pt>
    <dgm:pt modelId="{1C7CB7B4-9B77-0A47-B234-2002D11DA005}" type="pres">
      <dgm:prSet presAssocID="{A8C45B30-8DA2-2E41-B1FC-453D937EDA63}" presName="imgShp" presStyleLbl="fgImgPlace1" presStyleIdx="3" presStyleCnt="5"/>
      <dgm:spPr>
        <a:blipFill rotWithShape="0">
          <a:blip xmlns:r="http://schemas.openxmlformats.org/officeDocument/2006/relationships" r:embed="rId4"/>
          <a:stretch>
            <a:fillRect/>
          </a:stretch>
        </a:blipFill>
      </dgm:spPr>
    </dgm:pt>
    <dgm:pt modelId="{7073625A-5FA3-0347-9C24-8806ED35CE21}" type="pres">
      <dgm:prSet presAssocID="{A8C45B30-8DA2-2E41-B1FC-453D937EDA63}" presName="txShp" presStyleLbl="node1" presStyleIdx="3" presStyleCnt="5">
        <dgm:presLayoutVars>
          <dgm:bulletEnabled val="1"/>
        </dgm:presLayoutVars>
      </dgm:prSet>
      <dgm:spPr/>
      <dgm:t>
        <a:bodyPr/>
        <a:lstStyle/>
        <a:p>
          <a:endParaRPr lang="en-US"/>
        </a:p>
      </dgm:t>
    </dgm:pt>
    <dgm:pt modelId="{3C61B2BD-76E4-144E-88C2-E3AEBD4D6886}" type="pres">
      <dgm:prSet presAssocID="{A3CF0EB5-9FA7-4B46-A89F-6C48A3FBFFBD}" presName="spacing" presStyleCnt="0"/>
      <dgm:spPr/>
    </dgm:pt>
    <dgm:pt modelId="{977C1C34-F074-C74C-AE36-A5E62EA08B86}" type="pres">
      <dgm:prSet presAssocID="{A4362B17-9AC2-544A-9655-9E040B705ADA}" presName="composite" presStyleCnt="0"/>
      <dgm:spPr/>
    </dgm:pt>
    <dgm:pt modelId="{4B4E1153-EA0F-174B-8C5F-17460CBAD3BC}" type="pres">
      <dgm:prSet presAssocID="{A4362B17-9AC2-544A-9655-9E040B705ADA}" presName="imgShp" presStyleLbl="fgImgPlace1" presStyleIdx="4" presStyleCnt="5"/>
      <dgm:spPr>
        <a:blipFill rotWithShape="0">
          <a:blip xmlns:r="http://schemas.openxmlformats.org/officeDocument/2006/relationships" r:embed="rId5"/>
          <a:stretch>
            <a:fillRect/>
          </a:stretch>
        </a:blipFill>
      </dgm:spPr>
    </dgm:pt>
    <dgm:pt modelId="{64845426-462E-7940-9CCB-9189E74E5AD8}" type="pres">
      <dgm:prSet presAssocID="{A4362B17-9AC2-544A-9655-9E040B705ADA}" presName="txShp" presStyleLbl="node1" presStyleIdx="4" presStyleCnt="5">
        <dgm:presLayoutVars>
          <dgm:bulletEnabled val="1"/>
        </dgm:presLayoutVars>
      </dgm:prSet>
      <dgm:spPr/>
      <dgm:t>
        <a:bodyPr/>
        <a:lstStyle/>
        <a:p>
          <a:endParaRPr lang="en-US"/>
        </a:p>
      </dgm:t>
    </dgm:pt>
  </dgm:ptLst>
  <dgm:cxnLst>
    <dgm:cxn modelId="{3E6F7349-5911-7840-9500-6D7F33FDD0E9}" type="presOf" srcId="{D95CEBD2-2B2B-454B-9011-15BEFC9B6802}" destId="{9FE64B7C-FACC-BE45-B033-F0CF148AE30C}" srcOrd="0" destOrd="0" presId="urn:microsoft.com/office/officeart/2005/8/layout/vList3#2"/>
    <dgm:cxn modelId="{183DE294-F9F3-6A4D-8CFE-84E0FB55DDCF}" srcId="{C4E1CD59-2DEB-BD40-949D-67B69153C92B}" destId="{A4362B17-9AC2-544A-9655-9E040B705ADA}" srcOrd="4" destOrd="0" parTransId="{A0B24DA6-D7F0-B84C-B2A0-E86117F8A793}" sibTransId="{F76E48E6-56F1-2F47-AA08-98B22893557B}"/>
    <dgm:cxn modelId="{7384A6DA-BC28-444C-8505-B8B2943674AD}" type="presOf" srcId="{A8C45B30-8DA2-2E41-B1FC-453D937EDA63}" destId="{7073625A-5FA3-0347-9C24-8806ED35CE21}" srcOrd="0" destOrd="0" presId="urn:microsoft.com/office/officeart/2005/8/layout/vList3#2"/>
    <dgm:cxn modelId="{A204B7C2-10EB-544B-87C7-5456AD5C9703}" srcId="{C4E1CD59-2DEB-BD40-949D-67B69153C92B}" destId="{7AE16455-166A-DC4B-938A-6EAE6E01EE0B}" srcOrd="2" destOrd="0" parTransId="{2F89C378-E018-C248-83CE-A30B5D759ACA}" sibTransId="{8C96AE90-C3BC-9D4F-BF20-EC352EDF2412}"/>
    <dgm:cxn modelId="{B04189ED-0C1D-7A4D-A957-851FA6AF51D7}" srcId="{C4E1CD59-2DEB-BD40-949D-67B69153C92B}" destId="{D95CEBD2-2B2B-454B-9011-15BEFC9B6802}" srcOrd="1" destOrd="0" parTransId="{EA6B2B26-196C-6C4B-B4DD-9B6FCD70BA4B}" sibTransId="{ABE33A2A-C28E-C240-BCD5-54A4AE660FAF}"/>
    <dgm:cxn modelId="{B602E805-B469-5C41-AEC8-9A2180E3563D}" type="presOf" srcId="{7D5F7E44-81A0-964E-ADC3-ECE37F77DEA2}" destId="{5D8A3CA2-3477-E841-9E07-31CCDC364B91}" srcOrd="0" destOrd="0" presId="urn:microsoft.com/office/officeart/2005/8/layout/vList3#2"/>
    <dgm:cxn modelId="{C617D1DA-5C6C-5C49-BF2A-87D777AABF93}" srcId="{C4E1CD59-2DEB-BD40-949D-67B69153C92B}" destId="{7D5F7E44-81A0-964E-ADC3-ECE37F77DEA2}" srcOrd="0" destOrd="0" parTransId="{19DA2CC1-7A05-F744-94E2-96E2300D88A8}" sibTransId="{0EB41F9C-B04C-9E45-B80A-89B49CEBB316}"/>
    <dgm:cxn modelId="{A1D59043-F0F9-144B-9EAC-44F9A678E457}" srcId="{C4E1CD59-2DEB-BD40-949D-67B69153C92B}" destId="{A8C45B30-8DA2-2E41-B1FC-453D937EDA63}" srcOrd="3" destOrd="0" parTransId="{382F2658-86B2-034C-9DFF-C99B38224AD2}" sibTransId="{A3CF0EB5-9FA7-4B46-A89F-6C48A3FBFFBD}"/>
    <dgm:cxn modelId="{ACA87CD2-8EB5-6442-824D-B68DB620F1C7}" type="presOf" srcId="{7AE16455-166A-DC4B-938A-6EAE6E01EE0B}" destId="{8B14C385-4F97-AF4A-ADC6-419BCF89BBAC}" srcOrd="0" destOrd="0" presId="urn:microsoft.com/office/officeart/2005/8/layout/vList3#2"/>
    <dgm:cxn modelId="{A3F6B012-1152-C64B-94FC-EF13CAD52F27}" type="presOf" srcId="{A4362B17-9AC2-544A-9655-9E040B705ADA}" destId="{64845426-462E-7940-9CCB-9189E74E5AD8}" srcOrd="0" destOrd="0" presId="urn:microsoft.com/office/officeart/2005/8/layout/vList3#2"/>
    <dgm:cxn modelId="{CF67302B-C6DD-C548-8294-E7395F5F904D}" type="presOf" srcId="{C4E1CD59-2DEB-BD40-949D-67B69153C92B}" destId="{D7D70CF2-8210-C145-B656-B78AFEEAE260}" srcOrd="0" destOrd="0" presId="urn:microsoft.com/office/officeart/2005/8/layout/vList3#2"/>
    <dgm:cxn modelId="{7E3626F9-EEAF-FF43-8D90-6ECA0CEDBC56}" type="presParOf" srcId="{D7D70CF2-8210-C145-B656-B78AFEEAE260}" destId="{B7508C7E-C289-8643-8549-B9D804C5D02C}" srcOrd="0" destOrd="0" presId="urn:microsoft.com/office/officeart/2005/8/layout/vList3#2"/>
    <dgm:cxn modelId="{568472FD-EE12-0E4E-A27F-33BFA093A2B5}" type="presParOf" srcId="{B7508C7E-C289-8643-8549-B9D804C5D02C}" destId="{385499F0-D1A2-CF47-B8CC-971A4E6FD0F5}" srcOrd="0" destOrd="0" presId="urn:microsoft.com/office/officeart/2005/8/layout/vList3#2"/>
    <dgm:cxn modelId="{5C2F4B43-16AC-794C-8AE7-FCE4FB6EE97B}" type="presParOf" srcId="{B7508C7E-C289-8643-8549-B9D804C5D02C}" destId="{5D8A3CA2-3477-E841-9E07-31CCDC364B91}" srcOrd="1" destOrd="0" presId="urn:microsoft.com/office/officeart/2005/8/layout/vList3#2"/>
    <dgm:cxn modelId="{B2F4BD4A-B894-FD46-ACE9-55846D9FCFC3}" type="presParOf" srcId="{D7D70CF2-8210-C145-B656-B78AFEEAE260}" destId="{49211326-6CF4-5247-853F-211541275B50}" srcOrd="1" destOrd="0" presId="urn:microsoft.com/office/officeart/2005/8/layout/vList3#2"/>
    <dgm:cxn modelId="{898F42D4-A19A-6F46-8138-047001C53544}" type="presParOf" srcId="{D7D70CF2-8210-C145-B656-B78AFEEAE260}" destId="{EAAFC3A3-2E97-7C43-94B7-090B1CDB8DB2}" srcOrd="2" destOrd="0" presId="urn:microsoft.com/office/officeart/2005/8/layout/vList3#2"/>
    <dgm:cxn modelId="{998BB3D2-5BEB-C14A-8F81-8ABA5A94AEC2}" type="presParOf" srcId="{EAAFC3A3-2E97-7C43-94B7-090B1CDB8DB2}" destId="{328D8DB4-7E89-6441-823B-D53E1282E016}" srcOrd="0" destOrd="0" presId="urn:microsoft.com/office/officeart/2005/8/layout/vList3#2"/>
    <dgm:cxn modelId="{A5F0C3FB-CFF8-7049-850F-910E4A92B41F}" type="presParOf" srcId="{EAAFC3A3-2E97-7C43-94B7-090B1CDB8DB2}" destId="{9FE64B7C-FACC-BE45-B033-F0CF148AE30C}" srcOrd="1" destOrd="0" presId="urn:microsoft.com/office/officeart/2005/8/layout/vList3#2"/>
    <dgm:cxn modelId="{B91FE55A-30C2-FD42-BC93-93B319405EED}" type="presParOf" srcId="{D7D70CF2-8210-C145-B656-B78AFEEAE260}" destId="{2862603C-777F-264B-8B14-0CF5E0CB368A}" srcOrd="3" destOrd="0" presId="urn:microsoft.com/office/officeart/2005/8/layout/vList3#2"/>
    <dgm:cxn modelId="{CF007A53-59BA-5C4A-9756-6949A1F8EAB2}" type="presParOf" srcId="{D7D70CF2-8210-C145-B656-B78AFEEAE260}" destId="{E791DF9C-E905-BF40-9971-14D09A147253}" srcOrd="4" destOrd="0" presId="urn:microsoft.com/office/officeart/2005/8/layout/vList3#2"/>
    <dgm:cxn modelId="{5AC2D86B-AE58-5D41-AE40-8B69B5689A34}" type="presParOf" srcId="{E791DF9C-E905-BF40-9971-14D09A147253}" destId="{B4A394D8-07B7-0442-B3BF-8A047C7AB64B}" srcOrd="0" destOrd="0" presId="urn:microsoft.com/office/officeart/2005/8/layout/vList3#2"/>
    <dgm:cxn modelId="{B9A27C42-4C59-5648-A6CA-EDFF9191FA4D}" type="presParOf" srcId="{E791DF9C-E905-BF40-9971-14D09A147253}" destId="{8B14C385-4F97-AF4A-ADC6-419BCF89BBAC}" srcOrd="1" destOrd="0" presId="urn:microsoft.com/office/officeart/2005/8/layout/vList3#2"/>
    <dgm:cxn modelId="{E1F35672-647E-5743-8461-8ECC1FF6841D}" type="presParOf" srcId="{D7D70CF2-8210-C145-B656-B78AFEEAE260}" destId="{AC9C34CB-91C7-1C44-8037-4589B1CCDFB1}" srcOrd="5" destOrd="0" presId="urn:microsoft.com/office/officeart/2005/8/layout/vList3#2"/>
    <dgm:cxn modelId="{2C56496C-6CA4-D24B-8670-92B39B6DD6FD}" type="presParOf" srcId="{D7D70CF2-8210-C145-B656-B78AFEEAE260}" destId="{2F94B35B-E914-C947-9E5C-AE3B85FA3052}" srcOrd="6" destOrd="0" presId="urn:microsoft.com/office/officeart/2005/8/layout/vList3#2"/>
    <dgm:cxn modelId="{99298888-78E8-AE48-9F68-DE61EE610F11}" type="presParOf" srcId="{2F94B35B-E914-C947-9E5C-AE3B85FA3052}" destId="{1C7CB7B4-9B77-0A47-B234-2002D11DA005}" srcOrd="0" destOrd="0" presId="urn:microsoft.com/office/officeart/2005/8/layout/vList3#2"/>
    <dgm:cxn modelId="{01C494DC-60B9-C440-ABC3-4A308E59972F}" type="presParOf" srcId="{2F94B35B-E914-C947-9E5C-AE3B85FA3052}" destId="{7073625A-5FA3-0347-9C24-8806ED35CE21}" srcOrd="1" destOrd="0" presId="urn:microsoft.com/office/officeart/2005/8/layout/vList3#2"/>
    <dgm:cxn modelId="{FAC0451F-8BF3-CD45-8D7F-7359A781577B}" type="presParOf" srcId="{D7D70CF2-8210-C145-B656-B78AFEEAE260}" destId="{3C61B2BD-76E4-144E-88C2-E3AEBD4D6886}" srcOrd="7" destOrd="0" presId="urn:microsoft.com/office/officeart/2005/8/layout/vList3#2"/>
    <dgm:cxn modelId="{144EC110-A618-1246-ACE1-DFFB38D32751}" type="presParOf" srcId="{D7D70CF2-8210-C145-B656-B78AFEEAE260}" destId="{977C1C34-F074-C74C-AE36-A5E62EA08B86}" srcOrd="8" destOrd="0" presId="urn:microsoft.com/office/officeart/2005/8/layout/vList3#2"/>
    <dgm:cxn modelId="{21D8DA4E-E5F9-1B4F-9889-DD54D6797B9B}" type="presParOf" srcId="{977C1C34-F074-C74C-AE36-A5E62EA08B86}" destId="{4B4E1153-EA0F-174B-8C5F-17460CBAD3BC}" srcOrd="0" destOrd="0" presId="urn:microsoft.com/office/officeart/2005/8/layout/vList3#2"/>
    <dgm:cxn modelId="{544CA8DC-E566-9641-AC9F-C235E3D5B233}" type="presParOf" srcId="{977C1C34-F074-C74C-AE36-A5E62EA08B86}" destId="{64845426-462E-7940-9CCB-9189E74E5AD8}"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A3CA2-3477-E841-9E07-31CCDC364B91}">
      <dsp:nvSpPr>
        <dsp:cNvPr id="0" name=""/>
        <dsp:cNvSpPr/>
      </dsp:nvSpPr>
      <dsp:spPr>
        <a:xfrm rot="10800000">
          <a:off x="1184861" y="3063"/>
          <a:ext cx="4053840" cy="655126"/>
        </a:xfrm>
        <a:prstGeom prst="homePlate">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Better Job</a:t>
          </a:r>
          <a:endParaRPr lang="en-US" sz="1800" kern="1200" dirty="0">
            <a:solidFill>
              <a:schemeClr val="tx1"/>
            </a:solidFill>
          </a:endParaRPr>
        </a:p>
      </dsp:txBody>
      <dsp:txXfrm rot="10800000">
        <a:off x="1348642" y="3063"/>
        <a:ext cx="3890059" cy="655126"/>
      </dsp:txXfrm>
    </dsp:sp>
    <dsp:sp modelId="{385499F0-D1A2-CF47-B8CC-971A4E6FD0F5}">
      <dsp:nvSpPr>
        <dsp:cNvPr id="0" name=""/>
        <dsp:cNvSpPr/>
      </dsp:nvSpPr>
      <dsp:spPr>
        <a:xfrm>
          <a:off x="857298" y="3063"/>
          <a:ext cx="655126" cy="655126"/>
        </a:xfrm>
        <a:prstGeom prst="ellipse">
          <a:avLst/>
        </a:prstGeom>
        <a:blipFill rotWithShape="0">
          <a:blip xmlns:r="http://schemas.openxmlformats.org/officeDocument/2006/relationships" r:embed="rId2"/>
          <a:stretch>
            <a:fillRect/>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9FE64B7C-FACC-BE45-B033-F0CF148AE30C}">
      <dsp:nvSpPr>
        <dsp:cNvPr id="0" name=""/>
        <dsp:cNvSpPr/>
      </dsp:nvSpPr>
      <dsp:spPr>
        <a:xfrm rot="10800000">
          <a:off x="1184861" y="853750"/>
          <a:ext cx="4053840" cy="655126"/>
        </a:xfrm>
        <a:prstGeom prst="homePlate">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American Dream</a:t>
          </a:r>
          <a:endParaRPr lang="en-US" sz="1800" kern="1200" dirty="0">
            <a:solidFill>
              <a:schemeClr val="tx1"/>
            </a:solidFill>
          </a:endParaRPr>
        </a:p>
      </dsp:txBody>
      <dsp:txXfrm rot="10800000">
        <a:off x="1348642" y="853750"/>
        <a:ext cx="3890059" cy="655126"/>
      </dsp:txXfrm>
    </dsp:sp>
    <dsp:sp modelId="{328D8DB4-7E89-6441-823B-D53E1282E016}">
      <dsp:nvSpPr>
        <dsp:cNvPr id="0" name=""/>
        <dsp:cNvSpPr/>
      </dsp:nvSpPr>
      <dsp:spPr>
        <a:xfrm>
          <a:off x="857298" y="853750"/>
          <a:ext cx="655126" cy="655126"/>
        </a:xfrm>
        <a:prstGeom prst="ellipse">
          <a:avLst/>
        </a:prstGeom>
        <a:blipFill rotWithShape="0">
          <a:blip xmlns:r="http://schemas.openxmlformats.org/officeDocument/2006/relationships" r:embed="rId3"/>
          <a:stretch>
            <a:fillRect/>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8B14C385-4F97-AF4A-ADC6-419BCF89BBAC}">
      <dsp:nvSpPr>
        <dsp:cNvPr id="0" name=""/>
        <dsp:cNvSpPr/>
      </dsp:nvSpPr>
      <dsp:spPr>
        <a:xfrm rot="10800000">
          <a:off x="1184861" y="1704436"/>
          <a:ext cx="4053840" cy="655126"/>
        </a:xfrm>
        <a:prstGeom prst="homePlate">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Change of Life</a:t>
          </a:r>
          <a:endParaRPr lang="en-US" sz="1800" kern="1200" dirty="0">
            <a:solidFill>
              <a:schemeClr val="tx1"/>
            </a:solidFill>
          </a:endParaRPr>
        </a:p>
      </dsp:txBody>
      <dsp:txXfrm rot="10800000">
        <a:off x="1348642" y="1704436"/>
        <a:ext cx="3890059" cy="655126"/>
      </dsp:txXfrm>
    </dsp:sp>
    <dsp:sp modelId="{B4A394D8-07B7-0442-B3BF-8A047C7AB64B}">
      <dsp:nvSpPr>
        <dsp:cNvPr id="0" name=""/>
        <dsp:cNvSpPr/>
      </dsp:nvSpPr>
      <dsp:spPr>
        <a:xfrm>
          <a:off x="857298" y="1704436"/>
          <a:ext cx="655126" cy="655126"/>
        </a:xfrm>
        <a:prstGeom prst="ellipse">
          <a:avLst/>
        </a:prstGeom>
        <a:blipFill rotWithShape="0">
          <a:blip xmlns:r="http://schemas.openxmlformats.org/officeDocument/2006/relationships" r:embed="rId4"/>
          <a:stretch>
            <a:fillRect/>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7073625A-5FA3-0347-9C24-8806ED35CE21}">
      <dsp:nvSpPr>
        <dsp:cNvPr id="0" name=""/>
        <dsp:cNvSpPr/>
      </dsp:nvSpPr>
      <dsp:spPr>
        <a:xfrm rot="10800000">
          <a:off x="1184861" y="2555123"/>
          <a:ext cx="4053840" cy="655126"/>
        </a:xfrm>
        <a:prstGeom prst="homePlate">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Experience Living Away from Home</a:t>
          </a:r>
          <a:endParaRPr lang="en-US" sz="1800" kern="1200" dirty="0">
            <a:solidFill>
              <a:schemeClr val="tx1"/>
            </a:solidFill>
          </a:endParaRPr>
        </a:p>
      </dsp:txBody>
      <dsp:txXfrm rot="10800000">
        <a:off x="1348642" y="2555123"/>
        <a:ext cx="3890059" cy="655126"/>
      </dsp:txXfrm>
    </dsp:sp>
    <dsp:sp modelId="{1C7CB7B4-9B77-0A47-B234-2002D11DA005}">
      <dsp:nvSpPr>
        <dsp:cNvPr id="0" name=""/>
        <dsp:cNvSpPr/>
      </dsp:nvSpPr>
      <dsp:spPr>
        <a:xfrm>
          <a:off x="857298" y="2555123"/>
          <a:ext cx="655126" cy="655126"/>
        </a:xfrm>
        <a:prstGeom prst="ellipse">
          <a:avLst/>
        </a:prstGeom>
        <a:blipFill rotWithShape="0">
          <a:blip xmlns:r="http://schemas.openxmlformats.org/officeDocument/2006/relationships" r:embed="rId5"/>
          <a:stretch>
            <a:fillRect/>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 modelId="{64845426-462E-7940-9CCB-9189E74E5AD8}">
      <dsp:nvSpPr>
        <dsp:cNvPr id="0" name=""/>
        <dsp:cNvSpPr/>
      </dsp:nvSpPr>
      <dsp:spPr>
        <a:xfrm rot="10800000">
          <a:off x="1184861" y="3405810"/>
          <a:ext cx="4053840" cy="655126"/>
        </a:xfrm>
        <a:prstGeom prst="homePlate">
          <a:avLst/>
        </a:prstGeom>
        <a:blipFill rotWithShape="0">
          <a:blip xmlns:r="http://schemas.openxmlformats.org/officeDocument/2006/relationships" r:embed="rId1">
            <a:duotone>
              <a:schemeClr val="accent1">
                <a:hueOff val="0"/>
                <a:satOff val="0"/>
                <a:lumOff val="0"/>
                <a:alphaOff val="0"/>
                <a:shade val="40000"/>
                <a:satMod val="130000"/>
              </a:schemeClr>
              <a:schemeClr val="accent1">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8893" tIns="68580" rIns="128016"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College</a:t>
          </a:r>
          <a:endParaRPr lang="en-US" sz="1800" kern="1200" dirty="0">
            <a:solidFill>
              <a:schemeClr val="tx1"/>
            </a:solidFill>
          </a:endParaRPr>
        </a:p>
      </dsp:txBody>
      <dsp:txXfrm rot="10800000">
        <a:off x="1348642" y="3405810"/>
        <a:ext cx="3890059" cy="655126"/>
      </dsp:txXfrm>
    </dsp:sp>
    <dsp:sp modelId="{4B4E1153-EA0F-174B-8C5F-17460CBAD3BC}">
      <dsp:nvSpPr>
        <dsp:cNvPr id="0" name=""/>
        <dsp:cNvSpPr/>
      </dsp:nvSpPr>
      <dsp:spPr>
        <a:xfrm>
          <a:off x="857298" y="3405810"/>
          <a:ext cx="655126" cy="655126"/>
        </a:xfrm>
        <a:prstGeom prst="ellipse">
          <a:avLst/>
        </a:prstGeom>
        <a:blipFill rotWithShape="0">
          <a:blip xmlns:r="http://schemas.openxmlformats.org/officeDocument/2006/relationships" r:embed="rId6"/>
          <a:stretch>
            <a:fillRect/>
          </a:stretch>
        </a:blipFill>
        <a:ln>
          <a:noFill/>
        </a:ln>
        <a:effectLst>
          <a:outerShdw blurRad="88900" dir="4200000" sx="105000" sy="105000" algn="t" rotWithShape="0">
            <a:srgbClr val="000000">
              <a:alpha val="40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0.02958</cdr:x>
      <cdr:y>0.88122</cdr:y>
    </cdr:from>
    <cdr:to>
      <cdr:x>0.30736</cdr:x>
      <cdr:y>0.95529</cdr:y>
    </cdr:to>
    <cdr:sp macro="" textlink="">
      <cdr:nvSpPr>
        <cdr:cNvPr id="2" name="TextBox 1"/>
        <cdr:cNvSpPr txBox="1"/>
      </cdr:nvSpPr>
      <cdr:spPr>
        <a:xfrm xmlns:a="http://schemas.openxmlformats.org/drawingml/2006/main">
          <a:off x="225426" y="4522694"/>
          <a:ext cx="2116684" cy="38014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dirty="0">
              <a:solidFill>
                <a:schemeClr val="bg1"/>
              </a:solidFill>
            </a:rPr>
            <a:t>M</a:t>
          </a:r>
          <a:r>
            <a:rPr lang="en-US" sz="1600" dirty="0" smtClean="0">
              <a:solidFill>
                <a:schemeClr val="bg1"/>
              </a:solidFill>
            </a:rPr>
            <a:t>ean</a:t>
          </a:r>
          <a:r>
            <a:rPr lang="en-US" sz="1600" baseline="0" dirty="0" smtClean="0">
              <a:solidFill>
                <a:schemeClr val="bg1"/>
              </a:solidFill>
            </a:rPr>
            <a:t> </a:t>
          </a:r>
          <a:r>
            <a:rPr lang="en-US" sz="1600" dirty="0">
              <a:solidFill>
                <a:schemeClr val="bg1"/>
              </a:solidFill>
            </a:rPr>
            <a:t>A</a:t>
          </a:r>
          <a:r>
            <a:rPr lang="en-US" sz="1600" baseline="0" dirty="0" smtClean="0">
              <a:solidFill>
                <a:schemeClr val="bg1"/>
              </a:solidFill>
            </a:rPr>
            <a:t>ge </a:t>
          </a:r>
          <a:r>
            <a:rPr lang="en-US" sz="1600" baseline="0" dirty="0">
              <a:solidFill>
                <a:schemeClr val="bg1"/>
              </a:solidFill>
            </a:rPr>
            <a:t>= </a:t>
          </a:r>
          <a:r>
            <a:rPr lang="en-US" sz="1600" baseline="0" dirty="0" smtClean="0">
              <a:solidFill>
                <a:schemeClr val="bg1"/>
              </a:solidFill>
            </a:rPr>
            <a:t>60</a:t>
          </a:r>
          <a:endParaRPr lang="en-US" sz="16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defRPr>
            </a:lvl1pPr>
          </a:lstStyle>
          <a:p>
            <a:pPr>
              <a:defRPr/>
            </a:pPr>
            <a:fld id="{1B9A892C-9014-487E-B430-7924F59CDB65}" type="datetimeFigureOut">
              <a:rPr lang="en-US"/>
              <a:pPr>
                <a:defRPr/>
              </a:pPr>
              <a:t>11/4/12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defRPr>
            </a:lvl1pPr>
          </a:lstStyle>
          <a:p>
            <a:pPr>
              <a:defRPr/>
            </a:pPr>
            <a:fld id="{BEDCD4A6-3D06-4A57-84A9-FA5146546BB6}" type="slidenum">
              <a:rPr lang="en-US"/>
              <a:pPr>
                <a:defRPr/>
              </a:pPr>
              <a:t>‹#›</a:t>
            </a:fld>
            <a:endParaRPr lang="en-US"/>
          </a:p>
        </p:txBody>
      </p:sp>
    </p:spTree>
    <p:extLst>
      <p:ext uri="{BB962C8B-B14F-4D97-AF65-F5344CB8AC3E}">
        <p14:creationId xmlns:p14="http://schemas.microsoft.com/office/powerpoint/2010/main" val="3380571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DCD4A6-3D06-4A57-84A9-FA5146546BB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lvl1pPr>
          </a:lstStyle>
          <a:p>
            <a:pPr>
              <a:defRPr/>
            </a:pPr>
            <a:fld id="{87013C06-86F3-4319-AB2D-1B07D38D4E33}" type="datetimeFigureOut">
              <a:rPr lang="en-US"/>
              <a:pPr>
                <a:defRPr/>
              </a:pPr>
              <a:t>11/4/12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5B4C972-1CF8-47D4-8D45-96CED139077C}" type="datetimeFigureOut">
              <a:rPr lang="en-US"/>
              <a:pPr>
                <a:defRPr/>
              </a:pPr>
              <a:t>11/4/12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6E8E085-1D74-4685-8CC1-15AC966838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43C7AB55-65F3-491D-852C-E670558A6946}" type="datetimeFigureOut">
              <a:rPr lang="en-US"/>
              <a:pPr>
                <a:defRPr/>
              </a:pPr>
              <a:t>11/4/12</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7F8B3671-D5D0-45B2-AEE4-08044D22C9E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189EDE2-DD70-4648-A667-6B1CEEB65B94}" type="datetimeFigureOut">
              <a:rPr lang="en-US"/>
              <a:pPr>
                <a:defRPr/>
              </a:pPr>
              <a:t>11/4/12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85CF61-351B-407B-A98A-52FF44C1CB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D125F266-01D4-454B-B3A5-CBFA31C374EB}" type="datetimeFigureOut">
              <a:rPr lang="en-US"/>
              <a:pPr>
                <a:defRPr/>
              </a:pPr>
              <a:t>11/4/12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BCA181-1EA1-42D1-9CEA-D74408EB17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p:spPr>
        <p:txBody>
          <a:bodyPr/>
          <a:lstStyle>
            <a:lvl1pPr>
              <a:defRPr/>
            </a:lvl1pPr>
          </a:lstStyle>
          <a:p>
            <a:pPr>
              <a:defRPr/>
            </a:pPr>
            <a:fld id="{11CA937B-3DC9-40D6-B32D-B1E6BC0698FE}" type="datetimeFigureOut">
              <a:rPr lang="en-US"/>
              <a:pPr>
                <a:defRPr/>
              </a:pPr>
              <a:t>11/4/12</a:t>
            </a:fld>
            <a:endParaRPr lang="en-US"/>
          </a:p>
        </p:txBody>
      </p:sp>
      <p:sp>
        <p:nvSpPr>
          <p:cNvPr id="3" name="Footer Placeholder 2"/>
          <p:cNvSpPr>
            <a:spLocks noGrp="1"/>
          </p:cNvSpPr>
          <p:nvPr>
            <p:ph type="ftr" sz="quarter" idx="11"/>
          </p:nvPr>
        </p:nvSpPr>
        <p:spPr>
          <a:xfrm>
            <a:off x="444500" y="6356350"/>
            <a:ext cx="28956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4305300" y="6356350"/>
            <a:ext cx="533400" cy="365125"/>
          </a:xfrm>
        </p:spPr>
        <p:txBody>
          <a:bodyPr/>
          <a:lstStyle>
            <a:lvl1pPr>
              <a:defRPr/>
            </a:lvl1pPr>
          </a:lstStyle>
          <a:p>
            <a:pPr>
              <a:defRPr/>
            </a:pPr>
            <a:fld id="{D4E9E3E0-6F55-493D-8D8F-95ABFFD8EE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C987D6F-E8E2-402E-9505-96B2F6587860}" type="datetimeFigureOut">
              <a:rPr lang="en-US"/>
              <a:pPr>
                <a:defRPr/>
              </a:pPr>
              <a:t>11/4/12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659F86-9846-4F58-A4B0-18F47279C7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Click icon to add picture</a:t>
            </a:r>
            <a:endParaRPr noProof="0"/>
          </a:p>
        </p:txBody>
      </p:sp>
      <p:sp>
        <p:nvSpPr>
          <p:cNvPr id="5" name="Date Placeholder 3"/>
          <p:cNvSpPr>
            <a:spLocks noGrp="1"/>
          </p:cNvSpPr>
          <p:nvPr>
            <p:ph type="dt" sz="half" idx="13"/>
          </p:nvPr>
        </p:nvSpPr>
        <p:spPr/>
        <p:txBody>
          <a:bodyPr/>
          <a:lstStyle>
            <a:lvl1pPr>
              <a:defRPr/>
            </a:lvl1pPr>
          </a:lstStyle>
          <a:p>
            <a:pPr>
              <a:defRPr/>
            </a:pPr>
            <a:fld id="{B7C2D49E-D640-43B8-B05B-B319CB2F09F7}" type="datetimeFigureOut">
              <a:rPr lang="en-US"/>
              <a:pPr>
                <a:defRPr/>
              </a:pPr>
              <a:t>11/4/12</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3C65D3-4F47-49E3-8033-D498322B2C21}" type="datetimeFigureOut">
              <a:rPr lang="en-US"/>
              <a:pPr>
                <a:defRPr/>
              </a:pPr>
              <a:t>11/4/12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804B5-A76C-4E6C-85EB-6303D71179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7F32ECA3-85E0-46E5-B5B4-6B56191D8915}" type="datetimeFigureOut">
              <a:rPr lang="en-US"/>
              <a:pPr>
                <a:defRPr/>
              </a:pPr>
              <a:t>11/4/12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4BFE4-2057-4F33-A19E-8539FADB80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50D1F2A4-60A5-4F84-9E16-E44142F239A8}" type="datetimeFigureOut">
              <a:rPr lang="en-US"/>
              <a:pPr>
                <a:defRPr/>
              </a:pPr>
              <a:t>11/4/12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0B9E40-51CC-4598-A6E1-1AFB1672FD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5C0AB175-961D-44D8-8F28-A9B730766A82}" type="datetimeFigureOut">
              <a:rPr lang="en-US"/>
              <a:pPr>
                <a:defRPr/>
              </a:pPr>
              <a:t>11/4/12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689F60-B356-49EB-A46F-6EA2A4F7C8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0DE258-ECD9-475D-9E2A-B7AB2FB193CE}" type="datetimeFigureOut">
              <a:rPr lang="en-US"/>
              <a:pPr>
                <a:defRPr/>
              </a:pPr>
              <a:t>11/4/12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5E95BDB-6774-464A-849C-8680CB0B2C5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28F9A6E9-B398-4197-BFCA-86BAA7D3F3CF}" type="datetimeFigureOut">
              <a:rPr lang="en-US"/>
              <a:pPr>
                <a:defRPr/>
              </a:pPr>
              <a:t>11/4/12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0141E0A4-F7AF-493E-8A34-2FD45D1B69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07858EDE-646F-4D88-88AF-56C9344E7DC5}" type="datetimeFigureOut">
              <a:rPr lang="en-US"/>
              <a:pPr>
                <a:defRPr/>
              </a:pPr>
              <a:t>11/4/12</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defRPr>
            </a:lvl1pPr>
          </a:lstStyle>
          <a:p>
            <a:pPr>
              <a:defRPr/>
            </a:pPr>
            <a:fld id="{CC5FCBE1-41BB-4138-929F-DB305761A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5" r:id="rId2"/>
    <p:sldLayoutId id="2147483688" r:id="rId3"/>
    <p:sldLayoutId id="2147483689" r:id="rId4"/>
    <p:sldLayoutId id="2147483684" r:id="rId5"/>
    <p:sldLayoutId id="2147483683" r:id="rId6"/>
    <p:sldLayoutId id="2147483682" r:id="rId7"/>
    <p:sldLayoutId id="2147483690" r:id="rId8"/>
    <p:sldLayoutId id="2147483691" r:id="rId9"/>
    <p:sldLayoutId id="2147483692" r:id="rId10"/>
    <p:sldLayoutId id="2147483693" r:id="rId11"/>
    <p:sldLayoutId id="2147483681" r:id="rId12"/>
    <p:sldLayoutId id="2147483694" r:id="rId13"/>
    <p:sldLayoutId id="2147483686" r:id="rId14"/>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vl2pPr algn="ctr" rtl="0" fontAlgn="base">
        <a:spcBef>
          <a:spcPct val="0"/>
        </a:spcBef>
        <a:spcAft>
          <a:spcPct val="0"/>
        </a:spcAft>
        <a:defRPr sz="4800">
          <a:solidFill>
            <a:schemeClr val="tx2"/>
          </a:solidFill>
          <a:latin typeface="Book Antiqua" pitchFamily="18" charset="0"/>
        </a:defRPr>
      </a:lvl2pPr>
      <a:lvl3pPr algn="ctr" rtl="0" fontAlgn="base">
        <a:spcBef>
          <a:spcPct val="0"/>
        </a:spcBef>
        <a:spcAft>
          <a:spcPct val="0"/>
        </a:spcAft>
        <a:defRPr sz="4800">
          <a:solidFill>
            <a:schemeClr val="tx2"/>
          </a:solidFill>
          <a:latin typeface="Book Antiqua" pitchFamily="18" charset="0"/>
        </a:defRPr>
      </a:lvl3pPr>
      <a:lvl4pPr algn="ctr" rtl="0" fontAlgn="base">
        <a:spcBef>
          <a:spcPct val="0"/>
        </a:spcBef>
        <a:spcAft>
          <a:spcPct val="0"/>
        </a:spcAft>
        <a:defRPr sz="4800">
          <a:solidFill>
            <a:schemeClr val="tx2"/>
          </a:solidFill>
          <a:latin typeface="Book Antiqua" pitchFamily="18" charset="0"/>
        </a:defRPr>
      </a:lvl4pPr>
      <a:lvl5pPr algn="ctr" rtl="0" fontAlgn="base">
        <a:spcBef>
          <a:spcPct val="0"/>
        </a:spcBef>
        <a:spcAft>
          <a:spcPct val="0"/>
        </a:spcAft>
        <a:defRPr sz="4800">
          <a:solidFill>
            <a:schemeClr val="tx2"/>
          </a:solidFill>
          <a:latin typeface="Book Antiqua" pitchFamily="18" charset="0"/>
        </a:defRPr>
      </a:lvl5pPr>
      <a:lvl6pPr marL="457200" algn="ctr" rtl="0" fontAlgn="base">
        <a:spcBef>
          <a:spcPct val="0"/>
        </a:spcBef>
        <a:spcAft>
          <a:spcPct val="0"/>
        </a:spcAft>
        <a:defRPr sz="4800">
          <a:solidFill>
            <a:schemeClr val="tx2"/>
          </a:solidFill>
          <a:latin typeface="Book Antiqua" pitchFamily="18" charset="0"/>
        </a:defRPr>
      </a:lvl6pPr>
      <a:lvl7pPr marL="914400" algn="ctr" rtl="0" fontAlgn="base">
        <a:spcBef>
          <a:spcPct val="0"/>
        </a:spcBef>
        <a:spcAft>
          <a:spcPct val="0"/>
        </a:spcAft>
        <a:defRPr sz="4800">
          <a:solidFill>
            <a:schemeClr val="tx2"/>
          </a:solidFill>
          <a:latin typeface="Book Antiqua" pitchFamily="18" charset="0"/>
        </a:defRPr>
      </a:lvl7pPr>
      <a:lvl8pPr marL="1371600" algn="ctr" rtl="0" fontAlgn="base">
        <a:spcBef>
          <a:spcPct val="0"/>
        </a:spcBef>
        <a:spcAft>
          <a:spcPct val="0"/>
        </a:spcAft>
        <a:defRPr sz="4800">
          <a:solidFill>
            <a:schemeClr val="tx2"/>
          </a:solidFill>
          <a:latin typeface="Book Antiqua" pitchFamily="18" charset="0"/>
        </a:defRPr>
      </a:lvl8pPr>
      <a:lvl9pPr marL="1828800" algn="ctr" rtl="0" fontAlgn="base">
        <a:spcBef>
          <a:spcPct val="0"/>
        </a:spcBef>
        <a:spcAft>
          <a:spcPct val="0"/>
        </a:spcAft>
        <a:defRPr sz="4800">
          <a:solidFill>
            <a:schemeClr val="tx2"/>
          </a:solidFill>
          <a:latin typeface="Book Antiqua" pitchFamily="18" charset="0"/>
        </a:defRPr>
      </a:lvl9pPr>
    </p:titleStyle>
    <p:bodyStyle>
      <a:lvl1pPr marL="342900" indent="-342900" algn="l" rtl="0" fontAlgn="base">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rtl="0" fontAlgn="base">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rtl="0" fontAlgn="base">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www.census.gov/prod/2001pubs/c2kbr01-14.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1" Type="http://schemas.openxmlformats.org/officeDocument/2006/relationships/hyperlink" Target="http://www.ncbi.nlm.nih.gov/pubmed?term=%22Mosier%20SW%22%5BAuthor%5D&amp;itool=EntrezSystem2.PEntrez.Pubmed.Pubmed_ResultsPanel.Pubmed_RVAbstract" TargetMode="External"/><Relationship Id="rId12" Type="http://schemas.openxmlformats.org/officeDocument/2006/relationships/hyperlink" Target="http://www.ncbi.nlm.nih.gov/pubmed?term=%22Marjorie%20KM%22%5BAuthor%5D&amp;itool=EntrezSystem2.PEntrez.Pubmed.Pubmed_ResultsPanel.Pubmed_RVAbstract" TargetMode="External"/><Relationship Id="rId13" Type="http://schemas.openxmlformats.org/officeDocument/2006/relationships/hyperlink" Target="http://www.ncbi.nlm.nih.gov/pubmed?term=%22PILI%20'Ohana%20Project%22%5BCorporate%20Author%5D&amp;itool=EntrezSystem2.PEntrez.Pubmed.Pubmed_ResultsPanel.Pubmed_RVAbstract"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www.ncbi.nlm.nih.gov/pubmed?term=%22Nacapoy%20AH%22%5BAuthor%5D&amp;itool=EntrezSystem2.PEntrez.Pubmed.Pubmed_ResultsPanel.Pubmed_RVAbstract" TargetMode="External"/><Relationship Id="rId4" Type="http://schemas.openxmlformats.org/officeDocument/2006/relationships/hyperlink" Target="http://www.ncbi.nlm.nih.gov/pubmed?term=%22Kaholokula%20JK%22%5BAuthor%5D&amp;itool=EntrezSystem2.PEntrez.Pubmed.Pubmed_ResultsPanel.Pubmed_RVAbstract" TargetMode="External"/><Relationship Id="rId5" Type="http://schemas.openxmlformats.org/officeDocument/2006/relationships/hyperlink" Target="http://www.ncbi.nlm.nih.gov/pubmed?term=%22West%20MR%22%5BAuthor%5D&amp;itool=EntrezSystem2.PEntrez.Pubmed.Pubmed_ResultsPanel.Pubmed_RVAbstract" TargetMode="External"/><Relationship Id="rId6" Type="http://schemas.openxmlformats.org/officeDocument/2006/relationships/hyperlink" Target="http://www.ncbi.nlm.nih.gov/pubmed?term=%22Dillard%20AY%22%5BAuthor%5D&amp;itool=EntrezSystem2.PEntrez.Pubmed.Pubmed_ResultsPanel.Pubmed_RVAbstract" TargetMode="External"/><Relationship Id="rId7" Type="http://schemas.openxmlformats.org/officeDocument/2006/relationships/hyperlink" Target="http://www.ncbi.nlm.nih.gov/pubmed?term=%22Leake%20A%22%5BAuthor%5D&amp;itool=EntrezSystem2.PEntrez.Pubmed.Pubmed_ResultsPanel.Pubmed_RVAbstract" TargetMode="External"/><Relationship Id="rId8" Type="http://schemas.openxmlformats.org/officeDocument/2006/relationships/hyperlink" Target="http://www.ncbi.nlm.nih.gov/pubmed?term=%22Kekauoha%20BP%22%5BAuthor%5D&amp;itool=EntrezSystem2.PEntrez.Pubmed.Pubmed_ResultsPanel.Pubmed_RVAbstract" TargetMode="External"/><Relationship Id="rId9" Type="http://schemas.openxmlformats.org/officeDocument/2006/relationships/hyperlink" Target="http://www.ncbi.nlm.nih.gov/pubmed?term=%22Palakiko%20DM%22%5BAuthor%5D&amp;itool=EntrezSystem2.PEntrez.Pubmed.Pubmed_ResultsPanel.Pubmed_RVAbstract" TargetMode="External"/><Relationship Id="rId10" Type="http://schemas.openxmlformats.org/officeDocument/2006/relationships/hyperlink" Target="http://www.ncbi.nlm.nih.gov/pubmed?term=%22Siu%20A%22%5BAuthor%5D&amp;itool=EntrezSystem2.PEntrez.Pubmed.Pubmed_ResultsPanel.Pubmed_RVAbstr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ncbi.nlm.nih.gov/pmc/journals/227/" TargetMode="External"/><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ncbi.nlm.nih.gov/pmc/journals/227/" TargetMode="External"/><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youtube.com/watch?v=-awmSB2L7U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ferenc.biz/archives/storiesof"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corbis.co.in/zoom.php?imageuid=%7B8324591d-0d1e-4cb1-a831-a01a610433fb%7D" TargetMode="External"/><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3" y="79468"/>
            <a:ext cx="7612063" cy="1417638"/>
          </a:xfrm>
        </p:spPr>
        <p:txBody>
          <a:bodyPr/>
          <a:lstStyle/>
          <a:p>
            <a:r>
              <a:rPr lang="en-US" sz="3200" dirty="0" smtClean="0"/>
              <a:t>Nutrition and Physical Activity in Native Hawaiians and Pacific Islanders</a:t>
            </a:r>
            <a:r>
              <a:rPr lang="en-US" dirty="0" smtClean="0"/>
              <a:t/>
            </a:r>
            <a:br>
              <a:rPr lang="en-US" dirty="0" smtClean="0"/>
            </a:br>
            <a:r>
              <a:rPr lang="en-US" sz="2000" dirty="0" smtClean="0"/>
              <a:t>A community and evidence-based perspective</a:t>
            </a:r>
            <a:endParaRPr lang="en-US" sz="2000" dirty="0"/>
          </a:p>
        </p:txBody>
      </p:sp>
      <p:sp>
        <p:nvSpPr>
          <p:cNvPr id="3" name="Content Placeholder 2"/>
          <p:cNvSpPr>
            <a:spLocks noGrp="1"/>
          </p:cNvSpPr>
          <p:nvPr>
            <p:ph sz="half" idx="1"/>
          </p:nvPr>
        </p:nvSpPr>
        <p:spPr/>
        <p:txBody>
          <a:bodyPr>
            <a:normAutofit/>
          </a:bodyPr>
          <a:lstStyle/>
          <a:p>
            <a:r>
              <a:rPr lang="en-US" dirty="0" smtClean="0"/>
              <a:t>Archana J. McEligot</a:t>
            </a:r>
          </a:p>
          <a:p>
            <a:pPr lvl="1"/>
            <a:r>
              <a:rPr lang="en-US" dirty="0" smtClean="0"/>
              <a:t>CSUF</a:t>
            </a:r>
          </a:p>
          <a:p>
            <a:r>
              <a:rPr lang="en-US" dirty="0" smtClean="0"/>
              <a:t>Juliet McMullin</a:t>
            </a:r>
          </a:p>
          <a:p>
            <a:pPr lvl="1"/>
            <a:r>
              <a:rPr lang="en-US" dirty="0" smtClean="0"/>
              <a:t> UCR</a:t>
            </a:r>
          </a:p>
          <a:p>
            <a:pPr lvl="1"/>
            <a:endParaRPr lang="en-US" dirty="0"/>
          </a:p>
          <a:p>
            <a:pPr lvl="1"/>
            <a:endParaRPr lang="en-US" dirty="0" smtClean="0"/>
          </a:p>
          <a:p>
            <a:pPr lvl="1"/>
            <a:endParaRPr lang="en-US" dirty="0"/>
          </a:p>
          <a:p>
            <a:pPr marL="349250" lvl="1" indent="0">
              <a:buNone/>
            </a:pPr>
            <a:endParaRPr lang="en-US" dirty="0" smtClean="0"/>
          </a:p>
          <a:p>
            <a:pPr>
              <a:buNone/>
            </a:pPr>
            <a:endParaRPr lang="en-US" dirty="0" smtClean="0"/>
          </a:p>
          <a:p>
            <a:pPr>
              <a:buNone/>
            </a:pPr>
            <a:endParaRPr lang="en-US" dirty="0"/>
          </a:p>
        </p:txBody>
      </p:sp>
      <p:sp>
        <p:nvSpPr>
          <p:cNvPr id="4" name="Content Placeholder 3"/>
          <p:cNvSpPr>
            <a:spLocks noGrp="1"/>
          </p:cNvSpPr>
          <p:nvPr>
            <p:ph sz="half" idx="2"/>
          </p:nvPr>
        </p:nvSpPr>
        <p:spPr/>
        <p:txBody>
          <a:bodyPr>
            <a:normAutofit/>
          </a:bodyPr>
          <a:lstStyle/>
          <a:p>
            <a:r>
              <a:rPr lang="en-US" dirty="0" err="1" smtClean="0"/>
              <a:t>Ka’ala</a:t>
            </a:r>
            <a:r>
              <a:rPr lang="en-US" dirty="0" smtClean="0"/>
              <a:t> Pang </a:t>
            </a:r>
          </a:p>
          <a:p>
            <a:r>
              <a:rPr lang="en-US" dirty="0" smtClean="0"/>
              <a:t>Kawai Pang</a:t>
            </a:r>
          </a:p>
          <a:p>
            <a:pPr lvl="1"/>
            <a:r>
              <a:rPr lang="en-US" dirty="0" smtClean="0"/>
              <a:t> 	</a:t>
            </a:r>
            <a:r>
              <a:rPr lang="en-US" i="1" dirty="0" smtClean="0"/>
              <a:t>PIHP-Hawaii</a:t>
            </a:r>
          </a:p>
          <a:p>
            <a:r>
              <a:rPr lang="en-US" dirty="0" smtClean="0"/>
              <a:t>Charlene Kazner</a:t>
            </a:r>
          </a:p>
          <a:p>
            <a:pPr lvl="1"/>
            <a:r>
              <a:rPr lang="en-US" dirty="0" smtClean="0"/>
              <a:t> </a:t>
            </a:r>
            <a:r>
              <a:rPr lang="en-US" i="1" dirty="0" smtClean="0"/>
              <a:t>Ainahau O Kaleponi Hawaiian Civic Club</a:t>
            </a:r>
          </a:p>
          <a:p>
            <a:pPr lvl="1">
              <a:buNone/>
            </a:pPr>
            <a:r>
              <a:rPr lang="en-US" i="1" dirty="0" smtClean="0"/>
              <a:t> </a:t>
            </a:r>
          </a:p>
          <a:p>
            <a:pPr lvl="1"/>
            <a:endParaRPr lang="en-US" i="1" dirty="0" smtClean="0"/>
          </a:p>
          <a:p>
            <a:pPr fontAlgn="auto">
              <a:spcAft>
                <a:spcPts val="0"/>
              </a:spcAft>
              <a:buNone/>
              <a:defRPr/>
            </a:pPr>
            <a:r>
              <a:rPr lang="en-US" dirty="0" smtClean="0"/>
              <a:t> </a:t>
            </a:r>
          </a:p>
          <a:p>
            <a:pPr fontAlgn="auto">
              <a:spcAft>
                <a:spcPts val="0"/>
              </a:spcAft>
              <a:buNone/>
              <a:defRPr/>
            </a:pPr>
            <a:endParaRPr lang="en-US" dirty="0" smtClean="0"/>
          </a:p>
          <a:p>
            <a:pPr lvl="1"/>
            <a:endParaRPr lang="en-US" i="1"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Are Our Health Disparities? - Population</a:t>
            </a:r>
            <a:endParaRPr lang="en-US" dirty="0"/>
          </a:p>
        </p:txBody>
      </p:sp>
      <p:sp>
        <p:nvSpPr>
          <p:cNvPr id="4" name="Rectangle 3"/>
          <p:cNvSpPr/>
          <p:nvPr/>
        </p:nvSpPr>
        <p:spPr>
          <a:xfrm>
            <a:off x="765175" y="1497013"/>
            <a:ext cx="8001000" cy="5478423"/>
          </a:xfrm>
          <a:prstGeom prst="rect">
            <a:avLst/>
          </a:prstGeom>
        </p:spPr>
        <p:txBody>
          <a:bodyPr wrap="square">
            <a:spAutoFit/>
          </a:bodyPr>
          <a:lstStyle/>
          <a:p>
            <a:endParaRPr lang="en-US" sz="2400" dirty="0" smtClean="0">
              <a:solidFill>
                <a:schemeClr val="bg1"/>
              </a:solidFill>
            </a:endParaRPr>
          </a:p>
          <a:p>
            <a:pPr>
              <a:buFont typeface="Wingdings" pitchFamily="2" charset="2"/>
              <a:buChar char="§"/>
            </a:pPr>
            <a:r>
              <a:rPr lang="en-US" sz="2000" dirty="0" smtClean="0">
                <a:solidFill>
                  <a:schemeClr val="bg1"/>
                </a:solidFill>
              </a:rPr>
              <a:t>     According to the 2000 U.S. Census, there are 874,000 reported Native Hawaiian and Other Pacific Islanders, which account for 0.3% of the entire U.S. population </a:t>
            </a:r>
            <a:r>
              <a:rPr lang="en-US" sz="2000" baseline="30000" dirty="0" smtClean="0">
                <a:solidFill>
                  <a:schemeClr val="bg1"/>
                </a:solidFill>
              </a:rPr>
              <a:t>1</a:t>
            </a:r>
            <a:r>
              <a:rPr lang="en-US" sz="2000" dirty="0" smtClean="0">
                <a:solidFill>
                  <a:schemeClr val="bg1"/>
                </a:solidFill>
              </a:rPr>
              <a:t>.</a:t>
            </a:r>
          </a:p>
          <a:p>
            <a:endParaRPr lang="en-US" sz="2000" dirty="0" smtClean="0">
              <a:solidFill>
                <a:schemeClr val="bg1"/>
              </a:solidFill>
            </a:endParaRPr>
          </a:p>
          <a:p>
            <a:pPr>
              <a:buFont typeface="Wingdings" pitchFamily="2" charset="2"/>
              <a:buChar char="§"/>
            </a:pPr>
            <a:r>
              <a:rPr lang="en-US" sz="2000" dirty="0" smtClean="0">
                <a:solidFill>
                  <a:schemeClr val="bg1"/>
                </a:solidFill>
              </a:rPr>
              <a:t>     Native Hawaiians and Pacific Islanders, as a group, experienced 2.4% growth between 2007 and 2008, third overall among race groups; Asians and Hispanics were second and first respectively</a:t>
            </a:r>
            <a:r>
              <a:rPr lang="en-US" sz="2000" baseline="30000" dirty="0" smtClean="0">
                <a:solidFill>
                  <a:schemeClr val="bg1"/>
                </a:solidFill>
              </a:rPr>
              <a:t>2</a:t>
            </a:r>
            <a:r>
              <a:rPr lang="en-US" sz="2000" dirty="0" smtClean="0">
                <a:solidFill>
                  <a:schemeClr val="bg1"/>
                </a:solidFill>
              </a:rPr>
              <a:t>.</a:t>
            </a:r>
          </a:p>
          <a:p>
            <a:endParaRPr lang="en-US" sz="2000" dirty="0" smtClean="0">
              <a:solidFill>
                <a:schemeClr val="bg1"/>
              </a:solidFill>
            </a:endParaRPr>
          </a:p>
          <a:p>
            <a:pPr>
              <a:buFont typeface="Wingdings" pitchFamily="2" charset="2"/>
              <a:buChar char="§"/>
            </a:pPr>
            <a:r>
              <a:rPr lang="en-US" sz="2000" dirty="0" smtClean="0">
                <a:solidFill>
                  <a:schemeClr val="bg1"/>
                </a:solidFill>
              </a:rPr>
              <a:t>     Native Hawaiians are the largest Pacific Islander group in the U.S. followed by Samoan, and Guamanian or </a:t>
            </a:r>
            <a:r>
              <a:rPr lang="en-US" sz="2000" dirty="0" err="1" smtClean="0">
                <a:solidFill>
                  <a:schemeClr val="bg1"/>
                </a:solidFill>
              </a:rPr>
              <a:t>Chamoru</a:t>
            </a:r>
            <a:r>
              <a:rPr lang="en-US" sz="2000" dirty="0" smtClean="0">
                <a:solidFill>
                  <a:schemeClr val="bg1"/>
                </a:solidFill>
              </a:rPr>
              <a:t>. These three groups account for 74% of the total respondents who reported belonging to a single Pacific Islander group</a:t>
            </a:r>
            <a:r>
              <a:rPr lang="en-US" sz="2000" baseline="30000" dirty="0" smtClean="0">
                <a:solidFill>
                  <a:schemeClr val="bg1"/>
                </a:solidFill>
              </a:rPr>
              <a:t>1</a:t>
            </a:r>
            <a:r>
              <a:rPr lang="en-US" sz="2000" dirty="0" smtClean="0">
                <a:solidFill>
                  <a:schemeClr val="bg1"/>
                </a:solidFill>
              </a:rPr>
              <a:t>.</a:t>
            </a:r>
          </a:p>
          <a:p>
            <a:endParaRPr lang="en-US" dirty="0" smtClean="0">
              <a:solidFill>
                <a:schemeClr val="bg1"/>
              </a:solidFill>
            </a:endParaRPr>
          </a:p>
          <a:p>
            <a:r>
              <a:rPr lang="en-US" sz="1000" dirty="0" smtClean="0">
                <a:solidFill>
                  <a:schemeClr val="bg1"/>
                </a:solidFill>
              </a:rPr>
              <a:t>1: </a:t>
            </a:r>
            <a:r>
              <a:rPr lang="en-US" sz="1000" dirty="0" err="1" smtClean="0">
                <a:solidFill>
                  <a:schemeClr val="bg1"/>
                </a:solidFill>
              </a:rPr>
              <a:t>Grieco</a:t>
            </a:r>
            <a:r>
              <a:rPr lang="en-US" sz="1000" dirty="0" smtClean="0">
                <a:solidFill>
                  <a:schemeClr val="bg1"/>
                </a:solidFill>
              </a:rPr>
              <a:t>, E. M. (</a:t>
            </a:r>
            <a:r>
              <a:rPr lang="en-US" sz="1000" dirty="0" err="1" smtClean="0">
                <a:solidFill>
                  <a:schemeClr val="bg1"/>
                </a:solidFill>
              </a:rPr>
              <a:t>n.d</a:t>
            </a:r>
            <a:r>
              <a:rPr lang="en-US" sz="1000" dirty="0" smtClean="0">
                <a:solidFill>
                  <a:schemeClr val="bg1"/>
                </a:solidFill>
              </a:rPr>
              <a:t>.). </a:t>
            </a:r>
            <a:r>
              <a:rPr lang="en-US" sz="1000" i="1" dirty="0" smtClean="0">
                <a:solidFill>
                  <a:schemeClr val="bg1"/>
                </a:solidFill>
              </a:rPr>
              <a:t>The Native Hawaiian and Other Pacific Islander Population: 2000 (p. 1, Issue brief No. C2KBR/01-14). </a:t>
            </a:r>
            <a:r>
              <a:rPr lang="en-US" sz="1000" i="1" dirty="0" err="1" smtClean="0">
                <a:solidFill>
                  <a:schemeClr val="bg1"/>
                </a:solidFill>
              </a:rPr>
              <a:t>doi</a:t>
            </a:r>
            <a:r>
              <a:rPr lang="en-US" sz="1000" i="1" dirty="0" smtClean="0">
                <a:solidFill>
                  <a:schemeClr val="bg1"/>
                </a:solidFill>
              </a:rPr>
              <a:t>:</a:t>
            </a:r>
          </a:p>
          <a:p>
            <a:r>
              <a:rPr lang="en-US" sz="1000" dirty="0" smtClean="0">
                <a:solidFill>
                  <a:schemeClr val="bg1"/>
                </a:solidFill>
                <a:hlinkClick r:id="rId3"/>
              </a:rPr>
              <a:t>http://www.census.gov/prod/2001pubs/c2kbr01-14.pdf</a:t>
            </a:r>
            <a:endParaRPr lang="en-US" sz="1000" dirty="0" smtClean="0">
              <a:solidFill>
                <a:schemeClr val="bg1"/>
              </a:solidFill>
            </a:endParaRPr>
          </a:p>
          <a:p>
            <a:r>
              <a:rPr lang="en-US" sz="1000" dirty="0" smtClean="0">
                <a:solidFill>
                  <a:schemeClr val="bg1"/>
                </a:solidFill>
              </a:rPr>
              <a:t>2:  </a:t>
            </a:r>
            <a:r>
              <a:rPr lang="en-US" sz="1000" dirty="0" err="1" smtClean="0">
                <a:solidFill>
                  <a:schemeClr val="bg1"/>
                </a:solidFill>
              </a:rPr>
              <a:t>Paisano</a:t>
            </a:r>
            <a:r>
              <a:rPr lang="en-US" sz="1000" dirty="0" smtClean="0">
                <a:solidFill>
                  <a:schemeClr val="bg1"/>
                </a:solidFill>
              </a:rPr>
              <a:t>, Edna L. </a:t>
            </a:r>
            <a:r>
              <a:rPr lang="en-US" sz="1000" i="1" dirty="0" smtClean="0">
                <a:solidFill>
                  <a:schemeClr val="bg1"/>
                </a:solidFill>
              </a:rPr>
              <a:t>We the American: Pacific Islanders. Rep. Washington, DC: U.S. Government Printing Office, 1993. W. U.S. Department of </a:t>
            </a:r>
            <a:r>
              <a:rPr lang="en-US" sz="1000" dirty="0" smtClean="0">
                <a:solidFill>
                  <a:schemeClr val="bg1"/>
                </a:solidFill>
              </a:rPr>
              <a:t>Commerce Bureau of the Census, Sept. 1993. (p.3) &lt;http://www.census.gov/apsd/wepeople/we-4.pdf&gt;.</a:t>
            </a:r>
          </a:p>
          <a:p>
            <a:r>
              <a:rPr lang="en-US" sz="1000" dirty="0" smtClean="0">
                <a:solidFill>
                  <a:schemeClr val="bg1"/>
                </a:solidFill>
              </a:rPr>
              <a:t>From: White House Initiative on Asian Americans and Pacific Islanders Fact Sheet</a:t>
            </a:r>
          </a:p>
          <a:p>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Are Our Health Disparities? </a:t>
            </a:r>
            <a:endParaRPr lang="en-US" dirty="0"/>
          </a:p>
        </p:txBody>
      </p:sp>
      <p:sp>
        <p:nvSpPr>
          <p:cNvPr id="4" name="Rectangle 3"/>
          <p:cNvSpPr/>
          <p:nvPr/>
        </p:nvSpPr>
        <p:spPr>
          <a:xfrm>
            <a:off x="765175" y="1905000"/>
            <a:ext cx="8001000" cy="5109091"/>
          </a:xfrm>
          <a:prstGeom prst="rect">
            <a:avLst/>
          </a:prstGeom>
        </p:spPr>
        <p:txBody>
          <a:bodyPr wrap="square">
            <a:spAutoFit/>
          </a:bodyPr>
          <a:lstStyle/>
          <a:p>
            <a:pPr>
              <a:buFont typeface="Wingdings" pitchFamily="2" charset="2"/>
              <a:buChar char="§"/>
            </a:pPr>
            <a:r>
              <a:rPr lang="en-US" sz="2800" dirty="0" smtClean="0">
                <a:solidFill>
                  <a:schemeClr val="bg1"/>
                </a:solidFill>
              </a:rPr>
              <a:t>     Native Hawaiians are over 5 times as likely to experience diabetes between the ages of 19‐35 (11% vs. 2%) compared to non‐Hawaiians (Mau, </a:t>
            </a:r>
            <a:r>
              <a:rPr lang="en-US" sz="2800" i="1" dirty="0" err="1" smtClean="0">
                <a:solidFill>
                  <a:schemeClr val="bg1"/>
                </a:solidFill>
              </a:rPr>
              <a:t>Epi</a:t>
            </a:r>
            <a:r>
              <a:rPr lang="en-US" sz="2800" i="1" dirty="0" smtClean="0">
                <a:solidFill>
                  <a:schemeClr val="bg1"/>
                </a:solidFill>
              </a:rPr>
              <a:t> Reviews</a:t>
            </a:r>
            <a:r>
              <a:rPr lang="en-US" sz="2800" dirty="0" smtClean="0">
                <a:solidFill>
                  <a:schemeClr val="bg1"/>
                </a:solidFill>
              </a:rPr>
              <a:t>, 2009; Papa Ola </a:t>
            </a:r>
            <a:r>
              <a:rPr lang="en-US" sz="2800" dirty="0" err="1" smtClean="0">
                <a:solidFill>
                  <a:schemeClr val="bg1"/>
                </a:solidFill>
              </a:rPr>
              <a:t>Lokahi</a:t>
            </a:r>
            <a:r>
              <a:rPr lang="en-US" sz="2800" dirty="0" smtClean="0">
                <a:solidFill>
                  <a:schemeClr val="bg1"/>
                </a:solidFill>
              </a:rPr>
              <a:t>, NH </a:t>
            </a:r>
            <a:r>
              <a:rPr lang="en-US" sz="2800" dirty="0" err="1" smtClean="0">
                <a:solidFill>
                  <a:schemeClr val="bg1"/>
                </a:solidFill>
              </a:rPr>
              <a:t>Epi</a:t>
            </a:r>
            <a:r>
              <a:rPr lang="en-US" sz="2800" dirty="0" smtClean="0">
                <a:solidFill>
                  <a:schemeClr val="bg1"/>
                </a:solidFill>
              </a:rPr>
              <a:t> Center Pub).</a:t>
            </a:r>
          </a:p>
          <a:p>
            <a:endParaRPr lang="en-US" sz="2800" dirty="0" smtClean="0">
              <a:solidFill>
                <a:schemeClr val="bg1"/>
              </a:solidFill>
            </a:endParaRPr>
          </a:p>
          <a:p>
            <a:pPr>
              <a:buFont typeface="Wingdings" pitchFamily="2" charset="2"/>
              <a:buChar char="§"/>
            </a:pPr>
            <a:r>
              <a:rPr lang="en-US" sz="2800" dirty="0" smtClean="0">
                <a:solidFill>
                  <a:schemeClr val="bg1"/>
                </a:solidFill>
              </a:rPr>
              <a:t>     Native Hawaiians have the highest rate of deaths due to cancer compared to any other ethnic group in Hawaii (229 per 100,000) and the 2</a:t>
            </a:r>
            <a:r>
              <a:rPr lang="en-US" sz="2800" baseline="30000" dirty="0" smtClean="0">
                <a:solidFill>
                  <a:schemeClr val="bg1"/>
                </a:solidFill>
              </a:rPr>
              <a:t>nd</a:t>
            </a:r>
            <a:r>
              <a:rPr lang="en-US" sz="2800" dirty="0" smtClean="0">
                <a:solidFill>
                  <a:schemeClr val="bg1"/>
                </a:solidFill>
              </a:rPr>
              <a:t> highest rate in the country. (Chu KC, </a:t>
            </a:r>
            <a:r>
              <a:rPr lang="en-US" sz="2800" i="1" dirty="0" smtClean="0">
                <a:solidFill>
                  <a:schemeClr val="bg1"/>
                </a:solidFill>
              </a:rPr>
              <a:t>Cancer</a:t>
            </a:r>
            <a:r>
              <a:rPr lang="en-US" sz="2800" dirty="0" smtClean="0">
                <a:solidFill>
                  <a:schemeClr val="bg1"/>
                </a:solidFill>
              </a:rPr>
              <a:t> 2005).</a:t>
            </a:r>
          </a:p>
          <a:p>
            <a:endParaRPr lang="en-US"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Are Our Health Disparities? </a:t>
            </a:r>
            <a:endParaRPr lang="en-US" dirty="0"/>
          </a:p>
        </p:txBody>
      </p:sp>
      <p:sp>
        <p:nvSpPr>
          <p:cNvPr id="4" name="Rectangle 3"/>
          <p:cNvSpPr/>
          <p:nvPr/>
        </p:nvSpPr>
        <p:spPr>
          <a:xfrm>
            <a:off x="765175" y="1502688"/>
            <a:ext cx="8001000" cy="5386090"/>
          </a:xfrm>
          <a:prstGeom prst="rect">
            <a:avLst/>
          </a:prstGeom>
        </p:spPr>
        <p:txBody>
          <a:bodyPr wrap="square">
            <a:spAutoFit/>
          </a:bodyPr>
          <a:lstStyle/>
          <a:p>
            <a:endParaRPr lang="en-US" sz="2400" dirty="0" smtClean="0">
              <a:solidFill>
                <a:schemeClr val="bg1"/>
              </a:solidFill>
            </a:endParaRPr>
          </a:p>
          <a:p>
            <a:pPr>
              <a:buFont typeface="Wingdings" pitchFamily="2" charset="2"/>
              <a:buChar char="§"/>
            </a:pPr>
            <a:r>
              <a:rPr lang="en-US" sz="2400" dirty="0" smtClean="0">
                <a:solidFill>
                  <a:schemeClr val="bg1"/>
                </a:solidFill>
              </a:rPr>
              <a:t>     Pacific Islanders reported higher adjusted rates of hypertension (1.50; 1.06, 2.13), diabetes (1.82; 1.25, 2.63), asthma (2.32; 1.65, 3.25), and arthritis (1.68; 1.20, 2.35). Pacific Islanders also more frequently reported having fair or poor health (1.46; 1.05, 2.04). </a:t>
            </a:r>
          </a:p>
          <a:p>
            <a:pPr lvl="1">
              <a:buFont typeface="Wingdings" pitchFamily="2" charset="2"/>
              <a:buChar char="§"/>
            </a:pPr>
            <a:r>
              <a:rPr lang="en-US" sz="2000" dirty="0" smtClean="0">
                <a:solidFill>
                  <a:schemeClr val="bg1"/>
                </a:solidFill>
              </a:rPr>
              <a:t>    Most differences in self-reported health status and chronic disease outcomes were mediated by higher rates of overweight and obesity, but not higher rates of smoking, among Pacific Islanders (</a:t>
            </a:r>
            <a:r>
              <a:rPr lang="en-US" sz="2000" dirty="0" err="1" smtClean="0">
                <a:solidFill>
                  <a:schemeClr val="bg1"/>
                </a:solidFill>
              </a:rPr>
              <a:t>Bitton</a:t>
            </a:r>
            <a:r>
              <a:rPr lang="en-US" sz="2000" dirty="0" smtClean="0">
                <a:solidFill>
                  <a:schemeClr val="bg1"/>
                </a:solidFill>
              </a:rPr>
              <a:t>, </a:t>
            </a:r>
            <a:r>
              <a:rPr lang="sv-SE" sz="2000" i="1" dirty="0" smtClean="0">
                <a:solidFill>
                  <a:schemeClr val="bg1"/>
                </a:solidFill>
              </a:rPr>
              <a:t>J Gen Intern Med</a:t>
            </a:r>
            <a:r>
              <a:rPr lang="sv-SE" sz="2000" dirty="0" smtClean="0">
                <a:solidFill>
                  <a:schemeClr val="bg1"/>
                </a:solidFill>
              </a:rPr>
              <a:t>. 2010)</a:t>
            </a:r>
            <a:r>
              <a:rPr lang="en-US" sz="2000" dirty="0" smtClean="0">
                <a:solidFill>
                  <a:schemeClr val="bg1"/>
                </a:solidFill>
              </a:rPr>
              <a:t>.</a:t>
            </a:r>
          </a:p>
          <a:p>
            <a:pPr>
              <a:buFont typeface="Wingdings" pitchFamily="2" charset="2"/>
              <a:buChar char="§"/>
            </a:pPr>
            <a:endParaRPr lang="en-US" sz="2400" dirty="0" smtClean="0">
              <a:solidFill>
                <a:schemeClr val="bg1"/>
              </a:solidFill>
            </a:endParaRPr>
          </a:p>
          <a:p>
            <a:pPr>
              <a:buFont typeface="Wingdings" pitchFamily="2" charset="2"/>
              <a:buChar char="§"/>
            </a:pPr>
            <a:r>
              <a:rPr lang="en-US" sz="2400" dirty="0" smtClean="0">
                <a:solidFill>
                  <a:schemeClr val="bg1"/>
                </a:solidFill>
              </a:rPr>
              <a:t>     According to the CDC, Native Hawaiians and other Pacific Islanders have the second highest rate of diagnoses of HIV infection and the second shortest AIDS survival rate of all Americans (Stafford, </a:t>
            </a:r>
            <a:r>
              <a:rPr lang="en-US" sz="2400" i="1" dirty="0" smtClean="0">
                <a:solidFill>
                  <a:schemeClr val="bg1"/>
                </a:solidFill>
              </a:rPr>
              <a:t>AJPH</a:t>
            </a:r>
            <a:r>
              <a:rPr lang="en-US" sz="2400" dirty="0" smtClean="0">
                <a:solidFill>
                  <a:schemeClr val="bg1"/>
                </a:solidFill>
              </a:rPr>
              <a:t>, 2010).</a:t>
            </a:r>
            <a:endParaRPr lang="en-US" sz="2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Health in Children</a:t>
            </a:r>
            <a:endParaRPr lang="en-US" dirty="0"/>
          </a:p>
        </p:txBody>
      </p:sp>
      <p:sp>
        <p:nvSpPr>
          <p:cNvPr id="5" name="Rectangle 4"/>
          <p:cNvSpPr/>
          <p:nvPr/>
        </p:nvSpPr>
        <p:spPr>
          <a:xfrm>
            <a:off x="609600" y="1533465"/>
            <a:ext cx="7696200" cy="5324535"/>
          </a:xfrm>
          <a:prstGeom prst="rect">
            <a:avLst/>
          </a:prstGeom>
        </p:spPr>
        <p:txBody>
          <a:bodyPr wrap="square">
            <a:spAutoFit/>
          </a:bodyPr>
          <a:lstStyle/>
          <a:p>
            <a:pPr>
              <a:buFont typeface="Wingdings" pitchFamily="2" charset="2"/>
              <a:buChar char="§"/>
            </a:pPr>
            <a:r>
              <a:rPr lang="en-US" sz="2000" dirty="0" smtClean="0">
                <a:solidFill>
                  <a:schemeClr val="bg1"/>
                </a:solidFill>
              </a:rPr>
              <a:t>    Among children, California schools use Healthy Fitness Zones (HFZ) to evaluate whether a student meets the HFZ goal of physical activity and body composition. </a:t>
            </a:r>
          </a:p>
          <a:p>
            <a:pPr>
              <a:buFont typeface="Wingdings" pitchFamily="2" charset="2"/>
              <a:buChar char="§"/>
            </a:pPr>
            <a:endParaRPr lang="en-US" sz="2000" dirty="0" smtClean="0">
              <a:solidFill>
                <a:schemeClr val="bg1"/>
              </a:solidFill>
            </a:endParaRPr>
          </a:p>
          <a:p>
            <a:pPr>
              <a:buFont typeface="Wingdings" pitchFamily="2" charset="2"/>
              <a:buChar char="§"/>
            </a:pPr>
            <a:r>
              <a:rPr lang="en-US" sz="2000" dirty="0" smtClean="0">
                <a:solidFill>
                  <a:schemeClr val="bg1"/>
                </a:solidFill>
              </a:rPr>
              <a:t>    NHPIs reported the highest proportion of 5th graders whose Body Mass Index (BMI) are not in the HFZ, with Samoans (53.9%) and Other Pacific Islanders (41.5%) having the highest rates across all racial/ethnic groups. </a:t>
            </a:r>
          </a:p>
          <a:p>
            <a:pPr>
              <a:buFont typeface="Wingdings" pitchFamily="2" charset="2"/>
              <a:buChar char="§"/>
            </a:pPr>
            <a:endParaRPr lang="en-US" sz="2000" dirty="0" smtClean="0">
              <a:solidFill>
                <a:schemeClr val="bg1"/>
              </a:solidFill>
            </a:endParaRPr>
          </a:p>
          <a:p>
            <a:pPr>
              <a:buFont typeface="Wingdings" pitchFamily="2" charset="2"/>
              <a:buChar char="§"/>
            </a:pPr>
            <a:r>
              <a:rPr lang="en-US" sz="2000" dirty="0" smtClean="0">
                <a:solidFill>
                  <a:schemeClr val="bg1"/>
                </a:solidFill>
              </a:rPr>
              <a:t>    Guamanian (34.7%), Native Hawaiian (34.6%), and Tahitian (34.4%) Californians also reported higher rates of 5th graders whose BMI are not in the HFZ compared to the state average (32%).</a:t>
            </a:r>
          </a:p>
          <a:p>
            <a:pPr>
              <a:buFont typeface="Wingdings" pitchFamily="2" charset="2"/>
              <a:buChar char="§"/>
            </a:pPr>
            <a:endParaRPr lang="en-US" sz="2000" dirty="0" smtClean="0">
              <a:solidFill>
                <a:schemeClr val="bg1"/>
              </a:solidFill>
            </a:endParaRPr>
          </a:p>
          <a:p>
            <a:pPr>
              <a:buFont typeface="Wingdings" pitchFamily="2" charset="2"/>
              <a:buChar char="§"/>
            </a:pPr>
            <a:r>
              <a:rPr lang="en-US" sz="2000" dirty="0" smtClean="0">
                <a:solidFill>
                  <a:schemeClr val="bg1"/>
                </a:solidFill>
              </a:rPr>
              <a:t>    More Samoan, Guamanian, Native Hawaiian, and Tahitian children have a body mass index (BMI) not within the Healthy Fitness Zone compared to the state average.</a:t>
            </a:r>
            <a:endParaRPr lang="en-US" sz="2000" dirty="0">
              <a:solidFill>
                <a:schemeClr val="bg1"/>
              </a:solidFill>
            </a:endParaRPr>
          </a:p>
        </p:txBody>
      </p:sp>
      <p:sp>
        <p:nvSpPr>
          <p:cNvPr id="6" name="TextBox 5"/>
          <p:cNvSpPr txBox="1"/>
          <p:nvPr/>
        </p:nvSpPr>
        <p:spPr>
          <a:xfrm>
            <a:off x="765175" y="1102578"/>
            <a:ext cx="7772400" cy="523220"/>
          </a:xfrm>
          <a:prstGeom prst="rect">
            <a:avLst/>
          </a:prstGeom>
          <a:noFill/>
        </p:spPr>
        <p:txBody>
          <a:bodyPr wrap="square" rtlCol="0">
            <a:spAutoFit/>
          </a:bodyPr>
          <a:lstStyle/>
          <a:p>
            <a:r>
              <a:rPr lang="en-US" sz="1400" dirty="0" smtClean="0">
                <a:solidFill>
                  <a:schemeClr val="bg1"/>
                </a:solidFill>
              </a:rPr>
              <a:t>Source: Ethnic Health Assessment for Asian Americans, Native Hawaiians, and Pacific Islanders in California, August 2010</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Demographics of DABS</a:t>
            </a:r>
            <a:endParaRPr lang="en-US" dirty="0"/>
          </a:p>
        </p:txBody>
      </p:sp>
      <p:graphicFrame>
        <p:nvGraphicFramePr>
          <p:cNvPr id="3" name="Chart 2"/>
          <p:cNvGraphicFramePr/>
          <p:nvPr/>
        </p:nvGraphicFramePr>
        <p:xfrm>
          <a:off x="765174" y="1725706"/>
          <a:ext cx="7620000" cy="5132294"/>
        </p:xfrm>
        <a:graphic>
          <a:graphicData uri="http://schemas.openxmlformats.org/drawingml/2006/chart">
            <c:chart xmlns:c="http://schemas.openxmlformats.org/drawingml/2006/chart" xmlns:r="http://schemas.openxmlformats.org/officeDocument/2006/relationships" r:id="rId3"/>
          </a:graphicData>
        </a:graphic>
      </p:graphicFrame>
      <p:sp>
        <p:nvSpPr>
          <p:cNvPr id="26627" name="TextBox 3"/>
          <p:cNvSpPr txBox="1">
            <a:spLocks noChangeArrowheads="1"/>
          </p:cNvSpPr>
          <p:nvPr/>
        </p:nvSpPr>
        <p:spPr bwMode="auto">
          <a:xfrm>
            <a:off x="533400" y="2884488"/>
            <a:ext cx="996950" cy="368300"/>
          </a:xfrm>
          <a:prstGeom prst="rect">
            <a:avLst/>
          </a:prstGeom>
          <a:noFill/>
          <a:ln w="9525">
            <a:noFill/>
            <a:miter lim="800000"/>
            <a:headEnd/>
            <a:tailEnd/>
          </a:ln>
        </p:spPr>
        <p:txBody>
          <a:bodyPr>
            <a:spAutoFit/>
          </a:bodyPr>
          <a:lstStyle/>
          <a:p>
            <a:r>
              <a:rPr lang="en-US" b="1">
                <a:solidFill>
                  <a:srgbClr val="FFFFFF"/>
                </a:solidFill>
                <a:latin typeface="Book Antiqua" pitchFamily="18" charset="0"/>
              </a:rPr>
              <a:t>%</a:t>
            </a:r>
          </a:p>
        </p:txBody>
      </p:sp>
      <p:sp>
        <p:nvSpPr>
          <p:cNvPr id="5" name="TextBox 4"/>
          <p:cNvSpPr txBox="1"/>
          <p:nvPr/>
        </p:nvSpPr>
        <p:spPr>
          <a:xfrm>
            <a:off x="0" y="6488668"/>
            <a:ext cx="2736647" cy="276999"/>
          </a:xfrm>
          <a:prstGeom prst="rect">
            <a:avLst/>
          </a:prstGeom>
          <a:noFill/>
        </p:spPr>
        <p:txBody>
          <a:bodyPr wrap="none" rtlCol="0">
            <a:spAutoFit/>
          </a:bodyPr>
          <a:lstStyle/>
          <a:p>
            <a:r>
              <a:rPr lang="en-US" sz="1200" dirty="0" smtClean="0">
                <a:solidFill>
                  <a:schemeClr val="bg1"/>
                </a:solidFill>
              </a:rPr>
              <a:t>McEligot, McMullin, Pang, </a:t>
            </a:r>
            <a:r>
              <a:rPr lang="en-US" sz="1200" i="1" dirty="0" smtClean="0">
                <a:solidFill>
                  <a:schemeClr val="bg1"/>
                </a:solidFill>
              </a:rPr>
              <a:t>HMJ</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Are Our Health Disparities? </a:t>
            </a:r>
            <a:endParaRPr lang="en-US" dirty="0"/>
          </a:p>
        </p:txBody>
      </p:sp>
      <p:graphicFrame>
        <p:nvGraphicFramePr>
          <p:cNvPr id="3" name="Chart 2"/>
          <p:cNvGraphicFramePr/>
          <p:nvPr/>
        </p:nvGraphicFramePr>
        <p:xfrm>
          <a:off x="304800" y="1981200"/>
          <a:ext cx="8534400" cy="45226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65175" y="6488668"/>
            <a:ext cx="2736647" cy="276999"/>
          </a:xfrm>
          <a:prstGeom prst="rect">
            <a:avLst/>
          </a:prstGeom>
          <a:noFill/>
        </p:spPr>
        <p:txBody>
          <a:bodyPr wrap="none" rtlCol="0">
            <a:spAutoFit/>
          </a:bodyPr>
          <a:lstStyle/>
          <a:p>
            <a:r>
              <a:rPr lang="en-US" sz="1200" dirty="0" smtClean="0">
                <a:solidFill>
                  <a:schemeClr val="bg1"/>
                </a:solidFill>
              </a:rPr>
              <a:t>McEligot, McMullin, Pang, </a:t>
            </a:r>
            <a:r>
              <a:rPr lang="en-US" sz="1200" i="1" dirty="0" smtClean="0">
                <a:solidFill>
                  <a:schemeClr val="bg1"/>
                </a:solidFill>
              </a:rPr>
              <a:t>HMJ</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685800"/>
          <a:ext cx="8305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152400" y="6324600"/>
            <a:ext cx="2736647" cy="276999"/>
          </a:xfrm>
          <a:prstGeom prst="rect">
            <a:avLst/>
          </a:prstGeom>
        </p:spPr>
        <p:txBody>
          <a:bodyPr wrap="none">
            <a:spAutoFit/>
          </a:bodyPr>
          <a:lstStyle/>
          <a:p>
            <a:r>
              <a:rPr lang="en-US" sz="1200" dirty="0" smtClean="0">
                <a:solidFill>
                  <a:schemeClr val="bg1"/>
                </a:solidFill>
              </a:rPr>
              <a:t>McEligot, McMullin, Pang, </a:t>
            </a:r>
            <a:r>
              <a:rPr lang="en-US" sz="1200" i="1" dirty="0" smtClean="0">
                <a:solidFill>
                  <a:schemeClr val="bg1"/>
                </a:solidFill>
              </a:rPr>
              <a:t>HMJ</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Body Mass Index </a:t>
            </a:r>
            <a:endParaRPr lang="en-US" dirty="0"/>
          </a:p>
        </p:txBody>
      </p:sp>
      <p:graphicFrame>
        <p:nvGraphicFramePr>
          <p:cNvPr id="4" name="Chart 3"/>
          <p:cNvGraphicFramePr/>
          <p:nvPr/>
        </p:nvGraphicFramePr>
        <p:xfrm>
          <a:off x="381000" y="19812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52400" y="6324600"/>
            <a:ext cx="2736647" cy="276999"/>
          </a:xfrm>
          <a:prstGeom prst="rect">
            <a:avLst/>
          </a:prstGeom>
        </p:spPr>
        <p:txBody>
          <a:bodyPr wrap="none">
            <a:spAutoFit/>
          </a:bodyPr>
          <a:lstStyle/>
          <a:p>
            <a:r>
              <a:rPr lang="en-US" sz="1200" dirty="0" smtClean="0">
                <a:solidFill>
                  <a:schemeClr val="bg1"/>
                </a:solidFill>
              </a:rPr>
              <a:t>McEligot, McMullin, Pang, </a:t>
            </a:r>
            <a:r>
              <a:rPr lang="en-US" sz="1200" i="1" dirty="0" smtClean="0">
                <a:solidFill>
                  <a:schemeClr val="bg1"/>
                </a:solidFill>
              </a:rPr>
              <a:t>HMJ</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888" y="4778375"/>
            <a:ext cx="7199312" cy="1470025"/>
          </a:xfrm>
        </p:spPr>
        <p:txBody>
          <a:bodyPr/>
          <a:lstStyle/>
          <a:p>
            <a:pPr fontAlgn="auto">
              <a:spcAft>
                <a:spcPts val="0"/>
              </a:spcAft>
              <a:defRPr/>
            </a:pPr>
            <a:r>
              <a:rPr lang="en-US" i="1" dirty="0" smtClean="0"/>
              <a:t>`</a:t>
            </a:r>
            <a:r>
              <a:rPr lang="en-US" i="1" dirty="0" err="1" smtClean="0"/>
              <a:t>A`ohe</a:t>
            </a:r>
            <a:r>
              <a:rPr lang="en-US" i="1" dirty="0" smtClean="0"/>
              <a:t> </a:t>
            </a:r>
            <a:r>
              <a:rPr lang="en-US" i="1" dirty="0" err="1" smtClean="0"/>
              <a:t>hana</a:t>
            </a:r>
            <a:r>
              <a:rPr lang="en-US" i="1" dirty="0" smtClean="0"/>
              <a:t> </a:t>
            </a:r>
            <a:r>
              <a:rPr lang="en-US" i="1" dirty="0" err="1" smtClean="0"/>
              <a:t>nui</a:t>
            </a:r>
            <a:r>
              <a:rPr lang="en-US" i="1" dirty="0" smtClean="0"/>
              <a:t> </a:t>
            </a:r>
            <a:r>
              <a:rPr lang="en-US" i="1" dirty="0" err="1" smtClean="0"/>
              <a:t>ke</a:t>
            </a:r>
            <a:r>
              <a:rPr lang="en-US" i="1" dirty="0" smtClean="0"/>
              <a:t> </a:t>
            </a:r>
            <a:r>
              <a:rPr lang="en-US" i="1" dirty="0" err="1" smtClean="0"/>
              <a:t>alu</a:t>
            </a:r>
            <a:r>
              <a:rPr lang="en-US" i="1" dirty="0" smtClean="0"/>
              <a:t> `</a:t>
            </a:r>
            <a:r>
              <a:rPr lang="en-US" i="1" dirty="0" err="1" smtClean="0"/>
              <a:t>ia</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690692" y="4778375"/>
            <a:ext cx="7199312" cy="990600"/>
          </a:xfrm>
        </p:spPr>
        <p:txBody>
          <a:bodyPr/>
          <a:lstStyle/>
          <a:p>
            <a:pPr fontAlgn="auto">
              <a:spcAft>
                <a:spcPts val="0"/>
              </a:spcAft>
              <a:defRPr/>
            </a:pPr>
            <a:r>
              <a:rPr lang="en-US" sz="2400" i="1" dirty="0" smtClean="0"/>
              <a:t>(No work is too large when done by all)</a:t>
            </a:r>
          </a:p>
          <a:p>
            <a:pPr fontAlgn="auto">
              <a:spcAft>
                <a:spcPts val="0"/>
              </a:spcAft>
              <a:defRPr/>
            </a:pPr>
            <a:r>
              <a:rPr lang="en-US" sz="1600" u="sng" dirty="0" smtClean="0"/>
              <a:t>Objective 3</a:t>
            </a:r>
            <a:r>
              <a:rPr lang="en-US" sz="1600" dirty="0" smtClean="0"/>
              <a:t>. Familiarize the audience to Pacific Islander dietary intakes and needs</a:t>
            </a:r>
          </a:p>
          <a:p>
            <a:pPr fontAlgn="auto">
              <a:spcAft>
                <a:spcPts val="0"/>
              </a:spcAft>
              <a:defRPr/>
            </a:pPr>
            <a:r>
              <a:rPr lang="en-US" sz="1600" u="sng" dirty="0" smtClean="0"/>
              <a:t>Objective 4</a:t>
            </a:r>
            <a:r>
              <a:rPr lang="en-US" sz="1600" dirty="0" smtClean="0"/>
              <a:t>: Discuss the social determinants/cultural context for diet and PA for NHPI</a:t>
            </a:r>
            <a:endParaRPr lang="en-US" sz="1600" dirty="0"/>
          </a:p>
        </p:txBody>
      </p:sp>
      <p:pic>
        <p:nvPicPr>
          <p:cNvPr id="8" name="Picture Placeholder 7" descr="P1000673.jpg"/>
          <p:cNvPicPr>
            <a:picLocks noGrp="1" noChangeAspect="1"/>
          </p:cNvPicPr>
          <p:nvPr>
            <p:ph type="pic" sz="quarter" idx="12"/>
          </p:nvPr>
        </p:nvPicPr>
        <p:blipFill>
          <a:blip r:embed="rId3"/>
          <a:srcRect t="351" b="35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fontAlgn="auto">
              <a:spcAft>
                <a:spcPts val="0"/>
              </a:spcAft>
              <a:defRPr/>
            </a:pPr>
            <a:r>
              <a:rPr lang="en-US" sz="3600" dirty="0" smtClean="0"/>
              <a:t>What Are We Eating? Major studies on Diet and Nutrition for NHPI</a:t>
            </a:r>
            <a:endParaRPr lang="en-US" sz="3600" dirty="0"/>
          </a:p>
        </p:txBody>
      </p:sp>
      <p:sp>
        <p:nvSpPr>
          <p:cNvPr id="4" name="TextBox 3"/>
          <p:cNvSpPr txBox="1"/>
          <p:nvPr/>
        </p:nvSpPr>
        <p:spPr>
          <a:xfrm>
            <a:off x="528638" y="1981200"/>
            <a:ext cx="7848600" cy="5109091"/>
          </a:xfrm>
          <a:prstGeom prst="rect">
            <a:avLst/>
          </a:prstGeom>
          <a:noFill/>
        </p:spPr>
        <p:txBody>
          <a:bodyPr wrap="square" rtlCol="0">
            <a:spAutoFit/>
          </a:bodyPr>
          <a:lstStyle/>
          <a:p>
            <a:pPr>
              <a:buFont typeface="Wingdings" pitchFamily="2" charset="2"/>
              <a:buChar char="§"/>
            </a:pPr>
            <a:r>
              <a:rPr lang="en-US" dirty="0" smtClean="0">
                <a:solidFill>
                  <a:schemeClr val="bg1"/>
                </a:solidFill>
              </a:rPr>
              <a:t>      </a:t>
            </a:r>
            <a:r>
              <a:rPr lang="en-US" dirty="0" err="1" smtClean="0">
                <a:solidFill>
                  <a:schemeClr val="bg1"/>
                </a:solidFill>
              </a:rPr>
              <a:t>Wai’anae</a:t>
            </a:r>
            <a:r>
              <a:rPr lang="en-US" dirty="0" smtClean="0">
                <a:solidFill>
                  <a:schemeClr val="bg1"/>
                </a:solidFill>
              </a:rPr>
              <a:t> Diet Program, incorporated traditional Hawaiian values with a Traditional Hawaiian Diet (THD) of </a:t>
            </a:r>
            <a:r>
              <a:rPr lang="en-US" i="1" dirty="0" err="1" smtClean="0">
                <a:solidFill>
                  <a:schemeClr val="bg1"/>
                </a:solidFill>
              </a:rPr>
              <a:t>kalo</a:t>
            </a:r>
            <a:r>
              <a:rPr lang="en-US" dirty="0" smtClean="0">
                <a:solidFill>
                  <a:schemeClr val="bg1"/>
                </a:solidFill>
              </a:rPr>
              <a:t> (taro), </a:t>
            </a:r>
            <a:r>
              <a:rPr lang="en-US" i="1" dirty="0" smtClean="0">
                <a:solidFill>
                  <a:schemeClr val="bg1"/>
                </a:solidFill>
              </a:rPr>
              <a:t>poi</a:t>
            </a:r>
            <a:r>
              <a:rPr lang="en-US" dirty="0" smtClean="0">
                <a:solidFill>
                  <a:schemeClr val="bg1"/>
                </a:solidFill>
              </a:rPr>
              <a:t> (mashed taro), ‘</a:t>
            </a:r>
            <a:r>
              <a:rPr lang="en-US" i="1" dirty="0" err="1" smtClean="0">
                <a:solidFill>
                  <a:schemeClr val="bg1"/>
                </a:solidFill>
              </a:rPr>
              <a:t>uala</a:t>
            </a:r>
            <a:r>
              <a:rPr lang="en-US" dirty="0" smtClean="0">
                <a:solidFill>
                  <a:schemeClr val="bg1"/>
                </a:solidFill>
              </a:rPr>
              <a:t> (sweet potato), fish and chicken (1 - 3).  </a:t>
            </a:r>
          </a:p>
          <a:p>
            <a:endParaRPr lang="en-US" dirty="0" smtClean="0">
              <a:solidFill>
                <a:schemeClr val="bg1"/>
              </a:solidFill>
            </a:endParaRPr>
          </a:p>
          <a:p>
            <a:pPr>
              <a:buFont typeface="Wingdings" pitchFamily="2" charset="2"/>
              <a:buChar char="§"/>
            </a:pPr>
            <a:r>
              <a:rPr lang="en-US" dirty="0" smtClean="0">
                <a:solidFill>
                  <a:schemeClr val="bg1"/>
                </a:solidFill>
              </a:rPr>
              <a:t>     The PILI ‘</a:t>
            </a:r>
            <a:r>
              <a:rPr lang="en-US" dirty="0" err="1" smtClean="0">
                <a:solidFill>
                  <a:schemeClr val="bg1"/>
                </a:solidFill>
              </a:rPr>
              <a:t>Ohana</a:t>
            </a:r>
            <a:r>
              <a:rPr lang="en-US" dirty="0" smtClean="0">
                <a:solidFill>
                  <a:schemeClr val="bg1"/>
                </a:solidFill>
              </a:rPr>
              <a:t> project, a CBPR partnership, conducted in Hawai`i encourages culturally-sensitive healthful lifestyle behavior change through various nutrition and physical activity strategies (4), and results have shown reduction in weight and dietary fat intakes.</a:t>
            </a:r>
          </a:p>
          <a:p>
            <a:endParaRPr lang="en-US" dirty="0" smtClean="0">
              <a:solidFill>
                <a:schemeClr val="bg1"/>
              </a:solidFill>
            </a:endParaRPr>
          </a:p>
          <a:p>
            <a:pPr>
              <a:buFont typeface="Wingdings" pitchFamily="2" charset="2"/>
              <a:buChar char="§"/>
            </a:pPr>
            <a:r>
              <a:rPr lang="en-US" dirty="0" smtClean="0">
                <a:solidFill>
                  <a:schemeClr val="bg1"/>
                </a:solidFill>
              </a:rPr>
              <a:t>     The Multi-ethnic cohort study, cross-sectional study between Hawaii and California assessing dietary intakes among five ethnic groups</a:t>
            </a:r>
          </a:p>
          <a:p>
            <a:pPr>
              <a:buFont typeface="Wingdings" pitchFamily="2" charset="2"/>
              <a:buChar char="§"/>
            </a:pPr>
            <a:endParaRPr lang="en-US" sz="1000" dirty="0" smtClean="0">
              <a:solidFill>
                <a:schemeClr val="bg1"/>
              </a:solidFill>
            </a:endParaRPr>
          </a:p>
          <a:p>
            <a:r>
              <a:rPr lang="en-US" sz="1000" dirty="0" smtClean="0">
                <a:solidFill>
                  <a:schemeClr val="bg1"/>
                </a:solidFill>
              </a:rPr>
              <a:t>1. Fujita R, Braun KL, Hughes CK. The traditional Hawaiian diet: a review of the literature. </a:t>
            </a:r>
            <a:r>
              <a:rPr lang="en-US" sz="1000" i="1" dirty="0" smtClean="0">
                <a:solidFill>
                  <a:schemeClr val="bg1"/>
                </a:solidFill>
              </a:rPr>
              <a:t>Pac Health Dialog</a:t>
            </a:r>
            <a:r>
              <a:rPr lang="en-US" sz="1000" dirty="0" smtClean="0">
                <a:solidFill>
                  <a:schemeClr val="bg1"/>
                </a:solidFill>
              </a:rPr>
              <a:t>. 2004;11:250-9. </a:t>
            </a:r>
          </a:p>
          <a:p>
            <a:r>
              <a:rPr lang="en-US" sz="1000" dirty="0" smtClean="0">
                <a:solidFill>
                  <a:schemeClr val="bg1"/>
                </a:solidFill>
              </a:rPr>
              <a:t> </a:t>
            </a:r>
          </a:p>
          <a:p>
            <a:r>
              <a:rPr lang="en-US" sz="1000" dirty="0" smtClean="0">
                <a:solidFill>
                  <a:schemeClr val="bg1"/>
                </a:solidFill>
              </a:rPr>
              <a:t>2. </a:t>
            </a:r>
            <a:r>
              <a:rPr lang="en-US" sz="1000" dirty="0" err="1" smtClean="0">
                <a:solidFill>
                  <a:schemeClr val="bg1"/>
                </a:solidFill>
              </a:rPr>
              <a:t>Shintani</a:t>
            </a:r>
            <a:r>
              <a:rPr lang="en-US" sz="1000" dirty="0" smtClean="0">
                <a:solidFill>
                  <a:schemeClr val="bg1"/>
                </a:solidFill>
              </a:rPr>
              <a:t> T, Beckham S, O'Connor HK, Hughes C, Sato A. The Waianae Diet Program: a culturally sensitive, community-based obesity and clinical intervention program for the Native Hawaiian population. </a:t>
            </a:r>
            <a:r>
              <a:rPr lang="en-US" sz="1000" i="1" dirty="0" smtClean="0">
                <a:solidFill>
                  <a:schemeClr val="bg1"/>
                </a:solidFill>
              </a:rPr>
              <a:t>Hawaii Med J.</a:t>
            </a:r>
            <a:r>
              <a:rPr lang="en-US" sz="1000" dirty="0" smtClean="0">
                <a:solidFill>
                  <a:schemeClr val="bg1"/>
                </a:solidFill>
              </a:rPr>
              <a:t> 1994;53:136-41.</a:t>
            </a:r>
          </a:p>
          <a:p>
            <a:r>
              <a:rPr lang="en-US" sz="1000" dirty="0" smtClean="0">
                <a:solidFill>
                  <a:schemeClr val="bg1"/>
                </a:solidFill>
              </a:rPr>
              <a:t> </a:t>
            </a:r>
          </a:p>
          <a:p>
            <a:r>
              <a:rPr lang="en-US" sz="1000" dirty="0" smtClean="0">
                <a:solidFill>
                  <a:schemeClr val="bg1"/>
                </a:solidFill>
              </a:rPr>
              <a:t>3. </a:t>
            </a:r>
            <a:r>
              <a:rPr lang="en-US" sz="1000" dirty="0" err="1" smtClean="0">
                <a:solidFill>
                  <a:schemeClr val="bg1"/>
                </a:solidFill>
              </a:rPr>
              <a:t>Shintani</a:t>
            </a:r>
            <a:r>
              <a:rPr lang="en-US" sz="1000" dirty="0" smtClean="0">
                <a:solidFill>
                  <a:schemeClr val="bg1"/>
                </a:solidFill>
              </a:rPr>
              <a:t> T, Beckham S, O'Connor HK, Hughes C, Sato A. The Waianae Diet Program: a culturally sensitive, community-based obesity and clinical intervention program for the Native Hawaiian population. </a:t>
            </a:r>
            <a:r>
              <a:rPr lang="en-US" sz="1000" i="1" dirty="0" smtClean="0">
                <a:solidFill>
                  <a:schemeClr val="bg1"/>
                </a:solidFill>
              </a:rPr>
              <a:t>Hawaii Med J.</a:t>
            </a:r>
            <a:r>
              <a:rPr lang="en-US" sz="1000" dirty="0" smtClean="0">
                <a:solidFill>
                  <a:schemeClr val="bg1"/>
                </a:solidFill>
              </a:rPr>
              <a:t> 1994; 53:136-41.</a:t>
            </a:r>
          </a:p>
          <a:p>
            <a:r>
              <a:rPr lang="en-US" sz="1000" dirty="0" smtClean="0">
                <a:solidFill>
                  <a:schemeClr val="bg1"/>
                </a:solidFill>
              </a:rPr>
              <a:t> </a:t>
            </a:r>
          </a:p>
          <a:p>
            <a:r>
              <a:rPr lang="en-US" sz="1000" dirty="0" smtClean="0">
                <a:solidFill>
                  <a:schemeClr val="bg1"/>
                </a:solidFill>
              </a:rPr>
              <a:t>4. </a:t>
            </a:r>
            <a:r>
              <a:rPr lang="en-US" sz="1000" dirty="0" err="1" smtClean="0">
                <a:solidFill>
                  <a:schemeClr val="bg1"/>
                </a:solidFill>
                <a:hlinkClick r:id="rId3"/>
              </a:rPr>
              <a:t>Nacapoy</a:t>
            </a:r>
            <a:r>
              <a:rPr lang="en-US" sz="1000" dirty="0" smtClean="0">
                <a:solidFill>
                  <a:schemeClr val="bg1"/>
                </a:solidFill>
                <a:hlinkClick r:id="rId3"/>
              </a:rPr>
              <a:t> AH</a:t>
            </a:r>
            <a:r>
              <a:rPr lang="en-US" sz="1000" dirty="0" smtClean="0">
                <a:solidFill>
                  <a:schemeClr val="bg1"/>
                </a:solidFill>
              </a:rPr>
              <a:t>, </a:t>
            </a:r>
            <a:r>
              <a:rPr lang="en-US" sz="1000" dirty="0" smtClean="0">
                <a:solidFill>
                  <a:schemeClr val="bg1"/>
                </a:solidFill>
                <a:hlinkClick r:id="rId4"/>
              </a:rPr>
              <a:t>Kaholokula JK</a:t>
            </a:r>
            <a:r>
              <a:rPr lang="en-US" sz="1000" dirty="0" smtClean="0">
                <a:solidFill>
                  <a:schemeClr val="bg1"/>
                </a:solidFill>
              </a:rPr>
              <a:t>, </a:t>
            </a:r>
            <a:r>
              <a:rPr lang="en-US" sz="1000" dirty="0" smtClean="0">
                <a:solidFill>
                  <a:schemeClr val="bg1"/>
                </a:solidFill>
                <a:hlinkClick r:id="rId5"/>
              </a:rPr>
              <a:t>West MR</a:t>
            </a:r>
            <a:r>
              <a:rPr lang="en-US" sz="1000" dirty="0" smtClean="0">
                <a:solidFill>
                  <a:schemeClr val="bg1"/>
                </a:solidFill>
              </a:rPr>
              <a:t>, </a:t>
            </a:r>
            <a:r>
              <a:rPr lang="en-US" sz="1000" dirty="0" smtClean="0">
                <a:solidFill>
                  <a:schemeClr val="bg1"/>
                </a:solidFill>
                <a:hlinkClick r:id="rId6"/>
              </a:rPr>
              <a:t>Dillard AY</a:t>
            </a:r>
            <a:r>
              <a:rPr lang="en-US" sz="1000" dirty="0" smtClean="0">
                <a:solidFill>
                  <a:schemeClr val="bg1"/>
                </a:solidFill>
              </a:rPr>
              <a:t>, </a:t>
            </a:r>
            <a:r>
              <a:rPr lang="en-US" sz="1000" dirty="0" err="1" smtClean="0">
                <a:solidFill>
                  <a:schemeClr val="bg1"/>
                </a:solidFill>
                <a:hlinkClick r:id="rId7"/>
              </a:rPr>
              <a:t>Leake</a:t>
            </a:r>
            <a:r>
              <a:rPr lang="en-US" sz="1000" dirty="0" smtClean="0">
                <a:solidFill>
                  <a:schemeClr val="bg1"/>
                </a:solidFill>
                <a:hlinkClick r:id="rId7"/>
              </a:rPr>
              <a:t> A</a:t>
            </a:r>
            <a:r>
              <a:rPr lang="en-US" sz="1000" dirty="0" smtClean="0">
                <a:solidFill>
                  <a:schemeClr val="bg1"/>
                </a:solidFill>
              </a:rPr>
              <a:t>, </a:t>
            </a:r>
            <a:r>
              <a:rPr lang="en-US" sz="1000" dirty="0" err="1" smtClean="0">
                <a:solidFill>
                  <a:schemeClr val="bg1"/>
                </a:solidFill>
                <a:hlinkClick r:id="rId8"/>
              </a:rPr>
              <a:t>Kekauoha</a:t>
            </a:r>
            <a:r>
              <a:rPr lang="en-US" sz="1000" dirty="0" smtClean="0">
                <a:solidFill>
                  <a:schemeClr val="bg1"/>
                </a:solidFill>
                <a:hlinkClick r:id="rId8"/>
              </a:rPr>
              <a:t> BP</a:t>
            </a:r>
            <a:r>
              <a:rPr lang="en-US" sz="1000" dirty="0" smtClean="0">
                <a:solidFill>
                  <a:schemeClr val="bg1"/>
                </a:solidFill>
              </a:rPr>
              <a:t>, </a:t>
            </a:r>
            <a:r>
              <a:rPr lang="en-US" sz="1000" dirty="0" err="1" smtClean="0">
                <a:solidFill>
                  <a:schemeClr val="bg1"/>
                </a:solidFill>
                <a:hlinkClick r:id="rId9"/>
              </a:rPr>
              <a:t>Palakiko</a:t>
            </a:r>
            <a:r>
              <a:rPr lang="en-US" sz="1000" dirty="0" smtClean="0">
                <a:solidFill>
                  <a:schemeClr val="bg1"/>
                </a:solidFill>
                <a:hlinkClick r:id="rId9"/>
              </a:rPr>
              <a:t> DM</a:t>
            </a:r>
            <a:r>
              <a:rPr lang="en-US" sz="1000" dirty="0" smtClean="0">
                <a:solidFill>
                  <a:schemeClr val="bg1"/>
                </a:solidFill>
              </a:rPr>
              <a:t>, </a:t>
            </a:r>
            <a:r>
              <a:rPr lang="en-US" sz="1000" dirty="0" err="1" smtClean="0">
                <a:solidFill>
                  <a:schemeClr val="bg1"/>
                </a:solidFill>
                <a:hlinkClick r:id="rId10"/>
              </a:rPr>
              <a:t>Siu</a:t>
            </a:r>
            <a:r>
              <a:rPr lang="en-US" sz="1000" dirty="0" smtClean="0">
                <a:solidFill>
                  <a:schemeClr val="bg1"/>
                </a:solidFill>
                <a:hlinkClick r:id="rId10"/>
              </a:rPr>
              <a:t> A</a:t>
            </a:r>
            <a:r>
              <a:rPr lang="en-US" sz="1000" dirty="0" smtClean="0">
                <a:solidFill>
                  <a:schemeClr val="bg1"/>
                </a:solidFill>
              </a:rPr>
              <a:t>, </a:t>
            </a:r>
            <a:r>
              <a:rPr lang="en-US" sz="1000" dirty="0" smtClean="0">
                <a:solidFill>
                  <a:schemeClr val="bg1"/>
                </a:solidFill>
                <a:hlinkClick r:id="rId11"/>
              </a:rPr>
              <a:t>Mosier SW</a:t>
            </a:r>
            <a:r>
              <a:rPr lang="en-US" sz="1000" dirty="0" smtClean="0">
                <a:solidFill>
                  <a:schemeClr val="bg1"/>
                </a:solidFill>
              </a:rPr>
              <a:t>, </a:t>
            </a:r>
            <a:r>
              <a:rPr lang="en-US" sz="1000" dirty="0" smtClean="0">
                <a:solidFill>
                  <a:schemeClr val="bg1"/>
                </a:solidFill>
                <a:hlinkClick r:id="rId12"/>
              </a:rPr>
              <a:t>Marjorie KM</a:t>
            </a:r>
            <a:r>
              <a:rPr lang="en-US" sz="1000" dirty="0" smtClean="0">
                <a:solidFill>
                  <a:schemeClr val="bg1"/>
                </a:solidFill>
              </a:rPr>
              <a:t>; </a:t>
            </a:r>
            <a:r>
              <a:rPr lang="en-US" sz="1000" dirty="0" smtClean="0">
                <a:solidFill>
                  <a:schemeClr val="bg1"/>
                </a:solidFill>
                <a:hlinkClick r:id="rId13"/>
              </a:rPr>
              <a:t>PILI '</a:t>
            </a:r>
            <a:r>
              <a:rPr lang="en-US" sz="1000" dirty="0" err="1" smtClean="0">
                <a:solidFill>
                  <a:schemeClr val="bg1"/>
                </a:solidFill>
                <a:hlinkClick r:id="rId13"/>
              </a:rPr>
              <a:t>Ohana</a:t>
            </a:r>
            <a:r>
              <a:rPr lang="en-US" sz="1000" dirty="0" smtClean="0">
                <a:solidFill>
                  <a:schemeClr val="bg1"/>
                </a:solidFill>
                <a:hlinkClick r:id="rId13"/>
              </a:rPr>
              <a:t> Project</a:t>
            </a:r>
            <a:r>
              <a:rPr lang="en-US" sz="1000" dirty="0" smtClean="0">
                <a:solidFill>
                  <a:schemeClr val="bg1"/>
                </a:solidFill>
              </a:rPr>
              <a:t>.  Partnerships to address obesity disparities in Hawai'i: the PILI '</a:t>
            </a:r>
            <a:r>
              <a:rPr lang="en-US" sz="1000" dirty="0" err="1" smtClean="0">
                <a:solidFill>
                  <a:schemeClr val="bg1"/>
                </a:solidFill>
              </a:rPr>
              <a:t>Ohana</a:t>
            </a:r>
            <a:r>
              <a:rPr lang="en-US" sz="1000" dirty="0" smtClean="0">
                <a:solidFill>
                  <a:schemeClr val="bg1"/>
                </a:solidFill>
              </a:rPr>
              <a:t> Project.  </a:t>
            </a:r>
            <a:r>
              <a:rPr lang="en-US" sz="1000" i="1" dirty="0" smtClean="0">
                <a:solidFill>
                  <a:schemeClr val="bg1"/>
                </a:solidFill>
              </a:rPr>
              <a:t>Hawaii Med J</a:t>
            </a:r>
            <a:r>
              <a:rPr lang="en-US" sz="1000" dirty="0" smtClean="0">
                <a:solidFill>
                  <a:schemeClr val="bg1"/>
                </a:solidFill>
              </a:rPr>
              <a:t>. 2008 Sep;67(9):237-41.</a:t>
            </a:r>
          </a:p>
          <a:p>
            <a:pPr>
              <a:buFont typeface="Wingdings" pitchFamily="2" charset="2"/>
              <a:buChar char="§"/>
            </a:pPr>
            <a:endParaRPr lang="en-US"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3" y="79468"/>
            <a:ext cx="7612063" cy="1417638"/>
          </a:xfrm>
        </p:spPr>
        <p:txBody>
          <a:bodyPr/>
          <a:lstStyle/>
          <a:p>
            <a:r>
              <a:rPr lang="en-US" sz="5400" dirty="0" smtClean="0"/>
              <a:t>Objectives</a:t>
            </a:r>
            <a:endParaRPr lang="en-US" sz="5400" dirty="0"/>
          </a:p>
        </p:txBody>
      </p:sp>
      <p:sp>
        <p:nvSpPr>
          <p:cNvPr id="3" name="Content Placeholder 2"/>
          <p:cNvSpPr>
            <a:spLocks noGrp="1"/>
          </p:cNvSpPr>
          <p:nvPr>
            <p:ph sz="half" idx="1"/>
          </p:nvPr>
        </p:nvSpPr>
        <p:spPr/>
        <p:txBody>
          <a:bodyPr>
            <a:normAutofit/>
          </a:bodyPr>
          <a:lstStyle/>
          <a:p>
            <a:pPr>
              <a:buNone/>
            </a:pPr>
            <a:endParaRPr lang="en-US" dirty="0" smtClean="0"/>
          </a:p>
          <a:p>
            <a:pPr>
              <a:buNone/>
            </a:pPr>
            <a:endParaRPr lang="en-US" dirty="0"/>
          </a:p>
        </p:txBody>
      </p:sp>
      <p:sp>
        <p:nvSpPr>
          <p:cNvPr id="52225" name="Rectangle 1"/>
          <p:cNvSpPr>
            <a:spLocks noChangeArrowheads="1"/>
          </p:cNvSpPr>
          <p:nvPr/>
        </p:nvSpPr>
        <p:spPr bwMode="auto">
          <a:xfrm>
            <a:off x="457201" y="2165866"/>
            <a:ext cx="8305800" cy="43242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tabLst>
                <a:tab pos="228600" algn="l"/>
              </a:tabLst>
            </a:pPr>
            <a:r>
              <a:rPr kumimoji="0" lang="en-US" sz="2400" b="0" i="0" u="none" strike="noStrike" cap="none" normalizeH="0" baseline="0" dirty="0" smtClean="0">
                <a:ln>
                  <a:noFill/>
                </a:ln>
                <a:solidFill>
                  <a:schemeClr val="bg1"/>
                </a:solidFill>
                <a:effectLst/>
                <a:latin typeface="+mj-lt"/>
                <a:ea typeface="Times New Roman" pitchFamily="18" charset="0"/>
                <a:cs typeface="Latha" pitchFamily="2"/>
              </a:rPr>
              <a:t>1. Identify the community’s nutrition and PA challenges </a:t>
            </a:r>
            <a:endParaRPr kumimoji="0" lang="en-US" sz="2400" b="0" i="1" u="none" strike="noStrike" cap="none" normalizeH="0" baseline="0" dirty="0" smtClean="0">
              <a:ln>
                <a:noFill/>
              </a:ln>
              <a:solidFill>
                <a:schemeClr val="bg1"/>
              </a:solidFill>
              <a:effectLst/>
              <a:latin typeface="+mj-lt"/>
              <a:ea typeface="Times New Roman" pitchFamily="18" charset="0"/>
              <a:cs typeface="Latha" pitchFamily="2"/>
            </a:endParaRPr>
          </a:p>
          <a:p>
            <a:pPr marL="22860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2. Understand the health disparities for Pacific Islanders</a:t>
            </a:r>
          </a:p>
          <a:p>
            <a:pPr marL="22860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    related to nutrition</a:t>
            </a:r>
          </a:p>
          <a:p>
            <a:pPr marL="228600" lvl="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3. Familiarize the audience to Pacific Islander dietary </a:t>
            </a:r>
          </a:p>
          <a:p>
            <a:pPr marL="228600" lvl="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    intakes and needs</a:t>
            </a:r>
          </a:p>
          <a:p>
            <a:pPr marL="22860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4. Discuss the social determinants/cultural context for diet</a:t>
            </a:r>
          </a:p>
          <a:p>
            <a:pPr marL="22860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    and PA in Pacific Islanders</a:t>
            </a:r>
          </a:p>
          <a:p>
            <a:pPr marL="22860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5. Characterize dietary interventions in Pacific Islander </a:t>
            </a:r>
          </a:p>
          <a:p>
            <a:pPr marL="228600" indent="-228600" defTabSz="914400" eaLnBrk="0" hangingPunct="0">
              <a:tabLst>
                <a:tab pos="228600" algn="l"/>
              </a:tabLst>
            </a:pPr>
            <a:r>
              <a:rPr lang="en-US" sz="2400" dirty="0" smtClean="0">
                <a:solidFill>
                  <a:schemeClr val="bg1"/>
                </a:solidFill>
                <a:latin typeface="+mj-lt"/>
                <a:ea typeface="Times New Roman" pitchFamily="18" charset="0"/>
                <a:cs typeface="Latha" pitchFamily="2"/>
              </a:rPr>
              <a:t>    populations</a:t>
            </a:r>
            <a:endParaRPr lang="en-US" sz="2400" dirty="0" smtClean="0">
              <a:solidFill>
                <a:schemeClr val="bg1"/>
              </a:solidFill>
              <a:latin typeface="+mj-lt"/>
            </a:endParaRPr>
          </a:p>
          <a:p>
            <a:pPr marL="228600" indent="-228600" defTabSz="914400" eaLnBrk="0" hangingPunct="0">
              <a:buFontTx/>
              <a:buAutoNum type="arabicPeriod"/>
              <a:tabLst>
                <a:tab pos="228600" algn="l"/>
              </a:tabLst>
            </a:pPr>
            <a:endParaRPr lang="en-US" sz="2400" dirty="0" smtClean="0">
              <a:latin typeface="+mj-lt"/>
              <a:ea typeface="Times New Roman" pitchFamily="18" charset="0"/>
              <a:cs typeface="Latha" pitchFamily="2"/>
            </a:endParaRPr>
          </a:p>
          <a:p>
            <a:pPr marL="228600" indent="-228600" defTabSz="914400" eaLnBrk="0" hangingPunct="0">
              <a:buFontTx/>
              <a:buAutoNum type="arabicPeriod"/>
              <a:tabLst>
                <a:tab pos="228600" algn="l"/>
              </a:tabLst>
            </a:pPr>
            <a:endParaRPr lang="en-US" sz="800" dirty="0" smtClean="0">
              <a:latin typeface="+mj-lt"/>
            </a:endParaRPr>
          </a:p>
          <a:p>
            <a:pPr marL="228600" lvl="0" indent="-228600" defTabSz="914400" eaLnBrk="0" hangingPunct="0">
              <a:buFontTx/>
              <a:buAutoNum type="arabicPeriod"/>
              <a:tabLst>
                <a:tab pos="228600" algn="l"/>
              </a:tabLst>
            </a:pPr>
            <a:endParaRPr lang="en-US" sz="900" dirty="0" smtClean="0">
              <a:latin typeface="Atlanta"/>
              <a:ea typeface="Times New Roman" pitchFamily="18" charset="0"/>
              <a:cs typeface="Latha" pitchFamily="2"/>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1066800" y="1905000"/>
          <a:ext cx="7010400" cy="4461995"/>
        </p:xfrm>
        <a:graphic>
          <a:graphicData uri="http://schemas.openxmlformats.org/drawingml/2006/table">
            <a:tbl>
              <a:tblPr/>
              <a:tblGrid>
                <a:gridCol w="2260600"/>
                <a:gridCol w="2965741"/>
                <a:gridCol w="1784059"/>
              </a:tblGrid>
              <a:tr h="899759">
                <a:tc>
                  <a:txBody>
                    <a:bodyPr/>
                    <a:lstStyle/>
                    <a:p>
                      <a:pPr algn="l" fontAlgn="t"/>
                      <a:r>
                        <a:rPr lang="en-US" sz="1100" b="1" i="0" u="none" strike="noStrike" dirty="0">
                          <a:solidFill>
                            <a:srgbClr val="000000"/>
                          </a:solidFill>
                          <a:latin typeface="Calibri"/>
                        </a:rPr>
                        <a:t> </a:t>
                      </a:r>
                    </a:p>
                  </a:txBody>
                  <a:tcPr marL="12700" marR="12700" marT="12700" marB="0">
                    <a:lnL>
                      <a:noFill/>
                    </a:lnL>
                    <a:lnR w="19050" cap="flat" cmpd="sng" algn="ctr">
                      <a:solidFill>
                        <a:srgbClr val="A2BD90"/>
                      </a:solidFill>
                      <a:prstDash val="solid"/>
                      <a:round/>
                      <a:headEnd type="none" w="med" len="med"/>
                      <a:tailEnd type="none" w="med" len="med"/>
                    </a:lnR>
                    <a:lnT>
                      <a:noFill/>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1" i="0" u="none" strike="noStrike" dirty="0">
                          <a:solidFill>
                            <a:srgbClr val="000000"/>
                          </a:solidFill>
                          <a:latin typeface="+mn-lt"/>
                        </a:rPr>
                        <a:t>Mean</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1" i="0" u="none" strike="noStrike" dirty="0">
                          <a:solidFill>
                            <a:srgbClr val="000000"/>
                          </a:solidFill>
                          <a:latin typeface="+mn-lt"/>
                        </a:rPr>
                        <a:t>Recommended Daily Allowance</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r>
              <a:tr h="327185">
                <a:tc>
                  <a:txBody>
                    <a:bodyPr/>
                    <a:lstStyle/>
                    <a:p>
                      <a:pPr algn="l" fontAlgn="t"/>
                      <a:r>
                        <a:rPr lang="en-US" sz="2000" b="0" i="1" u="none" strike="noStrike">
                          <a:solidFill>
                            <a:srgbClr val="000000"/>
                          </a:solidFill>
                          <a:latin typeface="+mn-lt"/>
                        </a:rPr>
                        <a:t>Whole Grain (serv)</a:t>
                      </a:r>
                    </a:p>
                  </a:txBody>
                  <a:tcPr marL="12700" marR="12700" marT="12700" marB="0">
                    <a:lnL>
                      <a:noFill/>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1.63</a:t>
                      </a:r>
                    </a:p>
                  </a:txBody>
                  <a:tcPr marL="12700" marR="12700" marT="12700" marB="0">
                    <a:lnL w="12700" cap="flat" cmpd="sng" algn="ctr">
                      <a:solidFill>
                        <a:srgbClr val="A2BD90"/>
                      </a:solidFill>
                      <a:prstDash val="solid"/>
                      <a:round/>
                      <a:headEnd type="none" w="med" len="med"/>
                      <a:tailEnd type="none" w="med" len="med"/>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c>
                  <a:txBody>
                    <a:bodyPr/>
                    <a:lstStyle/>
                    <a:p>
                      <a:pPr algn="ctr" fontAlgn="t"/>
                      <a:r>
                        <a:rPr lang="en-US" sz="2000" b="0" i="0" u="none" strike="noStrike" dirty="0">
                          <a:solidFill>
                            <a:srgbClr val="000000"/>
                          </a:solidFill>
                          <a:latin typeface="Book Antiqua" pitchFamily="18" charset="0"/>
                        </a:rPr>
                        <a:t> </a:t>
                      </a:r>
                      <a:r>
                        <a:rPr lang="en-US" sz="2000" b="0" i="0" u="none" strike="noStrike" dirty="0" smtClean="0">
                          <a:solidFill>
                            <a:srgbClr val="000000"/>
                          </a:solidFill>
                          <a:latin typeface="Book Antiqua" pitchFamily="18" charset="0"/>
                        </a:rPr>
                        <a:t>4.5</a:t>
                      </a:r>
                      <a:endParaRPr lang="en-US" sz="2000" b="0" i="0" u="none" strike="noStrike" dirty="0">
                        <a:solidFill>
                          <a:srgbClr val="000000"/>
                        </a:solidFill>
                        <a:latin typeface="Book Antiqua" pitchFamily="18" charset="0"/>
                      </a:endParaRPr>
                    </a:p>
                  </a:txBody>
                  <a:tcPr marL="12700" marR="12700" marT="12700" marB="0">
                    <a:lnL w="1270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r>
              <a:tr h="327185">
                <a:tc>
                  <a:txBody>
                    <a:bodyPr/>
                    <a:lstStyle/>
                    <a:p>
                      <a:pPr algn="l" fontAlgn="t"/>
                      <a:r>
                        <a:rPr lang="en-US" sz="2000" b="0" i="1" u="none" strike="noStrike">
                          <a:solidFill>
                            <a:srgbClr val="000000"/>
                          </a:solidFill>
                          <a:latin typeface="+mn-lt"/>
                        </a:rPr>
                        <a:t>Refined Grain (serv)</a:t>
                      </a:r>
                    </a:p>
                  </a:txBody>
                  <a:tcPr marL="12700" marR="12700" marT="12700" marB="0">
                    <a:lnL>
                      <a:noFill/>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3.73</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1">
                        <a:lumMod val="40000"/>
                        <a:lumOff val="60000"/>
                      </a:schemeClr>
                    </a:solidFill>
                  </a:tcPr>
                </a:tc>
                <a:tc>
                  <a:txBody>
                    <a:bodyPr/>
                    <a:lstStyle/>
                    <a:p>
                      <a:pPr algn="ctr" fontAlgn="t"/>
                      <a:r>
                        <a:rPr lang="en-US" sz="2000" b="0" i="0" u="none" strike="noStrike" dirty="0">
                          <a:solidFill>
                            <a:srgbClr val="000000"/>
                          </a:solidFill>
                          <a:latin typeface="Book Antiqua" pitchFamily="18" charset="0"/>
                        </a:rPr>
                        <a:t> </a:t>
                      </a:r>
                      <a:r>
                        <a:rPr lang="en-US" sz="2000" b="0" i="0" u="none" strike="noStrike" dirty="0" smtClean="0">
                          <a:solidFill>
                            <a:srgbClr val="000000"/>
                          </a:solidFill>
                          <a:latin typeface="Book Antiqua" pitchFamily="18" charset="0"/>
                        </a:rPr>
                        <a:t>4.5</a:t>
                      </a:r>
                      <a:endParaRPr lang="en-US" sz="2000" b="0" i="0" u="none" strike="noStrike" dirty="0">
                        <a:solidFill>
                          <a:srgbClr val="000000"/>
                        </a:solidFill>
                        <a:latin typeface="Book Antiqua" pitchFamily="18" charset="0"/>
                      </a:endParaRP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1">
                        <a:lumMod val="40000"/>
                        <a:lumOff val="60000"/>
                      </a:schemeClr>
                    </a:solidFill>
                  </a:tcPr>
                </a:tc>
              </a:tr>
              <a:tr h="327185">
                <a:tc>
                  <a:txBody>
                    <a:bodyPr/>
                    <a:lstStyle/>
                    <a:p>
                      <a:pPr algn="l" fontAlgn="t"/>
                      <a:r>
                        <a:rPr lang="en-US" sz="2000" b="0" i="1" u="none" strike="noStrike">
                          <a:solidFill>
                            <a:srgbClr val="000000"/>
                          </a:solidFill>
                          <a:latin typeface="+mn-lt"/>
                        </a:rPr>
                        <a:t>Vegetables (serv)</a:t>
                      </a:r>
                    </a:p>
                  </a:txBody>
                  <a:tcPr marL="12700" marR="12700" marT="12700" marB="0">
                    <a:lnL>
                      <a:noFill/>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2.52</a:t>
                      </a:r>
                    </a:p>
                  </a:txBody>
                  <a:tcPr marL="12700" marR="12700" marT="12700" marB="0">
                    <a:lnL w="12700" cap="flat" cmpd="sng" algn="ctr">
                      <a:solidFill>
                        <a:srgbClr val="A2BD90"/>
                      </a:solidFill>
                      <a:prstDash val="solid"/>
                      <a:round/>
                      <a:headEnd type="none" w="med" len="med"/>
                      <a:tailEnd type="none" w="med" len="med"/>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c>
                  <a:txBody>
                    <a:bodyPr/>
                    <a:lstStyle/>
                    <a:p>
                      <a:pPr algn="ctr" fontAlgn="t"/>
                      <a:r>
                        <a:rPr lang="en-US" sz="2000" b="0" i="0" u="none" strike="noStrike" dirty="0" smtClean="0">
                          <a:solidFill>
                            <a:srgbClr val="000000"/>
                          </a:solidFill>
                          <a:latin typeface="Book Antiqua" pitchFamily="18" charset="0"/>
                        </a:rPr>
                        <a:t>5</a:t>
                      </a:r>
                      <a:r>
                        <a:rPr lang="en-US" sz="2000" b="0" i="0" u="none" strike="noStrike" dirty="0">
                          <a:solidFill>
                            <a:srgbClr val="000000"/>
                          </a:solidFill>
                          <a:latin typeface="Book Antiqua" pitchFamily="18" charset="0"/>
                        </a:rPr>
                        <a:t> </a:t>
                      </a:r>
                    </a:p>
                  </a:txBody>
                  <a:tcPr marL="12700" marR="12700" marT="12700" marB="0">
                    <a:lnL w="1270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r>
              <a:tr h="327185">
                <a:tc>
                  <a:txBody>
                    <a:bodyPr/>
                    <a:lstStyle/>
                    <a:p>
                      <a:pPr algn="l" fontAlgn="t"/>
                      <a:r>
                        <a:rPr lang="en-US" sz="2000" b="0" i="1" u="none" strike="noStrike">
                          <a:solidFill>
                            <a:srgbClr val="000000"/>
                          </a:solidFill>
                          <a:latin typeface="+mn-lt"/>
                        </a:rPr>
                        <a:t>Fruits (serv)</a:t>
                      </a:r>
                    </a:p>
                  </a:txBody>
                  <a:tcPr marL="12700" marR="12700" marT="12700" marB="0">
                    <a:lnL>
                      <a:noFill/>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1.66</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E796"/>
                    </a:solidFill>
                  </a:tcPr>
                </a:tc>
                <a:tc>
                  <a:txBody>
                    <a:bodyPr/>
                    <a:lstStyle/>
                    <a:p>
                      <a:pPr algn="ctr" fontAlgn="t"/>
                      <a:r>
                        <a:rPr lang="en-US" sz="2000" b="0" i="0" u="none" strike="noStrike" dirty="0">
                          <a:solidFill>
                            <a:srgbClr val="000000"/>
                          </a:solidFill>
                          <a:latin typeface="Book Antiqua" pitchFamily="18" charset="0"/>
                        </a:rPr>
                        <a:t> </a:t>
                      </a:r>
                      <a:r>
                        <a:rPr lang="en-US" sz="2000" b="0" i="0" u="none" strike="noStrike" dirty="0" smtClean="0">
                          <a:solidFill>
                            <a:srgbClr val="000000"/>
                          </a:solidFill>
                          <a:latin typeface="Book Antiqua" pitchFamily="18" charset="0"/>
                        </a:rPr>
                        <a:t>5</a:t>
                      </a:r>
                      <a:endParaRPr lang="en-US" sz="2000" b="0" i="0" u="none" strike="noStrike" dirty="0">
                        <a:solidFill>
                          <a:srgbClr val="000000"/>
                        </a:solidFill>
                        <a:latin typeface="Book Antiqua" pitchFamily="18" charset="0"/>
                      </a:endParaRP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E796"/>
                    </a:solidFill>
                  </a:tcPr>
                </a:tc>
              </a:tr>
              <a:tr h="327185">
                <a:tc>
                  <a:txBody>
                    <a:bodyPr/>
                    <a:lstStyle/>
                    <a:p>
                      <a:pPr algn="l" fontAlgn="t"/>
                      <a:r>
                        <a:rPr lang="en-US" sz="2000" b="0" i="1" u="none" strike="noStrike">
                          <a:solidFill>
                            <a:srgbClr val="000000"/>
                          </a:solidFill>
                          <a:latin typeface="+mn-lt"/>
                        </a:rPr>
                        <a:t>Fiber (g)</a:t>
                      </a:r>
                    </a:p>
                  </a:txBody>
                  <a:tcPr marL="12700" marR="12700" marT="12700" marB="0">
                    <a:lnL>
                      <a:noFill/>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a:solidFill>
                            <a:srgbClr val="000000"/>
                          </a:solidFill>
                          <a:latin typeface="+mn-lt"/>
                        </a:rPr>
                        <a:t>16.84</a:t>
                      </a:r>
                    </a:p>
                  </a:txBody>
                  <a:tcPr marL="12700" marR="12700" marT="12700" marB="0">
                    <a:lnL w="12700" cap="flat" cmpd="sng" algn="ctr">
                      <a:solidFill>
                        <a:srgbClr val="A2BD90"/>
                      </a:solidFill>
                      <a:prstDash val="solid"/>
                      <a:round/>
                      <a:headEnd type="none" w="med" len="med"/>
                      <a:tailEnd type="none" w="med" len="med"/>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c>
                  <a:txBody>
                    <a:bodyPr/>
                    <a:lstStyle/>
                    <a:p>
                      <a:pPr algn="ctr" fontAlgn="t"/>
                      <a:r>
                        <a:rPr lang="en-US" sz="2000" b="0" i="0" u="none" strike="noStrike" dirty="0" smtClean="0">
                          <a:solidFill>
                            <a:srgbClr val="000000"/>
                          </a:solidFill>
                          <a:latin typeface="Book Antiqua" pitchFamily="18" charset="0"/>
                        </a:rPr>
                        <a:t>25 - 30 </a:t>
                      </a:r>
                      <a:r>
                        <a:rPr lang="en-US" sz="2000" b="0" i="0" u="none" strike="noStrike" dirty="0">
                          <a:solidFill>
                            <a:srgbClr val="000000"/>
                          </a:solidFill>
                          <a:latin typeface="Book Antiqua" pitchFamily="18" charset="0"/>
                        </a:rPr>
                        <a:t> </a:t>
                      </a:r>
                    </a:p>
                  </a:txBody>
                  <a:tcPr marL="12700" marR="12700" marT="12700" marB="0">
                    <a:lnL w="1270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r>
              <a:tr h="424272">
                <a:tc>
                  <a:txBody>
                    <a:bodyPr/>
                    <a:lstStyle/>
                    <a:p>
                      <a:pPr algn="l" fontAlgn="t"/>
                      <a:r>
                        <a:rPr lang="en-US" sz="2000" b="0" i="1" u="none" strike="noStrike">
                          <a:solidFill>
                            <a:srgbClr val="000000"/>
                          </a:solidFill>
                          <a:latin typeface="+mn-lt"/>
                        </a:rPr>
                        <a:t>Monounsaturated Fat (%)</a:t>
                      </a:r>
                    </a:p>
                  </a:txBody>
                  <a:tcPr marL="12700" marR="12700" marT="12700" marB="0">
                    <a:lnL>
                      <a:noFill/>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13.11</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E796"/>
                    </a:solidFill>
                  </a:tcPr>
                </a:tc>
                <a:tc>
                  <a:txBody>
                    <a:bodyPr/>
                    <a:lstStyle/>
                    <a:p>
                      <a:pPr algn="ctr" fontAlgn="t"/>
                      <a:r>
                        <a:rPr lang="en-US" sz="2000" b="0" i="0" u="none" strike="noStrike" dirty="0">
                          <a:solidFill>
                            <a:srgbClr val="000000"/>
                          </a:solidFill>
                          <a:latin typeface="Book Antiqua" pitchFamily="18" charset="0"/>
                        </a:rPr>
                        <a:t> </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E796"/>
                    </a:solidFill>
                  </a:tcPr>
                </a:tc>
              </a:tr>
              <a:tr h="424272">
                <a:tc>
                  <a:txBody>
                    <a:bodyPr/>
                    <a:lstStyle/>
                    <a:p>
                      <a:pPr algn="l" fontAlgn="t"/>
                      <a:r>
                        <a:rPr lang="en-US" sz="2000" b="0" i="1" u="none" strike="noStrike">
                          <a:solidFill>
                            <a:srgbClr val="000000"/>
                          </a:solidFill>
                          <a:latin typeface="+mn-lt"/>
                        </a:rPr>
                        <a:t>Polyunsaturated Fat (%)</a:t>
                      </a:r>
                    </a:p>
                  </a:txBody>
                  <a:tcPr marL="12700" marR="12700" marT="12700" marB="0">
                    <a:lnL>
                      <a:noFill/>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7.21</a:t>
                      </a:r>
                    </a:p>
                  </a:txBody>
                  <a:tcPr marL="12700" marR="12700" marT="12700" marB="0">
                    <a:lnL w="12700" cap="flat" cmpd="sng" algn="ctr">
                      <a:solidFill>
                        <a:srgbClr val="A2BD90"/>
                      </a:solidFill>
                      <a:prstDash val="solid"/>
                      <a:round/>
                      <a:headEnd type="none" w="med" len="med"/>
                      <a:tailEnd type="none" w="med" len="med"/>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c>
                  <a:txBody>
                    <a:bodyPr/>
                    <a:lstStyle/>
                    <a:p>
                      <a:pPr algn="ctr" fontAlgn="t"/>
                      <a:r>
                        <a:rPr lang="en-US" sz="2000" b="0" i="0" u="none" strike="noStrike">
                          <a:solidFill>
                            <a:srgbClr val="000000"/>
                          </a:solidFill>
                          <a:latin typeface="Book Antiqua" pitchFamily="18" charset="0"/>
                        </a:rPr>
                        <a:t> </a:t>
                      </a:r>
                    </a:p>
                  </a:txBody>
                  <a:tcPr marL="12700" marR="12700" marT="12700" marB="0">
                    <a:lnL w="1270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r>
              <a:tr h="327185">
                <a:tc>
                  <a:txBody>
                    <a:bodyPr/>
                    <a:lstStyle/>
                    <a:p>
                      <a:pPr algn="l" fontAlgn="t"/>
                      <a:r>
                        <a:rPr lang="en-US" sz="2000" b="0" i="1" u="none" strike="noStrike">
                          <a:solidFill>
                            <a:srgbClr val="000000"/>
                          </a:solidFill>
                          <a:latin typeface="+mn-lt"/>
                        </a:rPr>
                        <a:t>Saturated Fat (%)</a:t>
                      </a:r>
                    </a:p>
                  </a:txBody>
                  <a:tcPr marL="12700" marR="12700" marT="12700" marB="0">
                    <a:lnL>
                      <a:noFill/>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F3CB"/>
                    </a:solidFill>
                  </a:tcPr>
                </a:tc>
                <a:tc>
                  <a:txBody>
                    <a:bodyPr/>
                    <a:lstStyle/>
                    <a:p>
                      <a:pPr algn="ctr" fontAlgn="t"/>
                      <a:r>
                        <a:rPr lang="en-US" sz="2000" b="0" i="0" u="none" strike="noStrike" dirty="0">
                          <a:solidFill>
                            <a:srgbClr val="000000"/>
                          </a:solidFill>
                          <a:latin typeface="+mn-lt"/>
                        </a:rPr>
                        <a:t>11.07</a:t>
                      </a: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E796"/>
                    </a:solidFill>
                  </a:tcPr>
                </a:tc>
                <a:tc>
                  <a:txBody>
                    <a:bodyPr/>
                    <a:lstStyle/>
                    <a:p>
                      <a:pPr algn="ctr" fontAlgn="t"/>
                      <a:r>
                        <a:rPr lang="en-US" sz="2000" b="0" i="0" u="none" strike="noStrike" dirty="0">
                          <a:solidFill>
                            <a:srgbClr val="000000"/>
                          </a:solidFill>
                          <a:latin typeface="Book Antiqua" pitchFamily="18" charset="0"/>
                        </a:rPr>
                        <a:t> </a:t>
                      </a:r>
                      <a:r>
                        <a:rPr lang="en-US" sz="2000" b="0" i="0" u="none" strike="noStrike" dirty="0" smtClean="0">
                          <a:solidFill>
                            <a:srgbClr val="000000"/>
                          </a:solidFill>
                          <a:latin typeface="Book Antiqua" pitchFamily="18" charset="0"/>
                        </a:rPr>
                        <a:t>&lt; 10%</a:t>
                      </a:r>
                      <a:endParaRPr lang="en-US" sz="2000" b="0" i="0" u="none" strike="noStrike" dirty="0">
                        <a:solidFill>
                          <a:srgbClr val="000000"/>
                        </a:solidFill>
                        <a:latin typeface="Book Antiqua" pitchFamily="18" charset="0"/>
                      </a:endParaRPr>
                    </a:p>
                  </a:txBody>
                  <a:tcPr marL="12700" marR="12700" marT="12700" marB="0">
                    <a:lnL w="1905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rgbClr val="FFE796"/>
                    </a:solidFill>
                  </a:tcPr>
                </a:tc>
              </a:tr>
              <a:tr h="327185">
                <a:tc>
                  <a:txBody>
                    <a:bodyPr/>
                    <a:lstStyle/>
                    <a:p>
                      <a:pPr algn="l" fontAlgn="t"/>
                      <a:r>
                        <a:rPr lang="en-US" sz="2000" b="0" i="1" u="none" strike="noStrike" dirty="0">
                          <a:solidFill>
                            <a:srgbClr val="000000"/>
                          </a:solidFill>
                          <a:latin typeface="+mn-lt"/>
                        </a:rPr>
                        <a:t>Total Fat (%)</a:t>
                      </a:r>
                    </a:p>
                  </a:txBody>
                  <a:tcPr marL="12700" marR="12700" marT="12700" marB="0">
                    <a:lnL>
                      <a:noFill/>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a:noFill/>
                    </a:lnB>
                    <a:solidFill>
                      <a:srgbClr val="FFF3CB"/>
                    </a:solidFill>
                  </a:tcPr>
                </a:tc>
                <a:tc>
                  <a:txBody>
                    <a:bodyPr/>
                    <a:lstStyle/>
                    <a:p>
                      <a:pPr algn="ctr" fontAlgn="t"/>
                      <a:r>
                        <a:rPr lang="en-US" sz="2000" b="0" i="0" u="none" strike="noStrike" dirty="0">
                          <a:solidFill>
                            <a:srgbClr val="000000"/>
                          </a:solidFill>
                          <a:latin typeface="+mn-lt"/>
                        </a:rPr>
                        <a:t>34.39</a:t>
                      </a:r>
                    </a:p>
                  </a:txBody>
                  <a:tcPr marL="12700" marR="12700" marT="12700" marB="0">
                    <a:lnL w="12700" cap="flat" cmpd="sng" algn="ctr">
                      <a:solidFill>
                        <a:srgbClr val="A2BD90"/>
                      </a:solidFill>
                      <a:prstDash val="solid"/>
                      <a:round/>
                      <a:headEnd type="none" w="med" len="med"/>
                      <a:tailEnd type="none" w="med" len="med"/>
                    </a:lnL>
                    <a:lnR w="1270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c>
                  <a:txBody>
                    <a:bodyPr/>
                    <a:lstStyle/>
                    <a:p>
                      <a:pPr algn="ctr" fontAlgn="t"/>
                      <a:r>
                        <a:rPr lang="en-US" sz="2000" b="0" i="0" u="none" strike="noStrike" dirty="0">
                          <a:solidFill>
                            <a:srgbClr val="000000"/>
                          </a:solidFill>
                          <a:latin typeface="Book Antiqua" pitchFamily="18" charset="0"/>
                        </a:rPr>
                        <a:t> </a:t>
                      </a:r>
                      <a:r>
                        <a:rPr lang="en-US" sz="2000" b="0" i="0" u="none" strike="noStrike" dirty="0" smtClean="0">
                          <a:solidFill>
                            <a:srgbClr val="000000"/>
                          </a:solidFill>
                          <a:latin typeface="Book Antiqua" pitchFamily="18" charset="0"/>
                        </a:rPr>
                        <a:t>&lt; 30%</a:t>
                      </a:r>
                      <a:endParaRPr lang="en-US" sz="2000" b="0" i="0" u="none" strike="noStrike" dirty="0">
                        <a:solidFill>
                          <a:srgbClr val="000000"/>
                        </a:solidFill>
                        <a:latin typeface="Book Antiqua" pitchFamily="18" charset="0"/>
                      </a:endParaRPr>
                    </a:p>
                  </a:txBody>
                  <a:tcPr marL="12700" marR="12700" marT="12700" marB="0">
                    <a:lnL w="12700" cap="flat" cmpd="sng" algn="ctr">
                      <a:solidFill>
                        <a:srgbClr val="A2BD90"/>
                      </a:solidFill>
                      <a:prstDash val="solid"/>
                      <a:round/>
                      <a:headEnd type="none" w="med" len="med"/>
                      <a:tailEnd type="none" w="med" len="med"/>
                    </a:lnL>
                    <a:lnR w="19050" cap="flat" cmpd="sng" algn="ctr">
                      <a:solidFill>
                        <a:srgbClr val="A2BD90"/>
                      </a:solidFill>
                      <a:prstDash val="solid"/>
                      <a:round/>
                      <a:headEnd type="none" w="med" len="med"/>
                      <a:tailEnd type="none" w="med" len="med"/>
                    </a:lnR>
                    <a:lnT w="19050" cap="flat" cmpd="sng" algn="ctr">
                      <a:solidFill>
                        <a:srgbClr val="A2BD90"/>
                      </a:solidFill>
                      <a:prstDash val="solid"/>
                      <a:round/>
                      <a:headEnd type="none" w="med" len="med"/>
                      <a:tailEnd type="none" w="med" len="med"/>
                    </a:lnT>
                    <a:lnB w="19050" cap="flat" cmpd="sng" algn="ctr">
                      <a:solidFill>
                        <a:srgbClr val="A2BD90"/>
                      </a:solidFill>
                      <a:prstDash val="solid"/>
                      <a:round/>
                      <a:headEnd type="none" w="med" len="med"/>
                      <a:tailEnd type="none" w="med" len="med"/>
                    </a:lnB>
                    <a:solidFill>
                      <a:schemeClr val="accent6">
                        <a:lumMod val="40000"/>
                        <a:lumOff val="60000"/>
                      </a:schemeClr>
                    </a:solidFill>
                  </a:tcPr>
                </a:tc>
              </a:tr>
            </a:tbl>
          </a:graphicData>
        </a:graphic>
      </p:graphicFrame>
      <p:sp>
        <p:nvSpPr>
          <p:cNvPr id="15" name="Title 14"/>
          <p:cNvSpPr>
            <a:spLocks noGrp="1"/>
          </p:cNvSpPr>
          <p:nvPr>
            <p:ph type="title"/>
          </p:nvPr>
        </p:nvSpPr>
        <p:spPr/>
        <p:txBody>
          <a:bodyPr/>
          <a:lstStyle/>
          <a:p>
            <a:pPr fontAlgn="auto">
              <a:spcAft>
                <a:spcPts val="0"/>
              </a:spcAft>
              <a:defRPr/>
            </a:pPr>
            <a:r>
              <a:rPr lang="en-US" dirty="0" smtClean="0"/>
              <a:t>What Are We Eating? </a:t>
            </a:r>
            <a:endParaRPr lang="en-US" dirty="0"/>
          </a:p>
        </p:txBody>
      </p:sp>
      <p:sp>
        <p:nvSpPr>
          <p:cNvPr id="4" name="Rectangle 3"/>
          <p:cNvSpPr/>
          <p:nvPr/>
        </p:nvSpPr>
        <p:spPr>
          <a:xfrm>
            <a:off x="152400" y="6366995"/>
            <a:ext cx="2736647" cy="276999"/>
          </a:xfrm>
          <a:prstGeom prst="rect">
            <a:avLst/>
          </a:prstGeom>
        </p:spPr>
        <p:txBody>
          <a:bodyPr wrap="square">
            <a:spAutoFit/>
          </a:bodyPr>
          <a:lstStyle/>
          <a:p>
            <a:r>
              <a:rPr lang="en-US" sz="1200" dirty="0" smtClean="0">
                <a:solidFill>
                  <a:schemeClr val="bg1"/>
                </a:solidFill>
              </a:rPr>
              <a:t>McEligot, McMullin, Pang, </a:t>
            </a:r>
            <a:r>
              <a:rPr lang="en-US" sz="1200" i="1" dirty="0" smtClean="0">
                <a:solidFill>
                  <a:schemeClr val="bg1"/>
                </a:solidFill>
              </a:rPr>
              <a:t>HMJ</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4798" y="0"/>
          <a:ext cx="8839202" cy="6432364"/>
        </p:xfrm>
        <a:graphic>
          <a:graphicData uri="http://schemas.openxmlformats.org/drawingml/2006/table">
            <a:tbl>
              <a:tblPr/>
              <a:tblGrid>
                <a:gridCol w="2133602"/>
                <a:gridCol w="1219200"/>
                <a:gridCol w="1219200"/>
                <a:gridCol w="746548"/>
                <a:gridCol w="1300118"/>
                <a:gridCol w="1285359"/>
                <a:gridCol w="935175"/>
              </a:tblGrid>
              <a:tr h="446314">
                <a:tc>
                  <a:txBody>
                    <a:bodyPr/>
                    <a:lstStyle/>
                    <a:p>
                      <a:pPr marL="0" marR="0">
                        <a:spcBef>
                          <a:spcPts val="0"/>
                        </a:spcBef>
                        <a:spcAft>
                          <a:spcPts val="0"/>
                        </a:spcAft>
                      </a:pPr>
                      <a:endParaRPr lang="en-US" sz="1400" b="1" dirty="0">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endParaRPr lang="en-US" sz="1400" b="1" dirty="0">
                        <a:solidFill>
                          <a:schemeClr val="bg1"/>
                        </a:solidFill>
                        <a:latin typeface="Times"/>
                        <a:ea typeface="Times New Roman"/>
                        <a:cs typeface="Times New Roman"/>
                      </a:endParaRPr>
                    </a:p>
                    <a:p>
                      <a:pPr marL="0" marR="0">
                        <a:spcBef>
                          <a:spcPts val="0"/>
                        </a:spcBef>
                        <a:spcAft>
                          <a:spcPts val="0"/>
                        </a:spcAft>
                      </a:pPr>
                      <a:r>
                        <a:rPr lang="en-US" sz="1400" b="1" dirty="0">
                          <a:solidFill>
                            <a:schemeClr val="bg1"/>
                          </a:solidFill>
                          <a:latin typeface="Times"/>
                          <a:ea typeface="Times New Roman"/>
                          <a:cs typeface="Times New Roman"/>
                        </a:rPr>
                        <a:t>                                   </a:t>
                      </a:r>
                      <a:r>
                        <a:rPr lang="en-US" sz="1400" b="1" u="sng" dirty="0">
                          <a:solidFill>
                            <a:schemeClr val="bg1"/>
                          </a:solidFill>
                          <a:latin typeface="Times"/>
                          <a:ea typeface="Times New Roman"/>
                          <a:cs typeface="Times New Roman"/>
                        </a:rPr>
                        <a:t>Males (N=21)</a:t>
                      </a:r>
                      <a:endParaRPr lang="en-US" sz="1400" b="1" dirty="0">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p>
                      <a:pPr marL="0" marR="0">
                        <a:spcBef>
                          <a:spcPts val="0"/>
                        </a:spcBef>
                        <a:spcAft>
                          <a:spcPts val="0"/>
                        </a:spcAft>
                      </a:pPr>
                      <a:r>
                        <a:rPr lang="en-US" sz="1400" b="1">
                          <a:solidFill>
                            <a:schemeClr val="bg1"/>
                          </a:solidFill>
                          <a:latin typeface="Times"/>
                          <a:ea typeface="Times New Roman"/>
                          <a:cs typeface="Times New Roman"/>
                        </a:rPr>
                        <a:t>                                </a:t>
                      </a:r>
                      <a:r>
                        <a:rPr lang="en-US" sz="1400" b="1" u="sng">
                          <a:solidFill>
                            <a:schemeClr val="bg1"/>
                          </a:solidFill>
                          <a:latin typeface="Times"/>
                          <a:ea typeface="Times New Roman"/>
                          <a:cs typeface="Times New Roman"/>
                        </a:rPr>
                        <a:t>Females (N=34)</a:t>
                      </a:r>
                      <a:endParaRPr lang="en-US" sz="1400" b="1">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669471">
                <a:tc>
                  <a:txBody>
                    <a:bodyPr/>
                    <a:lstStyle/>
                    <a:p>
                      <a:pPr marL="0" marR="0">
                        <a:spcBef>
                          <a:spcPts val="0"/>
                        </a:spcBef>
                        <a:spcAft>
                          <a:spcPts val="0"/>
                        </a:spcAft>
                      </a:pPr>
                      <a:endParaRPr lang="en-US" sz="1400" b="1" dirty="0">
                        <a:solidFill>
                          <a:schemeClr val="bg1"/>
                        </a:solidFill>
                        <a:latin typeface="Times"/>
                        <a:ea typeface="Times New Roman"/>
                        <a:cs typeface="Times New Roman"/>
                      </a:endParaRP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Mean (SD)</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Range</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 above</a:t>
                      </a:r>
                    </a:p>
                    <a:p>
                      <a:pPr marL="0" marR="0" algn="ctr">
                        <a:spcBef>
                          <a:spcPts val="0"/>
                        </a:spcBef>
                        <a:spcAft>
                          <a:spcPts val="0"/>
                        </a:spcAft>
                      </a:pPr>
                      <a:r>
                        <a:rPr lang="en-US" sz="1400" b="1">
                          <a:solidFill>
                            <a:schemeClr val="bg1"/>
                          </a:solidFill>
                          <a:latin typeface="Times"/>
                          <a:ea typeface="Times New Roman"/>
                          <a:cs typeface="Times New Roman"/>
                        </a:rPr>
                        <a:t>guidelines</a:t>
                      </a:r>
                      <a:r>
                        <a:rPr lang="en-US" sz="1400" b="1" baseline="30000">
                          <a:solidFill>
                            <a:schemeClr val="bg1"/>
                          </a:solidFill>
                          <a:latin typeface="Times"/>
                          <a:ea typeface="Times New Roman"/>
                          <a:cs typeface="Times New Roman"/>
                        </a:rPr>
                        <a:t>a,b</a:t>
                      </a:r>
                      <a:r>
                        <a:rPr lang="en-US" sz="1400" b="1">
                          <a:solidFill>
                            <a:schemeClr val="bg1"/>
                          </a:solidFill>
                          <a:latin typeface="Times"/>
                          <a:ea typeface="Times New Roman"/>
                          <a:cs typeface="Times New Roman"/>
                        </a:rPr>
                        <a:t> </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Mean(SD)</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Range</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 above </a:t>
                      </a:r>
                    </a:p>
                    <a:p>
                      <a:pPr marL="0" marR="0" algn="ctr">
                        <a:spcBef>
                          <a:spcPts val="0"/>
                        </a:spcBef>
                        <a:spcAft>
                          <a:spcPts val="0"/>
                        </a:spcAft>
                      </a:pPr>
                      <a:r>
                        <a:rPr lang="en-US" sz="1400" b="1">
                          <a:solidFill>
                            <a:schemeClr val="bg1"/>
                          </a:solidFill>
                          <a:latin typeface="Times"/>
                          <a:ea typeface="Times New Roman"/>
                          <a:cs typeface="Times New Roman"/>
                        </a:rPr>
                        <a:t>guidelines</a:t>
                      </a:r>
                      <a:r>
                        <a:rPr lang="en-US" sz="1400" b="1" baseline="30000">
                          <a:solidFill>
                            <a:schemeClr val="bg1"/>
                          </a:solidFill>
                          <a:latin typeface="Times"/>
                          <a:ea typeface="Times New Roman"/>
                          <a:cs typeface="Times New Roman"/>
                        </a:rPr>
                        <a:t>a,b</a:t>
                      </a:r>
                      <a:endParaRPr lang="en-US" sz="1400" b="1">
                        <a:solidFill>
                          <a:schemeClr val="bg1"/>
                        </a:solidFill>
                        <a:latin typeface="Times"/>
                        <a:ea typeface="Times New Roman"/>
                        <a:cs typeface="Times New Roman"/>
                      </a:endParaRP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Food Intake</a:t>
                      </a: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400" b="1" dirty="0">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400" b="1">
                        <a:solidFill>
                          <a:schemeClr val="bg1"/>
                        </a:solidFill>
                        <a:highlight>
                          <a:srgbClr val="FFFF00"/>
                        </a:highlight>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400" b="1">
                        <a:solidFill>
                          <a:schemeClr val="bg1"/>
                        </a:solidFill>
                        <a:highlight>
                          <a:srgbClr val="FFFF00"/>
                        </a:highlight>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w="12700" cap="flat" cmpd="sng" algn="ctr">
                      <a:solidFill>
                        <a:srgbClr val="000000"/>
                      </a:solidFill>
                      <a:prstDash val="solid"/>
                      <a:round/>
                      <a:headEnd type="none" w="med" len="med"/>
                      <a:tailEnd type="none" w="med" len="med"/>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Energy kcal</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1882 (710)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992-3220</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1601 (615)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579-3010</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 Energy from fat</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33.7 (5.9)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22.3-44.2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34.8 (8.4)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18.2-48.3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22</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Fiber, 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19.5 (6.3)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7.9-30.1</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15.2 (7.3)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2.8-31.4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12</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Vegetable, servings</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2.9 (1.7)</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0.7-6.6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2.3 (1.4)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0-5.8</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Fruit, servings</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1.9 (2.1)</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0-8.3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1.5 (1.2)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0-5.6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dirty="0">
                          <a:solidFill>
                            <a:schemeClr val="bg1"/>
                          </a:solidFill>
                          <a:latin typeface="Times"/>
                          <a:ea typeface="Times New Roman"/>
                          <a:cs typeface="Times New Roman"/>
                        </a:rPr>
                        <a:t>     Whole grain, servings</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2.0 (2.0)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0-8.6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1.4 (1.3)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0-5.4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Refined grain, servings</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4.0 (1.5)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0-7.3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66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3.5 (2.1)</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0-9.0.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56</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Total Folate, </a:t>
                      </a:r>
                      <a:r>
                        <a:rPr lang="en-US" sz="1400" b="1">
                          <a:solidFill>
                            <a:schemeClr val="bg1"/>
                          </a:solidFill>
                          <a:latin typeface="Symbol"/>
                          <a:ea typeface="Times New Roman"/>
                          <a:cs typeface="Times New Roman"/>
                        </a:rPr>
                        <a:t>m</a:t>
                      </a:r>
                      <a:r>
                        <a:rPr lang="en-US" sz="1400" b="1">
                          <a:solidFill>
                            <a:schemeClr val="bg1"/>
                          </a:solidFill>
                          <a:latin typeface="Times"/>
                          <a:ea typeface="Times New Roman"/>
                          <a:cs typeface="Times New Roman"/>
                        </a:rPr>
                        <a:t>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452 (204)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240-995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52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393 (285)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104-1781</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35</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Natural Folate, </a:t>
                      </a:r>
                      <a:r>
                        <a:rPr lang="en-US" sz="1400" b="1">
                          <a:solidFill>
                            <a:schemeClr val="bg1"/>
                          </a:solidFill>
                          <a:latin typeface="Symbol"/>
                          <a:ea typeface="Times New Roman"/>
                          <a:cs typeface="Times New Roman"/>
                        </a:rPr>
                        <a:t>m</a:t>
                      </a:r>
                      <a:r>
                        <a:rPr lang="en-US" sz="1400" b="1">
                          <a:solidFill>
                            <a:schemeClr val="bg1"/>
                          </a:solidFill>
                          <a:latin typeface="Times"/>
                          <a:ea typeface="Times New Roman"/>
                          <a:cs typeface="Times New Roman"/>
                        </a:rPr>
                        <a:t>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265 (125)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123-609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204 (89)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123-607</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Synthetic Folate, </a:t>
                      </a:r>
                      <a:r>
                        <a:rPr lang="en-US" sz="1400" b="1">
                          <a:solidFill>
                            <a:schemeClr val="bg1"/>
                          </a:solidFill>
                          <a:latin typeface="Symbol"/>
                          <a:ea typeface="Times New Roman"/>
                          <a:cs typeface="Times New Roman"/>
                        </a:rPr>
                        <a:t>m</a:t>
                      </a:r>
                      <a:r>
                        <a:rPr lang="en-US" sz="1400" b="1">
                          <a:solidFill>
                            <a:schemeClr val="bg1"/>
                          </a:solidFill>
                          <a:latin typeface="Times"/>
                          <a:ea typeface="Times New Roman"/>
                          <a:cs typeface="Times New Roman"/>
                        </a:rPr>
                        <a:t>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187 (166)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46-853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190 (236)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23-1373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9</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Vitamin C, mg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110 (92)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28-322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48</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83 (53)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23-205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44</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Vitamin E, IU</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10.3 (6.2)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3.4-28.0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13.4 (17.4)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1.8-100.9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18</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Total carotenoids, </a:t>
                      </a:r>
                      <a:r>
                        <a:rPr lang="en-US" sz="1400" b="1">
                          <a:solidFill>
                            <a:schemeClr val="bg1"/>
                          </a:solidFill>
                          <a:latin typeface="Symbol"/>
                          <a:ea typeface="Times New Roman"/>
                          <a:cs typeface="Times New Roman"/>
                        </a:rPr>
                        <a:t>m</a:t>
                      </a:r>
                      <a:r>
                        <a:rPr lang="en-US" sz="1400" b="1">
                          <a:solidFill>
                            <a:schemeClr val="bg1"/>
                          </a:solidFill>
                          <a:latin typeface="Times"/>
                          <a:ea typeface="Times New Roman"/>
                          <a:cs typeface="Times New Roman"/>
                        </a:rPr>
                        <a:t>g</a:t>
                      </a:r>
                      <a:r>
                        <a:rPr lang="en-US" sz="1400" b="1" baseline="30000">
                          <a:solidFill>
                            <a:schemeClr val="bg1"/>
                          </a:solidFill>
                          <a:latin typeface="Times"/>
                          <a:ea typeface="Times New Roman"/>
                          <a:cs typeface="Times New Roman"/>
                        </a:rPr>
                        <a:t>c</a:t>
                      </a: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10913 (6676)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1672-25118</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dirty="0">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8857 (6568)</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487-25161</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Calcium, mg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754 (459)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234-2433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714 (332)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129-1568</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9</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Iron, mg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15.5 (5.5)</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8.9-32.2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100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13.6 (9.6)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4.4-61.2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79</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Supplement Intake</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dirty="0">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dirty="0">
                        <a:solidFill>
                          <a:schemeClr val="bg1"/>
                        </a:solidFill>
                        <a:highlight>
                          <a:srgbClr val="FFFF00"/>
                        </a:highlight>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dirty="0">
                        <a:solidFill>
                          <a:schemeClr val="bg1"/>
                        </a:solidFill>
                        <a:highlight>
                          <a:srgbClr val="FFFF00"/>
                        </a:highlight>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highlight>
                          <a:srgbClr val="FFFF00"/>
                        </a:highlight>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highlight>
                          <a:srgbClr val="FFFF00"/>
                        </a:highlight>
                        <a:latin typeface="Times"/>
                        <a:ea typeface="Times New Roman"/>
                        <a:cs typeface="Times New Roman"/>
                      </a:endParaRP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Folate, </a:t>
                      </a:r>
                      <a:r>
                        <a:rPr lang="en-US" sz="1400" b="1">
                          <a:solidFill>
                            <a:schemeClr val="bg1"/>
                          </a:solidFill>
                          <a:latin typeface="Symbol"/>
                          <a:ea typeface="Times New Roman"/>
                          <a:cs typeface="Times New Roman"/>
                        </a:rPr>
                        <a:t>m</a:t>
                      </a:r>
                      <a:r>
                        <a:rPr lang="en-US" sz="1400" b="1">
                          <a:solidFill>
                            <a:schemeClr val="bg1"/>
                          </a:solidFill>
                          <a:latin typeface="Times"/>
                          <a:ea typeface="Times New Roman"/>
                          <a:cs typeface="Times New Roman"/>
                        </a:rPr>
                        <a:t>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175 (246)</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0-900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251 (309)</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0-1000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44</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Vitamin C, mg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168 (404)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0-1500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38</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163 (330)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0-1060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26</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Vitamin E, IU</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94 (214)</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0-833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43</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65 (151)</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0-667</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47</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Carotenoids, </a:t>
                      </a:r>
                      <a:r>
                        <a:rPr lang="en-US" sz="1400" b="1">
                          <a:solidFill>
                            <a:schemeClr val="bg1"/>
                          </a:solidFill>
                          <a:latin typeface="Symbol"/>
                          <a:ea typeface="Times New Roman"/>
                          <a:cs typeface="Times New Roman"/>
                        </a:rPr>
                        <a:t>m</a:t>
                      </a:r>
                      <a:r>
                        <a:rPr lang="en-US" sz="1400" b="1">
                          <a:solidFill>
                            <a:schemeClr val="bg1"/>
                          </a:solidFill>
                          <a:latin typeface="Times"/>
                          <a:ea typeface="Times New Roman"/>
                          <a:cs typeface="Times New Roman"/>
                        </a:rPr>
                        <a:t>g</a:t>
                      </a:r>
                      <a:r>
                        <a:rPr lang="en-US" sz="1400" b="1" baseline="30000">
                          <a:solidFill>
                            <a:schemeClr val="bg1"/>
                          </a:solidFill>
                          <a:latin typeface="Times"/>
                          <a:ea typeface="Times New Roman"/>
                          <a:cs typeface="Times New Roman"/>
                        </a:rPr>
                        <a:t>c</a:t>
                      </a: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217 (598)</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0-2550</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1247 (6500)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0-38002</a:t>
                      </a:r>
                    </a:p>
                  </a:txBody>
                  <a:tcPr marL="49967" marR="49967" marT="0" marB="0">
                    <a:lnL>
                      <a:noFill/>
                    </a:lnL>
                    <a:lnR>
                      <a:noFill/>
                    </a:lnR>
                    <a:lnT>
                      <a:noFill/>
                    </a:lnT>
                    <a:lnB>
                      <a:noFill/>
                    </a:lnB>
                  </a:tcPr>
                </a:tc>
                <a:tc>
                  <a:txBody>
                    <a:bodyPr/>
                    <a:lstStyle/>
                    <a:p>
                      <a:pPr marL="0" marR="0" algn="ctr">
                        <a:spcBef>
                          <a:spcPts val="0"/>
                        </a:spcBef>
                        <a:spcAft>
                          <a:spcPts val="0"/>
                        </a:spcAft>
                      </a:pPr>
                      <a:endParaRPr lang="en-US" sz="1400" b="1">
                        <a:solidFill>
                          <a:schemeClr val="bg1"/>
                        </a:solidFill>
                        <a:latin typeface="Times"/>
                        <a:ea typeface="Times New Roman"/>
                        <a:cs typeface="Times New Roman"/>
                      </a:endParaRP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a:solidFill>
                            <a:schemeClr val="bg1"/>
                          </a:solidFill>
                          <a:latin typeface="Times"/>
                          <a:ea typeface="Times New Roman"/>
                          <a:cs typeface="Times New Roman"/>
                        </a:rPr>
                        <a:t>       Calcium, mg</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139 (272)</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0-1120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367 (661)</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0-2970</a:t>
                      </a:r>
                    </a:p>
                  </a:txBody>
                  <a:tcPr marL="49967" marR="49967" marT="0" marB="0">
                    <a:lnL>
                      <a:noFill/>
                    </a:lnL>
                    <a:lnR>
                      <a:noFill/>
                    </a:lnR>
                    <a:lnT>
                      <a:noFill/>
                    </a:lnT>
                    <a:lnB>
                      <a:noFill/>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9</a:t>
                      </a:r>
                    </a:p>
                  </a:txBody>
                  <a:tcPr marL="49967" marR="49967" marT="0" marB="0">
                    <a:lnL>
                      <a:noFill/>
                    </a:lnL>
                    <a:lnR>
                      <a:noFill/>
                    </a:lnR>
                    <a:lnT>
                      <a:noFill/>
                    </a:lnT>
                    <a:lnB>
                      <a:noFill/>
                    </a:lnB>
                  </a:tcPr>
                </a:tc>
              </a:tr>
              <a:tr h="223157">
                <a:tc>
                  <a:txBody>
                    <a:bodyPr/>
                    <a:lstStyle/>
                    <a:p>
                      <a:pPr marL="0" marR="0">
                        <a:spcBef>
                          <a:spcPts val="0"/>
                        </a:spcBef>
                        <a:spcAft>
                          <a:spcPts val="0"/>
                        </a:spcAft>
                      </a:pPr>
                      <a:r>
                        <a:rPr lang="en-US" sz="1400" b="1" dirty="0">
                          <a:solidFill>
                            <a:schemeClr val="bg1"/>
                          </a:solidFill>
                          <a:latin typeface="Times"/>
                          <a:ea typeface="Times New Roman"/>
                          <a:cs typeface="Times New Roman"/>
                        </a:rPr>
                        <a:t>       Iron, mg</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2.4 (8.2)</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0-36.3</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10</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3.8 (8.3)</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a:ea typeface="Times New Roman"/>
                          <a:cs typeface="Times New Roman"/>
                        </a:rPr>
                        <a:t>0-36</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latin typeface="Times"/>
                          <a:ea typeface="Times New Roman"/>
                          <a:cs typeface="Times New Roman"/>
                        </a:rPr>
                        <a:t>18</a:t>
                      </a:r>
                    </a:p>
                  </a:txBody>
                  <a:tcPr marL="49967" marR="4996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l="661" t="16337" r="25174" b="26856"/>
          <a:stretch>
            <a:fillRect/>
          </a:stretch>
        </p:blipFill>
        <p:spPr bwMode="auto">
          <a:xfrm>
            <a:off x="0" y="228600"/>
            <a:ext cx="9296400" cy="5943600"/>
          </a:xfrm>
          <a:prstGeom prst="rect">
            <a:avLst/>
          </a:prstGeom>
          <a:noFill/>
          <a:ln w="9525">
            <a:noFill/>
            <a:miter lim="800000"/>
            <a:headEnd/>
            <a:tailEnd/>
          </a:ln>
        </p:spPr>
      </p:pic>
      <p:sp>
        <p:nvSpPr>
          <p:cNvPr id="6" name="Rectangle 5"/>
          <p:cNvSpPr/>
          <p:nvPr/>
        </p:nvSpPr>
        <p:spPr>
          <a:xfrm>
            <a:off x="152400" y="6324600"/>
            <a:ext cx="2458878" cy="276999"/>
          </a:xfrm>
          <a:prstGeom prst="rect">
            <a:avLst/>
          </a:prstGeom>
        </p:spPr>
        <p:txBody>
          <a:bodyPr wrap="none">
            <a:spAutoFit/>
          </a:bodyPr>
          <a:lstStyle/>
          <a:p>
            <a:r>
              <a:rPr lang="en-US" sz="1200" dirty="0" err="1" smtClean="0">
                <a:solidFill>
                  <a:schemeClr val="bg1"/>
                </a:solidFill>
              </a:rPr>
              <a:t>Bitton</a:t>
            </a:r>
            <a:r>
              <a:rPr lang="en-US" sz="1200" dirty="0" smtClean="0">
                <a:solidFill>
                  <a:schemeClr val="bg1"/>
                </a:solidFill>
              </a:rPr>
              <a:t> A. </a:t>
            </a:r>
            <a:r>
              <a:rPr lang="en-US" sz="1200" dirty="0" smtClean="0">
                <a:hlinkClick r:id="rId4" action="ppaction://hlinkfile"/>
              </a:rPr>
              <a:t>J Gen Intern Med</a:t>
            </a:r>
            <a:r>
              <a:rPr lang="en-US" sz="1200" dirty="0" smtClean="0"/>
              <a:t> </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srcRect l="787" t="16089" r="25960" b="24505"/>
          <a:stretch>
            <a:fillRect/>
          </a:stretch>
        </p:blipFill>
        <p:spPr bwMode="auto">
          <a:xfrm>
            <a:off x="152400" y="0"/>
            <a:ext cx="8991600" cy="6324600"/>
          </a:xfrm>
          <a:prstGeom prst="rect">
            <a:avLst/>
          </a:prstGeom>
          <a:noFill/>
          <a:ln w="9525">
            <a:noFill/>
            <a:miter lim="800000"/>
            <a:headEnd/>
            <a:tailEnd/>
          </a:ln>
        </p:spPr>
      </p:pic>
      <p:sp>
        <p:nvSpPr>
          <p:cNvPr id="4" name="Rectangle 3"/>
          <p:cNvSpPr/>
          <p:nvPr/>
        </p:nvSpPr>
        <p:spPr>
          <a:xfrm>
            <a:off x="152400" y="6324600"/>
            <a:ext cx="2458878" cy="276999"/>
          </a:xfrm>
          <a:prstGeom prst="rect">
            <a:avLst/>
          </a:prstGeom>
        </p:spPr>
        <p:txBody>
          <a:bodyPr wrap="none">
            <a:spAutoFit/>
          </a:bodyPr>
          <a:lstStyle/>
          <a:p>
            <a:r>
              <a:rPr lang="en-US" sz="1200" dirty="0" err="1" smtClean="0">
                <a:solidFill>
                  <a:schemeClr val="bg1"/>
                </a:solidFill>
              </a:rPr>
              <a:t>Bitton</a:t>
            </a:r>
            <a:r>
              <a:rPr lang="en-US" sz="1200" dirty="0" smtClean="0">
                <a:solidFill>
                  <a:schemeClr val="bg1"/>
                </a:solidFill>
              </a:rPr>
              <a:t> A. </a:t>
            </a:r>
            <a:r>
              <a:rPr lang="en-US" sz="1200" dirty="0" smtClean="0">
                <a:hlinkClick r:id="rId4" action="ppaction://hlinkfile"/>
              </a:rPr>
              <a:t>J Gen Intern Med</a:t>
            </a:r>
            <a:r>
              <a:rPr lang="en-US" sz="1200" dirty="0" smtClean="0"/>
              <a:t> </a:t>
            </a:r>
            <a:r>
              <a:rPr lang="en-US" sz="1200" dirty="0" smtClean="0">
                <a:solidFill>
                  <a:schemeClr val="bg1"/>
                </a:solidFill>
              </a:rPr>
              <a:t>, 2010</a:t>
            </a:r>
            <a:endParaRPr lang="en-US" sz="1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152400" y="79375"/>
            <a:ext cx="8686800" cy="1417638"/>
          </a:xfrm>
          <a:noFill/>
        </p:spPr>
        <p:txBody>
          <a:bodyPr wrap="square" numCol="1" compatLnSpc="1">
            <a:prstTxWarp prst="textNoShape">
              <a:avLst/>
            </a:prstTxWarp>
          </a:bodyPr>
          <a:lstStyle/>
          <a:p>
            <a:r>
              <a:rPr lang="en-US" sz="4400" dirty="0" smtClean="0">
                <a:effectLst/>
              </a:rPr>
              <a:t>“Hawaiians don’t eat until they’re full, they eat until they’re tired” - </a:t>
            </a:r>
            <a:endParaRPr lang="en-US" sz="4400" b="1" dirty="0" smtClean="0">
              <a:effectLst/>
            </a:endParaRPr>
          </a:p>
        </p:txBody>
      </p:sp>
      <p:sp>
        <p:nvSpPr>
          <p:cNvPr id="51203" name="Rectangle 3"/>
          <p:cNvSpPr>
            <a:spLocks noGrp="1"/>
          </p:cNvSpPr>
          <p:nvPr>
            <p:ph type="body" idx="4294967295"/>
          </p:nvPr>
        </p:nvSpPr>
        <p:spPr bwMode="auto">
          <a:xfrm>
            <a:off x="765175" y="1812925"/>
            <a:ext cx="7612063" cy="4635500"/>
          </a:xfrm>
          <a:noFill/>
        </p:spPr>
        <p:txBody>
          <a:bodyPr wrap="square" numCol="1" anchor="t" anchorCtr="0" compatLnSpc="1">
            <a:prstTxWarp prst="textNoShape">
              <a:avLst/>
            </a:prstTxWarp>
            <a:normAutofit fontScale="92500" lnSpcReduction="20000"/>
          </a:bodyPr>
          <a:lstStyle/>
          <a:p>
            <a:r>
              <a:rPr lang="en-US" dirty="0" smtClean="0">
                <a:effectLst/>
              </a:rPr>
              <a:t>Joking and portion size</a:t>
            </a:r>
          </a:p>
          <a:p>
            <a:pPr lvl="1"/>
            <a:r>
              <a:rPr lang="en-US" dirty="0" smtClean="0">
                <a:effectLst/>
              </a:rPr>
              <a:t>It’s disrespectful not to eat what’s on your plate</a:t>
            </a:r>
          </a:p>
          <a:p>
            <a:pPr lvl="1"/>
            <a:r>
              <a:rPr lang="en-US" dirty="0" smtClean="0">
                <a:effectLst/>
              </a:rPr>
              <a:t>We bring lots of food to social events</a:t>
            </a:r>
          </a:p>
          <a:p>
            <a:pPr lvl="1">
              <a:buFont typeface="Wingdings 2" pitchFamily="18" charset="2"/>
              <a:buNone/>
            </a:pPr>
            <a:r>
              <a:rPr lang="en-US" dirty="0" smtClean="0">
                <a:effectLst/>
              </a:rPr>
              <a:t>			“that’s how you know who is Hawaiian”</a:t>
            </a:r>
          </a:p>
          <a:p>
            <a:pPr lvl="1"/>
            <a:r>
              <a:rPr lang="en-US" dirty="0" smtClean="0">
                <a:effectLst/>
              </a:rPr>
              <a:t>We expect to see lots of food at social events </a:t>
            </a:r>
          </a:p>
          <a:p>
            <a:pPr lvl="2"/>
            <a:r>
              <a:rPr lang="en-US" dirty="0" smtClean="0">
                <a:effectLst/>
              </a:rPr>
              <a:t>Similar across Pacific Islander groups</a:t>
            </a:r>
          </a:p>
          <a:p>
            <a:r>
              <a:rPr lang="en-US" dirty="0" smtClean="0">
                <a:effectLst/>
              </a:rPr>
              <a:t>Generational issues</a:t>
            </a:r>
          </a:p>
          <a:p>
            <a:pPr lvl="1"/>
            <a:r>
              <a:rPr lang="en-US" dirty="0" smtClean="0">
                <a:effectLst/>
              </a:rPr>
              <a:t>Depression era</a:t>
            </a:r>
          </a:p>
          <a:p>
            <a:pPr lvl="1"/>
            <a:r>
              <a:rPr lang="en-US" dirty="0" smtClean="0">
                <a:effectLst/>
              </a:rPr>
              <a:t>Poverty</a:t>
            </a:r>
          </a:p>
          <a:p>
            <a:r>
              <a:rPr lang="en-US" dirty="0" smtClean="0">
                <a:effectLst/>
              </a:rPr>
              <a:t>“It’s difficult to preach to family members…”</a:t>
            </a:r>
          </a:p>
          <a:p>
            <a:pPr lvl="1"/>
            <a:r>
              <a:rPr lang="en-US" dirty="0" smtClean="0">
                <a:effectLst/>
              </a:rPr>
              <a:t>Individual choice</a:t>
            </a:r>
          </a:p>
          <a:p>
            <a:pPr lvl="1"/>
            <a:r>
              <a:rPr lang="en-US" dirty="0" smtClean="0">
                <a:effectLst/>
              </a:rPr>
              <a:t>People are stubborn</a:t>
            </a:r>
          </a:p>
          <a:p>
            <a:pPr lvl="1">
              <a:buNone/>
            </a:pPr>
            <a:endParaRPr lang="en-US" dirty="0" smtClean="0">
              <a:effectLst/>
            </a:endParaRPr>
          </a:p>
          <a:p>
            <a:pPr lvl="1">
              <a:buFont typeface="Wingdings 2" pitchFamily="18" charset="2"/>
              <a:buNone/>
            </a:pPr>
            <a:endParaRPr lang="en-US" dirty="0" smtClean="0">
              <a:effectLst/>
            </a:endParaRPr>
          </a:p>
          <a:p>
            <a:pPr lvl="1"/>
            <a:endParaRPr lang="en-US" dirty="0" smtClean="0">
              <a:effectLst/>
            </a:endParaRPr>
          </a:p>
        </p:txBody>
      </p:sp>
      <p:pic>
        <p:nvPicPr>
          <p:cNvPr id="51204" name="Picture 4" descr="luau table"/>
          <p:cNvPicPr>
            <a:picLocks noChangeAspect="1" noChangeArrowheads="1"/>
          </p:cNvPicPr>
          <p:nvPr/>
        </p:nvPicPr>
        <p:blipFill>
          <a:blip r:embed="rId3"/>
          <a:srcRect/>
          <a:stretch>
            <a:fillRect/>
          </a:stretch>
        </p:blipFill>
        <p:spPr bwMode="auto">
          <a:xfrm>
            <a:off x="6607175" y="4343400"/>
            <a:ext cx="1719263" cy="21050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volcano"/>
          <p:cNvPicPr>
            <a:picLocks noGrp="1" noChangeAspect="1" noChangeArrowheads="1"/>
          </p:cNvPicPr>
          <p:nvPr>
            <p:ph type="ctrTitle"/>
          </p:nvPr>
        </p:nvPicPr>
        <p:blipFill>
          <a:blip r:embed="rId3"/>
          <a:srcRect/>
          <a:stretch>
            <a:fillRect/>
          </a:stretch>
        </p:blipFill>
        <p:spPr bwMode="auto">
          <a:xfrm>
            <a:off x="7086600" y="609600"/>
            <a:ext cx="1120775" cy="1470025"/>
          </a:xfrm>
          <a:ln w="57150" cmpd="thinThick">
            <a:solidFill>
              <a:srgbClr val="000000"/>
            </a:solidFill>
            <a:miter lim="800000"/>
            <a:headEnd/>
            <a:tailEnd/>
          </a:ln>
        </p:spPr>
      </p:pic>
      <p:sp>
        <p:nvSpPr>
          <p:cNvPr id="17410" name="Text Box 4"/>
          <p:cNvSpPr txBox="1">
            <a:spLocks noChangeArrowheads="1"/>
          </p:cNvSpPr>
          <p:nvPr/>
        </p:nvSpPr>
        <p:spPr bwMode="auto">
          <a:xfrm>
            <a:off x="304800" y="533400"/>
            <a:ext cx="6781800" cy="523875"/>
          </a:xfrm>
          <a:prstGeom prst="rect">
            <a:avLst/>
          </a:prstGeom>
          <a:noFill/>
          <a:ln w="9525">
            <a:noFill/>
            <a:miter lim="800000"/>
            <a:headEnd/>
            <a:tailEnd/>
          </a:ln>
        </p:spPr>
        <p:txBody>
          <a:bodyPr>
            <a:spAutoFit/>
          </a:bodyPr>
          <a:lstStyle/>
          <a:p>
            <a:pPr>
              <a:spcBef>
                <a:spcPct val="50000"/>
              </a:spcBef>
            </a:pPr>
            <a:r>
              <a:rPr lang="en-US" sz="2800">
                <a:latin typeface="Book Antiqua" pitchFamily="18" charset="0"/>
              </a:rPr>
              <a:t>D.A.B.S.	Diet Attitudes and Beliefs Study</a:t>
            </a:r>
          </a:p>
        </p:txBody>
      </p:sp>
      <p:sp>
        <p:nvSpPr>
          <p:cNvPr id="3078" name="Rectangle 6"/>
          <p:cNvSpPr>
            <a:spLocks noGrp="1" noChangeArrowheads="1"/>
          </p:cNvSpPr>
          <p:nvPr>
            <p:ph type="subTitle" idx="1"/>
          </p:nvPr>
        </p:nvSpPr>
        <p:spPr>
          <a:xfrm>
            <a:off x="990600" y="2667000"/>
            <a:ext cx="6400800" cy="3733800"/>
          </a:xfrm>
        </p:spPr>
        <p:txBody>
          <a:bodyPr/>
          <a:lstStyle/>
          <a:p>
            <a:pPr fontAlgn="auto">
              <a:spcAft>
                <a:spcPts val="0"/>
              </a:spcAft>
              <a:defRPr/>
            </a:pPr>
            <a:r>
              <a:rPr lang="en-US" sz="2800" u="sng" dirty="0"/>
              <a:t>Top 5 Choices</a:t>
            </a:r>
          </a:p>
          <a:p>
            <a:pPr fontAlgn="auto">
              <a:spcAft>
                <a:spcPts val="0"/>
              </a:spcAft>
              <a:defRPr/>
            </a:pPr>
            <a:r>
              <a:rPr lang="en-US" sz="2800" dirty="0"/>
              <a:t>Poi</a:t>
            </a:r>
          </a:p>
          <a:p>
            <a:pPr fontAlgn="auto">
              <a:spcAft>
                <a:spcPts val="0"/>
              </a:spcAft>
              <a:defRPr/>
            </a:pPr>
            <a:r>
              <a:rPr lang="en-US" sz="2800" dirty="0"/>
              <a:t>Fish</a:t>
            </a:r>
          </a:p>
          <a:p>
            <a:pPr fontAlgn="auto">
              <a:spcAft>
                <a:spcPts val="0"/>
              </a:spcAft>
              <a:defRPr/>
            </a:pPr>
            <a:r>
              <a:rPr lang="en-US" sz="2800" dirty="0" err="1"/>
              <a:t>Lomi</a:t>
            </a:r>
            <a:r>
              <a:rPr lang="en-US" sz="2800" dirty="0"/>
              <a:t> </a:t>
            </a:r>
            <a:r>
              <a:rPr lang="en-US" sz="2800" dirty="0" err="1"/>
              <a:t>lomi</a:t>
            </a:r>
            <a:r>
              <a:rPr lang="en-US" sz="2800" dirty="0"/>
              <a:t> salmon </a:t>
            </a:r>
          </a:p>
          <a:p>
            <a:pPr fontAlgn="auto">
              <a:spcAft>
                <a:spcPts val="0"/>
              </a:spcAft>
              <a:defRPr/>
            </a:pPr>
            <a:r>
              <a:rPr lang="en-US" sz="2800" dirty="0" err="1"/>
              <a:t>Laulau</a:t>
            </a:r>
            <a:endParaRPr lang="en-US" sz="2800" dirty="0"/>
          </a:p>
          <a:p>
            <a:pPr fontAlgn="auto">
              <a:spcAft>
                <a:spcPts val="0"/>
              </a:spcAft>
              <a:defRPr/>
            </a:pPr>
            <a:r>
              <a:rPr lang="en-US" sz="2800" dirty="0"/>
              <a:t>Sweet Potato</a:t>
            </a:r>
          </a:p>
          <a:p>
            <a:pPr fontAlgn="auto">
              <a:spcAft>
                <a:spcPts val="0"/>
              </a:spcAft>
              <a:defRPr/>
            </a:pPr>
            <a:r>
              <a:rPr lang="en-US" dirty="0"/>
              <a:t>Others : rice, taro leaf, </a:t>
            </a:r>
            <a:r>
              <a:rPr lang="en-US" dirty="0" err="1"/>
              <a:t>ulu</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noFill/>
        </p:spPr>
        <p:txBody>
          <a:bodyPr wrap="square" numCol="1" compatLnSpc="1">
            <a:prstTxWarp prst="textNoShape">
              <a:avLst/>
            </a:prstTxWarp>
          </a:bodyPr>
          <a:lstStyle/>
          <a:p>
            <a:r>
              <a:rPr lang="en-US" dirty="0" smtClean="0">
                <a:effectLst/>
              </a:rPr>
              <a:t>Objective 4: Social Determinants</a:t>
            </a:r>
          </a:p>
        </p:txBody>
      </p:sp>
      <p:sp>
        <p:nvSpPr>
          <p:cNvPr id="52227" name="Rectangle 3"/>
          <p:cNvSpPr>
            <a:spLocks noGrp="1"/>
          </p:cNvSpPr>
          <p:nvPr>
            <p:ph type="body" idx="4294967295"/>
          </p:nvPr>
        </p:nvSpPr>
        <p:spPr bwMode="auto">
          <a:xfrm>
            <a:off x="765175" y="1676400"/>
            <a:ext cx="7612063" cy="4576763"/>
          </a:xfrm>
          <a:noFill/>
        </p:spPr>
        <p:txBody>
          <a:bodyPr wrap="square" numCol="1" anchor="t" anchorCtr="0" compatLnSpc="1">
            <a:prstTxWarp prst="textNoShape">
              <a:avLst/>
            </a:prstTxWarp>
            <a:normAutofit/>
          </a:bodyPr>
          <a:lstStyle/>
          <a:p>
            <a:pPr marL="0" indent="0">
              <a:buNone/>
            </a:pPr>
            <a:r>
              <a:rPr lang="en-US" dirty="0" smtClean="0">
                <a:effectLst/>
              </a:rPr>
              <a:t>Migration </a:t>
            </a:r>
            <a:r>
              <a:rPr lang="en-US" dirty="0" smtClean="0">
                <a:effectLst/>
              </a:rPr>
              <a:t>issues</a:t>
            </a:r>
          </a:p>
          <a:p>
            <a:pPr lvl="1"/>
            <a:r>
              <a:rPr lang="en-US" dirty="0" smtClean="0">
                <a:effectLst/>
              </a:rPr>
              <a:t>Fund raisers for groups back home</a:t>
            </a:r>
          </a:p>
          <a:p>
            <a:pPr lvl="1"/>
            <a:r>
              <a:rPr lang="en-US" dirty="0" smtClean="0">
                <a:effectLst/>
              </a:rPr>
              <a:t>Access to food and changes in </a:t>
            </a:r>
            <a:r>
              <a:rPr lang="en-US" dirty="0" smtClean="0">
                <a:effectLst/>
              </a:rPr>
              <a:t>food</a:t>
            </a:r>
          </a:p>
          <a:p>
            <a:pPr lvl="2"/>
            <a:r>
              <a:rPr lang="en-US" dirty="0" smtClean="0">
                <a:effectLst/>
              </a:rPr>
              <a:t>Research by Craig </a:t>
            </a:r>
            <a:r>
              <a:rPr lang="en-US" dirty="0" err="1" smtClean="0">
                <a:effectLst/>
              </a:rPr>
              <a:t>Janes</a:t>
            </a:r>
            <a:r>
              <a:rPr lang="en-US" dirty="0" smtClean="0">
                <a:effectLst/>
              </a:rPr>
              <a:t> – Samoan Communities</a:t>
            </a:r>
          </a:p>
          <a:p>
            <a:pPr lvl="3"/>
            <a:r>
              <a:rPr lang="en-US" i="1" dirty="0" smtClean="0">
                <a:effectLst/>
              </a:rPr>
              <a:t>Migration, Social Change, and Health: A Samoan Community in Urban California</a:t>
            </a:r>
            <a:r>
              <a:rPr lang="en-US" dirty="0" smtClean="0">
                <a:effectLst/>
              </a:rPr>
              <a:t>. Stanford University Press 1990</a:t>
            </a:r>
          </a:p>
          <a:p>
            <a:pPr marL="1035050" lvl="3" indent="0">
              <a:buNone/>
            </a:pPr>
            <a:endParaRPr lang="en-US" dirty="0" smtClean="0">
              <a:effectLst/>
            </a:endParaRPr>
          </a:p>
          <a:p>
            <a:pPr lvl="1"/>
            <a:r>
              <a:rPr lang="en-US" dirty="0" smtClean="0">
                <a:effectLst/>
              </a:rPr>
              <a:t>Various political </a:t>
            </a:r>
            <a:r>
              <a:rPr lang="en-US" dirty="0" smtClean="0">
                <a:effectLst/>
              </a:rPr>
              <a:t>relationships</a:t>
            </a:r>
          </a:p>
          <a:p>
            <a:pPr lvl="2"/>
            <a:r>
              <a:rPr lang="en-US" dirty="0" smtClean="0">
                <a:effectLst/>
              </a:rPr>
              <a:t>Watch Talk Story with George and Greta Briand (Marshall Islands)</a:t>
            </a:r>
            <a:endParaRPr lang="en-US" dirty="0" smtClean="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noFill/>
        </p:spPr>
        <p:txBody>
          <a:bodyPr wrap="square" numCol="1" compatLnSpc="1">
            <a:prstTxWarp prst="textNoShape">
              <a:avLst/>
            </a:prstTxWarp>
          </a:bodyPr>
          <a:lstStyle/>
          <a:p>
            <a:r>
              <a:rPr lang="en-US" dirty="0" smtClean="0">
                <a:effectLst/>
              </a:rPr>
              <a:t>Objective 4: Social Determinants</a:t>
            </a:r>
          </a:p>
        </p:txBody>
      </p:sp>
      <p:pic>
        <p:nvPicPr>
          <p:cNvPr id="29698" name="Picture 2" descr="http://s4.hubimg.com/u/5858851_f1024.jpg"/>
          <p:cNvPicPr>
            <a:picLocks noChangeAspect="1" noChangeArrowheads="1"/>
          </p:cNvPicPr>
          <p:nvPr/>
        </p:nvPicPr>
        <p:blipFill>
          <a:blip r:embed="rId3"/>
          <a:srcRect/>
          <a:stretch>
            <a:fillRect/>
          </a:stretch>
        </p:blipFill>
        <p:spPr bwMode="auto">
          <a:xfrm>
            <a:off x="0" y="-457201"/>
            <a:ext cx="9753600" cy="731520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xfrm>
            <a:off x="228600" y="79375"/>
            <a:ext cx="8378825" cy="1417638"/>
          </a:xfrm>
          <a:noFill/>
        </p:spPr>
        <p:txBody>
          <a:bodyPr wrap="square" numCol="1" compatLnSpc="1">
            <a:prstTxWarp prst="textNoShape">
              <a:avLst/>
            </a:prstTxWarp>
          </a:bodyPr>
          <a:lstStyle/>
          <a:p>
            <a:r>
              <a:rPr lang="en-US" sz="4000" dirty="0" smtClean="0">
                <a:effectLst/>
              </a:rPr>
              <a:t>Acculturation, Migration and Diet</a:t>
            </a:r>
          </a:p>
        </p:txBody>
      </p:sp>
      <p:pic>
        <p:nvPicPr>
          <p:cNvPr id="102402" name="Picture 2" descr="http://s1.hubimg.com/u/5858872_f1024.jpg"/>
          <p:cNvPicPr>
            <a:picLocks noChangeAspect="1" noChangeArrowheads="1"/>
          </p:cNvPicPr>
          <p:nvPr/>
        </p:nvPicPr>
        <p:blipFill>
          <a:blip r:embed="rId3"/>
          <a:srcRect/>
          <a:stretch>
            <a:fillRect/>
          </a:stretch>
        </p:blipFill>
        <p:spPr bwMode="auto">
          <a:xfrm>
            <a:off x="838200" y="1219200"/>
            <a:ext cx="7239000" cy="5429251"/>
          </a:xfrm>
          <a:prstGeom prst="rect">
            <a:avLst/>
          </a:prstGeom>
          <a:noFill/>
        </p:spPr>
      </p:pic>
      <p:sp>
        <p:nvSpPr>
          <p:cNvPr id="5" name="TextBox 4"/>
          <p:cNvSpPr txBox="1"/>
          <p:nvPr/>
        </p:nvSpPr>
        <p:spPr>
          <a:xfrm>
            <a:off x="495909" y="6596390"/>
            <a:ext cx="8111516" cy="261610"/>
          </a:xfrm>
          <a:prstGeom prst="rect">
            <a:avLst/>
          </a:prstGeom>
          <a:noFill/>
        </p:spPr>
        <p:txBody>
          <a:bodyPr wrap="none" rtlCol="0">
            <a:spAutoFit/>
          </a:bodyPr>
          <a:lstStyle/>
          <a:p>
            <a:r>
              <a:rPr lang="en-US" sz="1100" dirty="0" smtClean="0">
                <a:solidFill>
                  <a:schemeClr val="bg1"/>
                </a:solidFill>
              </a:rPr>
              <a:t>Source: Brittany Todd: http://brittanytodd.hubpages.com/hub/Hawaiian-Food-Culture-The-Evolution-and-Effects-of-Local-Food#</a:t>
            </a:r>
            <a:endParaRPr lang="en-US" sz="11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bwMode="auto">
          <a:xfrm>
            <a:off x="228600" y="79375"/>
            <a:ext cx="8378825" cy="1417638"/>
          </a:xfrm>
          <a:noFill/>
        </p:spPr>
        <p:txBody>
          <a:bodyPr wrap="square" numCol="1" compatLnSpc="1">
            <a:prstTxWarp prst="textNoShape">
              <a:avLst/>
            </a:prstTxWarp>
          </a:bodyPr>
          <a:lstStyle/>
          <a:p>
            <a:r>
              <a:rPr lang="en-US" sz="4000" dirty="0" smtClean="0">
                <a:effectLst/>
              </a:rPr>
              <a:t>Acculturation, Migration and Diet</a:t>
            </a:r>
          </a:p>
        </p:txBody>
      </p:sp>
      <p:pic>
        <p:nvPicPr>
          <p:cNvPr id="110594" name="Picture 2" descr="http://s3.hubimg.com/u/5858874_f1024.jpg"/>
          <p:cNvPicPr>
            <a:picLocks noChangeAspect="1" noChangeArrowheads="1"/>
          </p:cNvPicPr>
          <p:nvPr/>
        </p:nvPicPr>
        <p:blipFill>
          <a:blip r:embed="rId3"/>
          <a:srcRect/>
          <a:stretch>
            <a:fillRect/>
          </a:stretch>
        </p:blipFill>
        <p:spPr bwMode="auto">
          <a:xfrm>
            <a:off x="914401" y="1219200"/>
            <a:ext cx="6858000" cy="5143501"/>
          </a:xfrm>
          <a:prstGeom prst="rect">
            <a:avLst/>
          </a:prstGeom>
          <a:noFill/>
        </p:spPr>
      </p:pic>
      <p:sp>
        <p:nvSpPr>
          <p:cNvPr id="5" name="TextBox 4"/>
          <p:cNvSpPr txBox="1"/>
          <p:nvPr/>
        </p:nvSpPr>
        <p:spPr>
          <a:xfrm>
            <a:off x="495909" y="6444734"/>
            <a:ext cx="8111516" cy="261610"/>
          </a:xfrm>
          <a:prstGeom prst="rect">
            <a:avLst/>
          </a:prstGeom>
          <a:noFill/>
        </p:spPr>
        <p:txBody>
          <a:bodyPr wrap="none" rtlCol="0">
            <a:spAutoFit/>
          </a:bodyPr>
          <a:lstStyle/>
          <a:p>
            <a:r>
              <a:rPr lang="en-US" sz="1100" dirty="0" smtClean="0">
                <a:solidFill>
                  <a:schemeClr val="bg1"/>
                </a:solidFill>
              </a:rPr>
              <a:t>Source: Brittany Todd: http://brittanytodd.hubpages.com/hub/Hawaiian-Food-Culture-The-Evolution-and-Effects-of-Local-Food#</a:t>
            </a:r>
            <a:endParaRPr lang="en-US" sz="11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0"/>
            <a:ext cx="7612063" cy="1362075"/>
          </a:xfrm>
        </p:spPr>
        <p:txBody>
          <a:bodyPr/>
          <a:lstStyle/>
          <a:p>
            <a:pPr fontAlgn="auto">
              <a:spcAft>
                <a:spcPts val="0"/>
              </a:spcAft>
              <a:defRPr/>
            </a:pPr>
            <a:r>
              <a:rPr lang="en-US" dirty="0" smtClean="0"/>
              <a:t/>
            </a:r>
            <a:br>
              <a:rPr lang="en-US" dirty="0" smtClean="0"/>
            </a:br>
            <a:endParaRPr lang="en-US" dirty="0"/>
          </a:p>
        </p:txBody>
      </p:sp>
      <p:sp>
        <p:nvSpPr>
          <p:cNvPr id="3" name="Text Placeholder 2"/>
          <p:cNvSpPr>
            <a:spLocks noGrp="1"/>
          </p:cNvSpPr>
          <p:nvPr>
            <p:ph type="body" idx="1"/>
          </p:nvPr>
        </p:nvSpPr>
        <p:spPr>
          <a:xfrm>
            <a:off x="765175" y="2079625"/>
            <a:ext cx="7612063" cy="1500188"/>
          </a:xfrm>
        </p:spPr>
        <p:txBody>
          <a:bodyPr/>
          <a:lstStyle/>
          <a:p>
            <a:pPr algn="l" fontAlgn="auto">
              <a:spcAft>
                <a:spcPts val="0"/>
              </a:spcAft>
              <a:defRPr/>
            </a:pPr>
            <a:r>
              <a:rPr lang="en-US" sz="3200" dirty="0" smtClean="0"/>
              <a:t>Our Values </a:t>
            </a:r>
            <a:endParaRPr lang="en-US" sz="3200" b="1" dirty="0" smtClean="0"/>
          </a:p>
          <a:p>
            <a:pPr algn="l" fontAlgn="auto">
              <a:spcAft>
                <a:spcPts val="0"/>
              </a:spcAft>
              <a:defRPr/>
            </a:pPr>
            <a:endParaRPr lang="en-US" dirty="0" smtClean="0"/>
          </a:p>
          <a:p>
            <a:pPr algn="l" fontAlgn="auto">
              <a:spcAft>
                <a:spcPts val="0"/>
              </a:spcAft>
              <a:defRPr/>
            </a:pPr>
            <a:r>
              <a:rPr lang="en-US" sz="2400" dirty="0" err="1" smtClean="0"/>
              <a:t>Pili</a:t>
            </a:r>
            <a:endParaRPr lang="en-US" sz="2400" dirty="0" smtClean="0"/>
          </a:p>
          <a:p>
            <a:pPr algn="l" fontAlgn="auto">
              <a:spcAft>
                <a:spcPts val="0"/>
              </a:spcAft>
              <a:defRPr/>
            </a:pPr>
            <a:r>
              <a:rPr lang="en-US" sz="2400" dirty="0" smtClean="0"/>
              <a:t>Aloha</a:t>
            </a:r>
          </a:p>
          <a:p>
            <a:pPr algn="l" fontAlgn="auto">
              <a:spcAft>
                <a:spcPts val="0"/>
              </a:spcAft>
              <a:defRPr/>
            </a:pPr>
            <a:r>
              <a:rPr lang="en-US" sz="2400" dirty="0" err="1" smtClean="0"/>
              <a:t>M</a:t>
            </a:r>
            <a:r>
              <a:rPr lang="en-US" sz="2400" dirty="0" err="1" smtClean="0">
                <a:cs typeface="Arial" charset="0"/>
              </a:rPr>
              <a:t>ālama</a:t>
            </a:r>
            <a:r>
              <a:rPr lang="en-US" sz="2400" dirty="0" smtClean="0">
                <a:cs typeface="Arial" charset="0"/>
              </a:rPr>
              <a:t> </a:t>
            </a:r>
            <a:r>
              <a:rPr lang="en-US" sz="2400" dirty="0" err="1" smtClean="0">
                <a:cs typeface="Arial" charset="0"/>
              </a:rPr>
              <a:t>kekahi</a:t>
            </a:r>
            <a:r>
              <a:rPr lang="en-US" sz="2400" dirty="0" smtClean="0">
                <a:cs typeface="Arial" charset="0"/>
              </a:rPr>
              <a:t> I </a:t>
            </a:r>
            <a:r>
              <a:rPr lang="en-US" sz="2400" dirty="0" err="1" smtClean="0">
                <a:cs typeface="Arial" charset="0"/>
              </a:rPr>
              <a:t>kekahi</a:t>
            </a:r>
            <a:endParaRPr lang="en-US" sz="2400" dirty="0" smtClean="0">
              <a:cs typeface="Arial" charset="0"/>
            </a:endParaRPr>
          </a:p>
          <a:p>
            <a:pPr algn="l" fontAlgn="auto">
              <a:spcAft>
                <a:spcPts val="0"/>
              </a:spcAft>
              <a:defRPr/>
            </a:pPr>
            <a:r>
              <a:rPr lang="en-US" sz="2400" dirty="0" err="1" smtClean="0">
                <a:cs typeface="Arial" charset="0"/>
              </a:rPr>
              <a:t>Maihilahila</a:t>
            </a:r>
            <a:endParaRPr lang="en-US" sz="2400" dirty="0" smtClean="0">
              <a:cs typeface="Arial" charset="0"/>
            </a:endParaRPr>
          </a:p>
          <a:p>
            <a:pPr algn="l" fontAlgn="auto">
              <a:spcAft>
                <a:spcPts val="0"/>
              </a:spcAft>
              <a:defRPr/>
            </a:pPr>
            <a:r>
              <a:rPr lang="en-US" sz="2400" dirty="0" err="1" smtClean="0">
                <a:cs typeface="Arial" charset="0"/>
              </a:rPr>
              <a:t>Na’auao</a:t>
            </a:r>
            <a:endParaRPr lang="en-US" sz="2400" dirty="0" smtClean="0">
              <a:cs typeface="Arial" charset="0"/>
            </a:endParaRPr>
          </a:p>
          <a:p>
            <a:pPr algn="l" fontAlgn="auto">
              <a:spcAft>
                <a:spcPts val="0"/>
              </a:spcAft>
              <a:defRPr/>
            </a:pPr>
            <a:r>
              <a:rPr lang="en-US" sz="2400" dirty="0" err="1" smtClean="0">
                <a:cs typeface="Arial" charset="0"/>
              </a:rPr>
              <a:t>Ano</a:t>
            </a:r>
            <a:r>
              <a:rPr lang="en-US" sz="2400" dirty="0" smtClean="0">
                <a:cs typeface="Arial" charset="0"/>
              </a:rPr>
              <a:t> </a:t>
            </a:r>
            <a:r>
              <a:rPr lang="en-US" sz="2400" dirty="0" err="1" smtClean="0">
                <a:cs typeface="Arial" charset="0"/>
              </a:rPr>
              <a:t>ano</a:t>
            </a:r>
            <a:r>
              <a:rPr lang="en-US" sz="2400" dirty="0" smtClean="0">
                <a:cs typeface="Arial" charset="0"/>
              </a:rPr>
              <a:t> hua</a:t>
            </a:r>
            <a:endParaRPr lang="en-US" sz="2400" dirty="0"/>
          </a:p>
        </p:txBody>
      </p:sp>
      <p:pic>
        <p:nvPicPr>
          <p:cNvPr id="16387" name="Picture 4" descr="volcano"/>
          <p:cNvPicPr>
            <a:picLocks noChangeAspect="1" noChangeArrowheads="1"/>
          </p:cNvPicPr>
          <p:nvPr/>
        </p:nvPicPr>
        <p:blipFill>
          <a:blip r:embed="rId3"/>
          <a:srcRect/>
          <a:stretch>
            <a:fillRect/>
          </a:stretch>
        </p:blipFill>
        <p:spPr bwMode="auto">
          <a:xfrm>
            <a:off x="7256463" y="2079625"/>
            <a:ext cx="1120775" cy="1470025"/>
          </a:xfrm>
          <a:prstGeom prst="rect">
            <a:avLst/>
          </a:prstGeom>
          <a:noFill/>
          <a:ln w="57150" cmpd="thinThick">
            <a:solidFill>
              <a:srgbClr val="00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2514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28600" y="79375"/>
            <a:ext cx="8686800" cy="1417638"/>
          </a:xfrm>
        </p:spPr>
        <p:txBody>
          <a:bodyPr/>
          <a:lstStyle/>
          <a:p>
            <a:pPr fontAlgn="auto">
              <a:spcAft>
                <a:spcPts val="0"/>
              </a:spcAft>
              <a:defRPr/>
            </a:pPr>
            <a:r>
              <a:rPr lang="en-US" dirty="0" smtClean="0"/>
              <a:t>Reasons for Leaving Country of Birth</a:t>
            </a:r>
            <a:endParaRPr lang="en-US" dirty="0"/>
          </a:p>
        </p:txBody>
      </p:sp>
      <p:sp>
        <p:nvSpPr>
          <p:cNvPr id="6" name="TextBox 5"/>
          <p:cNvSpPr txBox="1">
            <a:spLocks noChangeArrowheads="1"/>
          </p:cNvSpPr>
          <p:nvPr/>
        </p:nvSpPr>
        <p:spPr bwMode="auto">
          <a:xfrm>
            <a:off x="765175" y="1697038"/>
            <a:ext cx="7921625" cy="523875"/>
          </a:xfrm>
          <a:prstGeom prst="rect">
            <a:avLst/>
          </a:prstGeom>
          <a:noFill/>
          <a:ln w="9525">
            <a:noFill/>
            <a:miter lim="800000"/>
            <a:headEnd/>
            <a:tailEnd/>
          </a:ln>
        </p:spPr>
        <p:txBody>
          <a:bodyPr>
            <a:spAutoFit/>
          </a:bodyPr>
          <a:lstStyle/>
          <a:p>
            <a:pPr algn="ctr"/>
            <a:r>
              <a:rPr lang="en-US" sz="2800" b="1">
                <a:latin typeface="Book Antiqua" pitchFamily="18" charset="0"/>
              </a:rPr>
              <a:t>OPPORTUNITY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afterEffect">
                                  <p:stCondLst>
                                    <p:cond delay="0"/>
                                  </p:stCondLst>
                                  <p:iterate type="lt">
                                    <p:tmPct val="0"/>
                                  </p:iterate>
                                  <p:childTnLst>
                                    <p:animScale>
                                      <p:cBhvr>
                                        <p:cTn id="6" dur="2000" fill="hold"/>
                                        <p:tgtEl>
                                          <p:spTgt spid="6"/>
                                        </p:tgtEl>
                                      </p:cBhvr>
                                      <p:by x="150000" y="150000"/>
                                    </p:animScale>
                                  </p:childTnLst>
                                </p:cTn>
                              </p:par>
                            </p:childTnLst>
                          </p:cTn>
                        </p:par>
                        <p:par>
                          <p:cTn id="7" fill="hold">
                            <p:stCondLst>
                              <p:cond delay="2000"/>
                            </p:stCondLst>
                            <p:childTnLst>
                              <p:par>
                                <p:cTn id="8" presetID="28" presetClass="emph" presetSubtype="0" fill="hold" grpId="1" nodeType="afterEffect">
                                  <p:stCondLst>
                                    <p:cond delay="0"/>
                                  </p:stCondLst>
                                  <p:iterate type="lt">
                                    <p:tmPct val="10000"/>
                                  </p:iterate>
                                  <p:childTnLst>
                                    <p:animClr clrSpc="rgb" dir="cw">
                                      <p:cBhvr override="childStyle">
                                        <p:cTn id="9" dur="2000" fill="hold"/>
                                        <p:tgtEl>
                                          <p:spTgt spid="6"/>
                                        </p:tgtEl>
                                        <p:attrNameLst>
                                          <p:attrName>style.color</p:attrName>
                                        </p:attrNameLst>
                                      </p:cBhvr>
                                      <p:to>
                                        <a:schemeClr val="accent2"/>
                                      </p:to>
                                    </p:animClr>
                                    <p:animClr clrSpc="rgb" dir="cw">
                                      <p:cBhvr>
                                        <p:cTn id="10" dur="2000" fill="hold"/>
                                        <p:tgtEl>
                                          <p:spTgt spid="6"/>
                                        </p:tgtEl>
                                        <p:attrNameLst>
                                          <p:attrName>fillcolor</p:attrName>
                                        </p:attrNameLst>
                                      </p:cBhvr>
                                      <p:to>
                                        <a:schemeClr val="accent2"/>
                                      </p:to>
                                    </p:animClr>
                                    <p:set>
                                      <p:cBhvr>
                                        <p:cTn id="11" dur="2000" fill="hold"/>
                                        <p:tgtEl>
                                          <p:spTgt spid="6"/>
                                        </p:tgtEl>
                                        <p:attrNameLst>
                                          <p:attrName>fill.type</p:attrName>
                                        </p:attrNameLst>
                                      </p:cBhvr>
                                      <p:to>
                                        <p:strVal val="solid"/>
                                      </p:to>
                                    </p:set>
                                    <p:anim to="1.5" calcmode="lin" valueType="num">
                                      <p:cBhvr override="childStyle">
                                        <p:cTn id="12" dur="20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p:spPr>
        <p:txBody>
          <a:bodyPr wrap="square" numCol="1" compatLnSpc="1">
            <a:prstTxWarp prst="textNoShape">
              <a:avLst/>
            </a:prstTxWarp>
          </a:bodyPr>
          <a:lstStyle/>
          <a:p>
            <a:r>
              <a:rPr lang="en-US" smtClean="0">
                <a:effectLst/>
              </a:rPr>
              <a:t>Stress, work and distance</a:t>
            </a:r>
          </a:p>
        </p:txBody>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effectLst/>
              </a:rPr>
              <a:t>“It’s just more stressful to live in California”</a:t>
            </a:r>
          </a:p>
          <a:p>
            <a:pPr lvl="1"/>
            <a:r>
              <a:rPr lang="en-US" smtClean="0">
                <a:effectLst/>
              </a:rPr>
              <a:t>Longer work hours</a:t>
            </a:r>
          </a:p>
          <a:p>
            <a:pPr lvl="1"/>
            <a:r>
              <a:rPr lang="en-US" smtClean="0">
                <a:effectLst/>
              </a:rPr>
              <a:t>Activities after work</a:t>
            </a:r>
          </a:p>
          <a:p>
            <a:pPr lvl="2"/>
            <a:r>
              <a:rPr lang="en-US" smtClean="0">
                <a:effectLst/>
              </a:rPr>
              <a:t>Staying home to do homework, playing video games</a:t>
            </a:r>
          </a:p>
          <a:p>
            <a:pPr lvl="2"/>
            <a:r>
              <a:rPr lang="en-US" smtClean="0">
                <a:effectLst/>
              </a:rPr>
              <a:t>Commuting – “I just feel so lucky to be home”</a:t>
            </a:r>
          </a:p>
          <a:p>
            <a:pPr lvl="1"/>
            <a:r>
              <a:rPr lang="en-US" smtClean="0">
                <a:effectLst/>
              </a:rPr>
              <a:t>Local environment</a:t>
            </a:r>
          </a:p>
          <a:p>
            <a:pPr lvl="2"/>
            <a:r>
              <a:rPr lang="en-US" smtClean="0">
                <a:effectLst/>
              </a:rPr>
              <a:t>Beaches and parks are often very far away from where you live and work</a:t>
            </a:r>
          </a:p>
          <a:p>
            <a:pPr lvl="2"/>
            <a:r>
              <a:rPr lang="en-US" smtClean="0">
                <a:effectLst/>
              </a:rPr>
              <a:t>Safety of the environment </a:t>
            </a:r>
          </a:p>
        </p:txBody>
      </p:sp>
      <p:pic>
        <p:nvPicPr>
          <p:cNvPr id="53252" name="Picture 4" descr="child playing video game"/>
          <p:cNvPicPr>
            <a:picLocks noChangeAspect="1" noChangeArrowheads="1"/>
          </p:cNvPicPr>
          <p:nvPr/>
        </p:nvPicPr>
        <p:blipFill>
          <a:blip r:embed="rId3"/>
          <a:srcRect/>
          <a:stretch>
            <a:fillRect/>
          </a:stretch>
        </p:blipFill>
        <p:spPr bwMode="auto">
          <a:xfrm>
            <a:off x="7315200" y="2209800"/>
            <a:ext cx="1371600" cy="1152525"/>
          </a:xfrm>
          <a:prstGeom prst="rect">
            <a:avLst/>
          </a:prstGeom>
          <a:noFill/>
        </p:spPr>
      </p:pic>
      <p:pic>
        <p:nvPicPr>
          <p:cNvPr id="53253" name="Picture 5" descr="southern california traffic"/>
          <p:cNvPicPr>
            <a:picLocks noChangeAspect="1" noChangeArrowheads="1"/>
          </p:cNvPicPr>
          <p:nvPr/>
        </p:nvPicPr>
        <p:blipFill>
          <a:blip r:embed="rId4"/>
          <a:srcRect/>
          <a:stretch>
            <a:fillRect/>
          </a:stretch>
        </p:blipFill>
        <p:spPr bwMode="auto">
          <a:xfrm>
            <a:off x="152400" y="3352800"/>
            <a:ext cx="828675" cy="12477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noFill/>
        </p:spPr>
        <p:txBody>
          <a:bodyPr wrap="square" numCol="1" compatLnSpc="1">
            <a:prstTxWarp prst="textNoShape">
              <a:avLst/>
            </a:prstTxWarp>
          </a:bodyPr>
          <a:lstStyle/>
          <a:p>
            <a:r>
              <a:rPr lang="en-US" smtClean="0">
                <a:effectLst/>
              </a:rPr>
              <a:t>Stress, work and distance</a:t>
            </a:r>
          </a:p>
        </p:txBody>
      </p:sp>
      <p:sp>
        <p:nvSpPr>
          <p:cNvPr id="6" name="Content Placeholder 5"/>
          <p:cNvSpPr>
            <a:spLocks noGrp="1"/>
          </p:cNvSpPr>
          <p:nvPr>
            <p:ph idx="1"/>
          </p:nvPr>
        </p:nvSpPr>
        <p:spPr/>
        <p:txBody>
          <a:bodyPr/>
          <a:lstStyle/>
          <a:p>
            <a:r>
              <a:rPr lang="en-US" dirty="0" smtClean="0">
                <a:hlinkClick r:id="rId3"/>
              </a:rPr>
              <a:t>http</a:t>
            </a:r>
            <a:r>
              <a:rPr lang="en-US" dirty="0" smtClean="0">
                <a:hlinkClick r:id="rId3"/>
              </a:rPr>
              <a:t>://www.youtube.com/watch?v=-awmSB2L7UE</a:t>
            </a:r>
            <a:endParaRPr lang="en-US" dirty="0" smtClean="0"/>
          </a:p>
          <a:p>
            <a:r>
              <a:rPr lang="en-US" dirty="0" smtClean="0"/>
              <a:t>Dateline – “The </a:t>
            </a:r>
            <a:r>
              <a:rPr lang="en-US" dirty="0" err="1" smtClean="0"/>
              <a:t>Wai’anae</a:t>
            </a:r>
            <a:r>
              <a:rPr lang="en-US" dirty="0" smtClean="0"/>
              <a:t> Diet”</a:t>
            </a:r>
          </a:p>
          <a:p>
            <a:r>
              <a:rPr lang="en-US" dirty="0" smtClean="0"/>
              <a:t>Interview </a:t>
            </a:r>
            <a:r>
              <a:rPr lang="en-US" dirty="0" smtClean="0"/>
              <a:t>on Hawaiian Obesity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0" y="274638"/>
            <a:ext cx="9144000" cy="1630362"/>
          </a:xfrm>
          <a:noFill/>
        </p:spPr>
        <p:txBody>
          <a:bodyPr wrap="square" numCol="1" compatLnSpc="1">
            <a:prstTxWarp prst="textNoShape">
              <a:avLst/>
            </a:prstTxWarp>
          </a:bodyPr>
          <a:lstStyle/>
          <a:p>
            <a:pPr algn="l"/>
            <a:r>
              <a:rPr lang="en-US" dirty="0" smtClean="0">
                <a:effectLst/>
              </a:rPr>
              <a:t>“To help get our ‘</a:t>
            </a:r>
            <a:r>
              <a:rPr lang="en-US" dirty="0" err="1" smtClean="0">
                <a:effectLst/>
              </a:rPr>
              <a:t>ōkole</a:t>
            </a:r>
            <a:r>
              <a:rPr lang="en-US" dirty="0" smtClean="0">
                <a:effectLst/>
              </a:rPr>
              <a:t> going…”</a:t>
            </a:r>
          </a:p>
        </p:txBody>
      </p:sp>
      <p:sp>
        <p:nvSpPr>
          <p:cNvPr id="56323" name="Rectangle 3"/>
          <p:cNvSpPr>
            <a:spLocks noGrp="1"/>
          </p:cNvSpPr>
          <p:nvPr>
            <p:ph type="body" idx="1"/>
          </p:nvPr>
        </p:nvSpPr>
        <p:spPr bwMode="auto">
          <a:xfrm>
            <a:off x="765175" y="2139950"/>
            <a:ext cx="7612063" cy="4113213"/>
          </a:xfrm>
          <a:noFill/>
        </p:spPr>
        <p:txBody>
          <a:bodyPr wrap="square" numCol="1" anchor="t" anchorCtr="0" compatLnSpc="1">
            <a:prstTxWarp prst="textNoShape">
              <a:avLst/>
            </a:prstTxWarp>
          </a:bodyPr>
          <a:lstStyle/>
          <a:p>
            <a:r>
              <a:rPr lang="en-US" dirty="0" smtClean="0">
                <a:effectLst/>
              </a:rPr>
              <a:t>Social </a:t>
            </a:r>
            <a:r>
              <a:rPr lang="en-US" dirty="0" err="1" smtClean="0">
                <a:effectLst/>
              </a:rPr>
              <a:t>vs</a:t>
            </a:r>
            <a:r>
              <a:rPr lang="en-US" dirty="0" smtClean="0">
                <a:effectLst/>
              </a:rPr>
              <a:t> individual</a:t>
            </a:r>
          </a:p>
          <a:p>
            <a:pPr lvl="1"/>
            <a:r>
              <a:rPr lang="en-US" dirty="0" smtClean="0">
                <a:effectLst/>
              </a:rPr>
              <a:t>“if the kids go, then I have to go.  And if the kids are there, then the grandparents will go”</a:t>
            </a:r>
          </a:p>
          <a:p>
            <a:pPr lvl="1"/>
            <a:r>
              <a:rPr lang="en-US" dirty="0" smtClean="0">
                <a:effectLst/>
              </a:rPr>
              <a:t>“Activities should be social events, but should have a component that shows us how to do these things at home.”</a:t>
            </a:r>
          </a:p>
        </p:txBody>
      </p:sp>
      <p:pic>
        <p:nvPicPr>
          <p:cNvPr id="56324" name="Picture 4" descr="hawaiian-kids-waikiki-beach"/>
          <p:cNvPicPr>
            <a:picLocks noChangeAspect="1" noChangeArrowheads="1"/>
          </p:cNvPicPr>
          <p:nvPr/>
        </p:nvPicPr>
        <p:blipFill>
          <a:blip r:embed="rId3"/>
          <a:srcRect/>
          <a:stretch>
            <a:fillRect/>
          </a:stretch>
        </p:blipFill>
        <p:spPr bwMode="auto">
          <a:xfrm>
            <a:off x="4953000" y="4114800"/>
            <a:ext cx="3811588" cy="2540000"/>
          </a:xfrm>
          <a:prstGeom prst="rect">
            <a:avLst/>
          </a:prstGeom>
          <a:noFill/>
        </p:spPr>
      </p:pic>
      <p:sp>
        <p:nvSpPr>
          <p:cNvPr id="56325" name="Text Box 5"/>
          <p:cNvSpPr txBox="1">
            <a:spLocks noChangeArrowheads="1"/>
          </p:cNvSpPr>
          <p:nvPr/>
        </p:nvSpPr>
        <p:spPr bwMode="auto">
          <a:xfrm>
            <a:off x="4953000" y="6400800"/>
            <a:ext cx="3883025" cy="457200"/>
          </a:xfrm>
          <a:prstGeom prst="rect">
            <a:avLst/>
          </a:prstGeom>
          <a:noFill/>
          <a:ln w="9525">
            <a:noFill/>
            <a:miter lim="800000"/>
            <a:headEnd/>
            <a:tailEnd/>
          </a:ln>
          <a:effectLst/>
        </p:spPr>
        <p:txBody>
          <a:bodyPr>
            <a:spAutoFit/>
          </a:bodyPr>
          <a:lstStyle/>
          <a:p>
            <a:pPr defTabSz="914400">
              <a:spcBef>
                <a:spcPct val="50000"/>
              </a:spcBef>
            </a:pPr>
            <a:r>
              <a:rPr lang="en-US" sz="1200"/>
              <a:t>Photo from </a:t>
            </a:r>
            <a:r>
              <a:rPr lang="en-US" sz="1200">
                <a:hlinkClick r:id="rId4"/>
              </a:rPr>
              <a:t>www.ferenc.biz/archives/storiesof</a:t>
            </a:r>
            <a:r>
              <a:rPr lang="en-US" sz="1200"/>
              <a:t>photographers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2" name="Rectangle 14"/>
          <p:cNvSpPr>
            <a:spLocks noGrp="1"/>
          </p:cNvSpPr>
          <p:nvPr>
            <p:ph type="title"/>
          </p:nvPr>
        </p:nvSpPr>
        <p:spPr bwMode="auto">
          <a:noFill/>
        </p:spPr>
        <p:txBody>
          <a:bodyPr wrap="square" numCol="1" compatLnSpc="1">
            <a:prstTxWarp prst="textNoShape">
              <a:avLst/>
            </a:prstTxWarp>
          </a:bodyPr>
          <a:lstStyle/>
          <a:p>
            <a:endParaRPr lang="en-US" smtClean="0">
              <a:effectLst/>
            </a:endParaRPr>
          </a:p>
        </p:txBody>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effectLst/>
              </a:rPr>
              <a:t>Access</a:t>
            </a:r>
          </a:p>
          <a:p>
            <a:pPr lvl="1"/>
            <a:r>
              <a:rPr lang="en-US" dirty="0" smtClean="0">
                <a:effectLst/>
              </a:rPr>
              <a:t>Environment and healthy spaces</a:t>
            </a:r>
          </a:p>
          <a:p>
            <a:pPr lvl="1"/>
            <a:r>
              <a:rPr lang="en-US" dirty="0" smtClean="0">
                <a:effectLst/>
              </a:rPr>
              <a:t>where you can get Hawaiian foods</a:t>
            </a:r>
          </a:p>
          <a:p>
            <a:pPr lvl="2"/>
            <a:r>
              <a:rPr lang="en-US" dirty="0" smtClean="0">
                <a:effectLst/>
              </a:rPr>
              <a:t>“I lived here 10 years before I finally was able to hook up with the community.  Now I am learning where I can get Hawaiian foods.”</a:t>
            </a:r>
          </a:p>
          <a:p>
            <a:r>
              <a:rPr lang="en-US" dirty="0" smtClean="0">
                <a:effectLst/>
              </a:rPr>
              <a:t>How to share foods</a:t>
            </a:r>
          </a:p>
          <a:p>
            <a:pPr lvl="1"/>
            <a:r>
              <a:rPr lang="en-US" dirty="0" smtClean="0">
                <a:effectLst/>
              </a:rPr>
              <a:t>Too much food for the </a:t>
            </a:r>
            <a:r>
              <a:rPr lang="en-US" dirty="0" err="1" smtClean="0">
                <a:effectLst/>
              </a:rPr>
              <a:t>kupuna</a:t>
            </a:r>
            <a:r>
              <a:rPr lang="en-US" dirty="0" smtClean="0">
                <a:effectLst/>
              </a:rPr>
              <a:t> or </a:t>
            </a:r>
            <a:r>
              <a:rPr lang="en-US" dirty="0" smtClean="0">
                <a:effectLst/>
              </a:rPr>
              <a:t>singles</a:t>
            </a:r>
          </a:p>
          <a:p>
            <a:pPr lvl="1"/>
            <a:r>
              <a:rPr lang="en-US" dirty="0" smtClean="0">
                <a:effectLst/>
              </a:rPr>
              <a:t>Community Gardens</a:t>
            </a:r>
          </a:p>
          <a:p>
            <a:pPr lvl="2"/>
            <a:r>
              <a:rPr lang="en-US" dirty="0" err="1" smtClean="0">
                <a:effectLst/>
              </a:rPr>
              <a:t>Famili</a:t>
            </a:r>
            <a:r>
              <a:rPr lang="en-US" dirty="0" smtClean="0">
                <a:effectLst/>
              </a:rPr>
              <a:t> </a:t>
            </a:r>
            <a:r>
              <a:rPr lang="en-US" dirty="0" err="1" smtClean="0">
                <a:effectLst/>
              </a:rPr>
              <a:t>Pe</a:t>
            </a:r>
            <a:r>
              <a:rPr lang="en-US" dirty="0" smtClean="0">
                <a:effectLst/>
              </a:rPr>
              <a:t> </a:t>
            </a:r>
            <a:r>
              <a:rPr lang="en-US" dirty="0" err="1" smtClean="0">
                <a:effectLst/>
              </a:rPr>
              <a:t>Taha</a:t>
            </a:r>
            <a:r>
              <a:rPr lang="en-US" dirty="0" smtClean="0">
                <a:effectLst/>
              </a:rPr>
              <a:t> – Steven </a:t>
            </a:r>
            <a:r>
              <a:rPr lang="en-US" dirty="0" err="1" smtClean="0">
                <a:effectLst/>
              </a:rPr>
              <a:t>Fifita</a:t>
            </a:r>
            <a:endParaRPr lang="en-US" dirty="0" smtClean="0">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smtClean="0"/>
              <a:t>Objective 5: Characterize dietary interventions in NHPI populations – Traditional Hawaiian Diet (THD)</a:t>
            </a:r>
            <a:endParaRPr lang="en-US" sz="3600" dirty="0"/>
          </a:p>
        </p:txBody>
      </p:sp>
      <p:sp>
        <p:nvSpPr>
          <p:cNvPr id="1025" name="Rectangle 1"/>
          <p:cNvSpPr>
            <a:spLocks noChangeArrowheads="1"/>
          </p:cNvSpPr>
          <p:nvPr/>
        </p:nvSpPr>
        <p:spPr bwMode="auto">
          <a:xfrm>
            <a:off x="765175" y="1533465"/>
            <a:ext cx="815022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bg1"/>
                </a:solidFill>
                <a:effectLst/>
                <a:latin typeface="Arial" pitchFamily="34" charset="0"/>
                <a:ea typeface="Calibri" pitchFamily="34" charset="0"/>
                <a:cs typeface="Arial" pitchFamily="34" charset="0"/>
              </a:rPr>
              <a:t>Traditional Foods</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en-US" sz="20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kalo</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(taro)</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en-US" sz="2000" b="0" i="0" u="none" strike="noStrike" cap="none" normalizeH="0" baseline="0" dirty="0" err="1" smtClean="0">
                <a:ln>
                  <a:noFill/>
                </a:ln>
                <a:solidFill>
                  <a:schemeClr val="bg1"/>
                </a:solidFill>
                <a:effectLst/>
                <a:latin typeface="Arial" pitchFamily="34" charset="0"/>
                <a:ea typeface="Calibri" pitchFamily="34" charset="0"/>
                <a:cs typeface="Arial" pitchFamily="34" charset="0"/>
              </a:rPr>
              <a:t>weet</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potato</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poi (mashed taro)</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fish</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chicken</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(both fish and chicken were occasionally eaten).</a:t>
            </a:r>
            <a:endParaRPr lang="en-US" sz="2000" dirty="0" smtClean="0">
              <a:solidFill>
                <a:schemeClr val="bg1"/>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bg1"/>
                </a:solidFill>
                <a:effectLst/>
                <a:latin typeface="Arial" pitchFamily="34" charset="0"/>
                <a:ea typeface="Calibri" pitchFamily="34" charset="0"/>
                <a:cs typeface="Arial" pitchFamily="34" charset="0"/>
              </a:rPr>
              <a:t>Preparation and cooking methods</a:t>
            </a: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Traditional Hawaiian diets were extremely low in fat primarily due to the simplicity of the cooking methods, as well as consumption of a high fiber, complex-carbohydrate diet.  </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Cooking methods emphasized for the present study include:</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Baking</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Steaming</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Broiling</a:t>
            </a:r>
            <a:endParaRPr kumimoji="0" lang="en-US" sz="20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  Boiling</a:t>
            </a:r>
            <a:endParaRPr kumimoji="0" lang="en-US" sz="20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smtClean="0"/>
              <a:t>Objective 5: Characterize dietary interventions in NHPI populations – PILI ‘</a:t>
            </a:r>
            <a:r>
              <a:rPr lang="en-US" sz="3600" dirty="0" err="1" smtClean="0"/>
              <a:t>Ohana</a:t>
            </a:r>
            <a:endParaRPr lang="en-US" sz="3600" dirty="0"/>
          </a:p>
        </p:txBody>
      </p:sp>
      <p:sp>
        <p:nvSpPr>
          <p:cNvPr id="4" name="Rectangle 3"/>
          <p:cNvSpPr/>
          <p:nvPr/>
        </p:nvSpPr>
        <p:spPr>
          <a:xfrm>
            <a:off x="533401" y="1997838"/>
            <a:ext cx="7467600" cy="4154984"/>
          </a:xfrm>
          <a:prstGeom prst="rect">
            <a:avLst/>
          </a:prstGeom>
        </p:spPr>
        <p:txBody>
          <a:bodyPr wrap="square">
            <a:spAutoFit/>
          </a:bodyPr>
          <a:lstStyle/>
          <a:p>
            <a:r>
              <a:rPr lang="en-US" sz="2400" dirty="0" smtClean="0">
                <a:solidFill>
                  <a:schemeClr val="bg1"/>
                </a:solidFill>
              </a:rPr>
              <a:t>The PILI ‘</a:t>
            </a:r>
            <a:r>
              <a:rPr lang="en-US" sz="2400" dirty="0" err="1" smtClean="0">
                <a:solidFill>
                  <a:schemeClr val="bg1"/>
                </a:solidFill>
              </a:rPr>
              <a:t>Ohana</a:t>
            </a:r>
            <a:r>
              <a:rPr lang="en-US" sz="2400" dirty="0" smtClean="0">
                <a:solidFill>
                  <a:schemeClr val="bg1"/>
                </a:solidFill>
              </a:rPr>
              <a:t> program includes eight sessions focusing on lifestyle change, including: </a:t>
            </a:r>
          </a:p>
          <a:p>
            <a:endParaRPr lang="en-US" sz="2400" dirty="0" smtClean="0">
              <a:solidFill>
                <a:schemeClr val="bg1"/>
              </a:solidFill>
            </a:endParaRPr>
          </a:p>
          <a:p>
            <a:pPr marL="342900" indent="-342900">
              <a:buAutoNum type="arabicParenR"/>
            </a:pPr>
            <a:r>
              <a:rPr lang="en-US" sz="2400" dirty="0" smtClean="0">
                <a:solidFill>
                  <a:schemeClr val="bg1"/>
                </a:solidFill>
              </a:rPr>
              <a:t>Overview of the PILI Lifestyle Intervention </a:t>
            </a:r>
          </a:p>
          <a:p>
            <a:pPr marL="342900" indent="-342900">
              <a:buAutoNum type="arabicParenR"/>
            </a:pPr>
            <a:r>
              <a:rPr lang="en-US" sz="2400" dirty="0" smtClean="0">
                <a:solidFill>
                  <a:schemeClr val="bg1"/>
                </a:solidFill>
              </a:rPr>
              <a:t>Getting started on eating less fat </a:t>
            </a:r>
          </a:p>
          <a:p>
            <a:pPr marL="342900" indent="-342900">
              <a:buAutoNum type="arabicParenR"/>
            </a:pPr>
            <a:r>
              <a:rPr lang="en-US" sz="2400" dirty="0" smtClean="0">
                <a:solidFill>
                  <a:schemeClr val="bg1"/>
                </a:solidFill>
              </a:rPr>
              <a:t>Being more active </a:t>
            </a:r>
          </a:p>
          <a:p>
            <a:pPr marL="342900" indent="-342900">
              <a:buAutoNum type="arabicParenR"/>
            </a:pPr>
            <a:r>
              <a:rPr lang="en-US" sz="2400" dirty="0" smtClean="0">
                <a:solidFill>
                  <a:schemeClr val="bg1"/>
                </a:solidFill>
              </a:rPr>
              <a:t>Healthy eating and monitoring </a:t>
            </a:r>
          </a:p>
          <a:p>
            <a:pPr marL="342900" indent="-342900">
              <a:buAutoNum type="arabicParenR"/>
            </a:pPr>
            <a:r>
              <a:rPr lang="en-US" sz="2400" dirty="0" smtClean="0">
                <a:solidFill>
                  <a:schemeClr val="bg1"/>
                </a:solidFill>
              </a:rPr>
              <a:t>Keeping to reduced calories </a:t>
            </a:r>
          </a:p>
          <a:p>
            <a:pPr marL="342900" indent="-342900">
              <a:buAutoNum type="arabicParenR"/>
            </a:pPr>
            <a:r>
              <a:rPr lang="en-US" sz="2400" dirty="0" smtClean="0">
                <a:solidFill>
                  <a:schemeClr val="bg1"/>
                </a:solidFill>
              </a:rPr>
              <a:t>Taking charge of your diet/environment </a:t>
            </a:r>
          </a:p>
          <a:p>
            <a:pPr marL="342900" indent="-342900">
              <a:buAutoNum type="arabicParenR"/>
            </a:pPr>
            <a:r>
              <a:rPr lang="en-US" sz="2400" dirty="0" smtClean="0">
                <a:solidFill>
                  <a:schemeClr val="bg1"/>
                </a:solidFill>
              </a:rPr>
              <a:t>Communicating with health care providers</a:t>
            </a:r>
          </a:p>
          <a:p>
            <a:pPr marL="342900" indent="-342900">
              <a:buAutoNum type="arabicParenR"/>
            </a:pPr>
            <a:r>
              <a:rPr lang="en-US" sz="2400" dirty="0" smtClean="0">
                <a:solidFill>
                  <a:schemeClr val="bg1"/>
                </a:solidFill>
              </a:rPr>
              <a:t>A wrap up session</a:t>
            </a:r>
            <a:endParaRPr lang="en-US" sz="2400" dirty="0">
              <a:solidFill>
                <a:schemeClr val="bg1"/>
              </a:solidFill>
            </a:endParaRPr>
          </a:p>
        </p:txBody>
      </p:sp>
      <p:sp>
        <p:nvSpPr>
          <p:cNvPr id="5" name="Rectangle 4"/>
          <p:cNvSpPr/>
          <p:nvPr/>
        </p:nvSpPr>
        <p:spPr>
          <a:xfrm>
            <a:off x="304800" y="6352877"/>
            <a:ext cx="8305800" cy="400110"/>
          </a:xfrm>
          <a:prstGeom prst="rect">
            <a:avLst/>
          </a:prstGeom>
        </p:spPr>
        <p:txBody>
          <a:bodyPr wrap="square">
            <a:spAutoFit/>
          </a:bodyPr>
          <a:lstStyle/>
          <a:p>
            <a:r>
              <a:rPr lang="en-US" sz="1000" dirty="0" smtClean="0">
                <a:solidFill>
                  <a:schemeClr val="bg1"/>
                </a:solidFill>
              </a:rPr>
              <a:t>Mau MK, Keawe'aimoku Kaholokula J, West MR, </a:t>
            </a:r>
            <a:r>
              <a:rPr lang="en-US" sz="1000" dirty="0" err="1" smtClean="0">
                <a:solidFill>
                  <a:schemeClr val="bg1"/>
                </a:solidFill>
              </a:rPr>
              <a:t>Leake</a:t>
            </a:r>
            <a:r>
              <a:rPr lang="en-US" sz="1000" dirty="0" smtClean="0">
                <a:solidFill>
                  <a:schemeClr val="bg1"/>
                </a:solidFill>
              </a:rPr>
              <a:t> A, </a:t>
            </a:r>
            <a:r>
              <a:rPr lang="en-US" sz="1000" dirty="0" err="1" smtClean="0">
                <a:solidFill>
                  <a:schemeClr val="bg1"/>
                </a:solidFill>
              </a:rPr>
              <a:t>Efird</a:t>
            </a:r>
            <a:r>
              <a:rPr lang="en-US" sz="1000" dirty="0" smtClean="0">
                <a:solidFill>
                  <a:schemeClr val="bg1"/>
                </a:solidFill>
              </a:rPr>
              <a:t> JT, Rose C, </a:t>
            </a:r>
            <a:r>
              <a:rPr lang="en-US" sz="1000" dirty="0" err="1" smtClean="0">
                <a:solidFill>
                  <a:schemeClr val="bg1"/>
                </a:solidFill>
              </a:rPr>
              <a:t>Palakiko</a:t>
            </a:r>
            <a:r>
              <a:rPr lang="en-US" sz="1000" dirty="0" smtClean="0">
                <a:solidFill>
                  <a:schemeClr val="bg1"/>
                </a:solidFill>
              </a:rPr>
              <a:t> DM, Yoshimura S, </a:t>
            </a:r>
            <a:r>
              <a:rPr lang="en-US" sz="1000" dirty="0" err="1" smtClean="0">
                <a:solidFill>
                  <a:schemeClr val="bg1"/>
                </a:solidFill>
              </a:rPr>
              <a:t>Kekauoha</a:t>
            </a:r>
            <a:r>
              <a:rPr lang="en-US" sz="1000" dirty="0" smtClean="0">
                <a:solidFill>
                  <a:schemeClr val="bg1"/>
                </a:solidFill>
              </a:rPr>
              <a:t> PB, Gomes H.</a:t>
            </a:r>
          </a:p>
          <a:p>
            <a:r>
              <a:rPr lang="en-US" sz="1000" dirty="0" err="1" smtClean="0">
                <a:solidFill>
                  <a:schemeClr val="bg1"/>
                </a:solidFill>
              </a:rPr>
              <a:t>Prog</a:t>
            </a:r>
            <a:r>
              <a:rPr lang="en-US" sz="1000" dirty="0" smtClean="0">
                <a:solidFill>
                  <a:schemeClr val="bg1"/>
                </a:solidFill>
              </a:rPr>
              <a:t> Community Health </a:t>
            </a:r>
            <a:r>
              <a:rPr lang="en-US" sz="1000" dirty="0" err="1" smtClean="0">
                <a:solidFill>
                  <a:schemeClr val="bg1"/>
                </a:solidFill>
              </a:rPr>
              <a:t>Partnersh</a:t>
            </a:r>
            <a:r>
              <a:rPr lang="en-US" sz="1000" dirty="0" smtClean="0">
                <a:solidFill>
                  <a:schemeClr val="bg1"/>
                </a:solidFill>
              </a:rPr>
              <a:t>. 2010 Spring;4(1):7-16.</a:t>
            </a:r>
            <a:endParaRPr lang="en-US" sz="1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3249613" cy="1631950"/>
          </a:xfrm>
        </p:spPr>
        <p:txBody>
          <a:bodyPr/>
          <a:lstStyle/>
          <a:p>
            <a:pPr fontAlgn="auto">
              <a:spcAft>
                <a:spcPts val="0"/>
              </a:spcAft>
              <a:defRPr/>
            </a:pPr>
            <a:r>
              <a:rPr lang="en-US" i="1" dirty="0" smtClean="0"/>
              <a:t>`</a:t>
            </a:r>
            <a:r>
              <a:rPr lang="en-US" i="1" dirty="0" err="1" smtClean="0"/>
              <a:t>A`ohe</a:t>
            </a:r>
            <a:r>
              <a:rPr lang="en-US" i="1" dirty="0" smtClean="0"/>
              <a:t> </a:t>
            </a:r>
            <a:r>
              <a:rPr lang="en-US" i="1" dirty="0" err="1" smtClean="0"/>
              <a:t>hana</a:t>
            </a:r>
            <a:r>
              <a:rPr lang="en-US" i="1" dirty="0" smtClean="0"/>
              <a:t> </a:t>
            </a:r>
            <a:r>
              <a:rPr lang="en-US" i="1" dirty="0" err="1" smtClean="0"/>
              <a:t>nui</a:t>
            </a:r>
            <a:r>
              <a:rPr lang="en-US" i="1" dirty="0" smtClean="0"/>
              <a:t> </a:t>
            </a:r>
            <a:r>
              <a:rPr lang="en-US" i="1" dirty="0" err="1" smtClean="0"/>
              <a:t>ke</a:t>
            </a:r>
            <a:r>
              <a:rPr lang="en-US" i="1" dirty="0" smtClean="0"/>
              <a:t> </a:t>
            </a:r>
            <a:r>
              <a:rPr lang="en-US" i="1" dirty="0" err="1" smtClean="0"/>
              <a:t>alu</a:t>
            </a:r>
            <a:r>
              <a:rPr lang="en-US" i="1" dirty="0" smtClean="0"/>
              <a:t> `</a:t>
            </a:r>
            <a:r>
              <a:rPr lang="en-US" i="1" dirty="0" err="1" smtClean="0"/>
              <a:t>ia</a:t>
            </a:r>
            <a:endParaRPr lang="en-US" dirty="0"/>
          </a:p>
        </p:txBody>
      </p:sp>
      <p:sp>
        <p:nvSpPr>
          <p:cNvPr id="3" name="Text Placeholder 2"/>
          <p:cNvSpPr>
            <a:spLocks noGrp="1"/>
          </p:cNvSpPr>
          <p:nvPr>
            <p:ph type="body" sz="half" idx="2"/>
          </p:nvPr>
        </p:nvSpPr>
        <p:spPr>
          <a:xfrm>
            <a:off x="457200" y="2012950"/>
            <a:ext cx="3505200" cy="4006850"/>
          </a:xfrm>
        </p:spPr>
        <p:txBody>
          <a:bodyPr/>
          <a:lstStyle/>
          <a:p>
            <a:pPr algn="l" fontAlgn="auto">
              <a:spcAft>
                <a:spcPts val="0"/>
              </a:spcAft>
              <a:buFont typeface="Wingdings" pitchFamily="2" charset="2"/>
              <a:buChar char="v"/>
              <a:defRPr/>
            </a:pPr>
            <a:r>
              <a:rPr lang="en-US" dirty="0" smtClean="0"/>
              <a:t>Native Hawaiian Community</a:t>
            </a:r>
          </a:p>
          <a:p>
            <a:pPr algn="l" fontAlgn="auto">
              <a:spcAft>
                <a:spcPts val="0"/>
              </a:spcAft>
              <a:buFont typeface="Wingdings" pitchFamily="2" charset="2"/>
              <a:buChar char="v"/>
              <a:defRPr/>
            </a:pPr>
            <a:r>
              <a:rPr lang="en-US" dirty="0" smtClean="0"/>
              <a:t> </a:t>
            </a:r>
            <a:r>
              <a:rPr lang="en-US" dirty="0" err="1" smtClean="0"/>
              <a:t>Ka’ala</a:t>
            </a:r>
            <a:r>
              <a:rPr lang="en-US" dirty="0" smtClean="0"/>
              <a:t> and Victor Pang &amp; 	</a:t>
            </a:r>
            <a:r>
              <a:rPr lang="en-US" i="1" dirty="0" smtClean="0"/>
              <a:t>PIHP-Hawaii</a:t>
            </a:r>
          </a:p>
          <a:p>
            <a:pPr algn="l" fontAlgn="auto">
              <a:spcAft>
                <a:spcPts val="0"/>
              </a:spcAft>
              <a:buFont typeface="Wingdings" pitchFamily="2" charset="2"/>
              <a:buChar char="v"/>
              <a:defRPr/>
            </a:pPr>
            <a:r>
              <a:rPr lang="en-US" dirty="0" smtClean="0"/>
              <a:t>Momi Bone &amp; Charlene Kazner </a:t>
            </a:r>
          </a:p>
          <a:p>
            <a:pPr fontAlgn="auto">
              <a:spcAft>
                <a:spcPts val="0"/>
              </a:spcAft>
              <a:defRPr/>
            </a:pPr>
            <a:r>
              <a:rPr lang="en-US" i="1" dirty="0" smtClean="0"/>
              <a:t>         </a:t>
            </a:r>
            <a:r>
              <a:rPr lang="en-US" i="1" dirty="0" err="1" smtClean="0"/>
              <a:t>Ainahau</a:t>
            </a:r>
            <a:r>
              <a:rPr lang="en-US" i="1" dirty="0" smtClean="0"/>
              <a:t> O </a:t>
            </a:r>
            <a:r>
              <a:rPr lang="en-US" i="1" dirty="0" err="1" smtClean="0"/>
              <a:t>Kaleponi</a:t>
            </a:r>
            <a:r>
              <a:rPr lang="en-US" i="1" dirty="0" smtClean="0"/>
              <a:t>  </a:t>
            </a:r>
          </a:p>
          <a:p>
            <a:pPr fontAlgn="auto">
              <a:spcAft>
                <a:spcPts val="0"/>
              </a:spcAft>
              <a:defRPr/>
            </a:pPr>
            <a:r>
              <a:rPr lang="en-US" i="1" dirty="0" smtClean="0"/>
              <a:t>         Hawaiian Civic Club </a:t>
            </a:r>
          </a:p>
          <a:p>
            <a:pPr algn="l" fontAlgn="auto">
              <a:spcAft>
                <a:spcPts val="0"/>
              </a:spcAft>
              <a:buFont typeface="Wingdings" pitchFamily="2" charset="2"/>
              <a:buChar char="v"/>
              <a:defRPr/>
            </a:pPr>
            <a:r>
              <a:rPr lang="en-US" dirty="0" smtClean="0"/>
              <a:t>CSUF – Archana J. McEligot</a:t>
            </a:r>
          </a:p>
          <a:p>
            <a:pPr algn="l" fontAlgn="auto">
              <a:spcAft>
                <a:spcPts val="0"/>
              </a:spcAft>
              <a:buFont typeface="Wingdings" pitchFamily="2" charset="2"/>
              <a:buChar char="v"/>
              <a:defRPr/>
            </a:pPr>
            <a:r>
              <a:rPr lang="en-US" dirty="0" smtClean="0"/>
              <a:t>CSUF -  Michele Wood</a:t>
            </a:r>
          </a:p>
          <a:p>
            <a:pPr algn="l" fontAlgn="auto">
              <a:spcAft>
                <a:spcPts val="0"/>
              </a:spcAft>
              <a:buFont typeface="Wingdings" pitchFamily="2" charset="2"/>
              <a:buChar char="v"/>
              <a:defRPr/>
            </a:pPr>
            <a:r>
              <a:rPr lang="en-US" dirty="0" smtClean="0"/>
              <a:t>WINCART – Sora Tanjasiri</a:t>
            </a:r>
          </a:p>
          <a:p>
            <a:pPr algn="l" fontAlgn="auto">
              <a:spcAft>
                <a:spcPts val="0"/>
              </a:spcAft>
              <a:buFont typeface="Wingdings" pitchFamily="2" charset="2"/>
              <a:buChar char="v"/>
              <a:defRPr/>
            </a:pPr>
            <a:r>
              <a:rPr lang="en-US" dirty="0" smtClean="0"/>
              <a:t>UCR – Juliet McMullin</a:t>
            </a:r>
          </a:p>
          <a:p>
            <a:pPr algn="l" fontAlgn="auto">
              <a:spcAft>
                <a:spcPts val="0"/>
              </a:spcAft>
              <a:buFont typeface="Wingdings" pitchFamily="2" charset="2"/>
              <a:buChar char="v"/>
              <a:defRPr/>
            </a:pPr>
            <a:r>
              <a:rPr lang="en-US" dirty="0" smtClean="0"/>
              <a:t>CSUF students</a:t>
            </a:r>
          </a:p>
          <a:p>
            <a:pPr lvl="1" fontAlgn="auto">
              <a:spcAft>
                <a:spcPts val="0"/>
              </a:spcAft>
              <a:buFont typeface="Wingdings" pitchFamily="2" charset="2"/>
              <a:buChar char="v"/>
              <a:defRPr/>
            </a:pPr>
            <a:r>
              <a:rPr lang="en-US" dirty="0" smtClean="0"/>
              <a:t>Shauna Winston</a:t>
            </a:r>
          </a:p>
          <a:p>
            <a:pPr lvl="1" fontAlgn="auto">
              <a:spcAft>
                <a:spcPts val="0"/>
              </a:spcAft>
              <a:buFont typeface="Wingdings" pitchFamily="2" charset="2"/>
              <a:buChar char="v"/>
              <a:defRPr/>
            </a:pPr>
            <a:r>
              <a:rPr lang="en-US" dirty="0" smtClean="0"/>
              <a:t>Rebekah Ngewa</a:t>
            </a:r>
          </a:p>
          <a:p>
            <a:pPr lvl="1" fontAlgn="auto">
              <a:spcAft>
                <a:spcPts val="0"/>
              </a:spcAft>
              <a:buFont typeface="Wingdings" pitchFamily="2" charset="2"/>
              <a:buChar char="v"/>
              <a:defRPr/>
            </a:pPr>
            <a:r>
              <a:rPr lang="en-US" dirty="0" smtClean="0"/>
              <a:t>Ryan Alano</a:t>
            </a:r>
          </a:p>
          <a:p>
            <a:pPr lvl="1" fontAlgn="auto">
              <a:spcAft>
                <a:spcPts val="0"/>
              </a:spcAft>
              <a:buFont typeface="Wingdings" pitchFamily="2" charset="2"/>
              <a:buChar char="v"/>
              <a:defRPr/>
            </a:pPr>
            <a:r>
              <a:rPr lang="en-US" dirty="0" smtClean="0"/>
              <a:t>Tiffany Price</a:t>
            </a:r>
          </a:p>
          <a:p>
            <a:pPr algn="l" fontAlgn="auto">
              <a:spcAft>
                <a:spcPts val="0"/>
              </a:spcAft>
              <a:defRPr/>
            </a:pPr>
            <a:endParaRPr lang="en-US" dirty="0" smtClean="0"/>
          </a:p>
        </p:txBody>
      </p:sp>
      <p:pic>
        <p:nvPicPr>
          <p:cNvPr id="6" name="Picture Placeholder 5" descr="P1000669.jpg"/>
          <p:cNvPicPr>
            <a:picLocks noGrp="1" noChangeAspect="1"/>
          </p:cNvPicPr>
          <p:nvPr>
            <p:ph type="pic" sz="quarter" idx="13"/>
          </p:nvPr>
        </p:nvPicPr>
        <p:blipFill>
          <a:blip r:embed="rId3"/>
          <a:srcRect t="3622" b="3622"/>
          <a:stretch>
            <a:fillRect/>
          </a:stretch>
        </p:blipFill>
        <p:spPr/>
      </p:pic>
      <p:pic>
        <p:nvPicPr>
          <p:cNvPr id="13" name="Picture Placeholder 12" descr="P1000671.jpg"/>
          <p:cNvPicPr>
            <a:picLocks noGrp="1" noChangeAspect="1"/>
          </p:cNvPicPr>
          <p:nvPr>
            <p:ph type="pic" sz="quarter" idx="14"/>
          </p:nvPr>
        </p:nvPicPr>
        <p:blipFill>
          <a:blip r:embed="rId4"/>
          <a:srcRect t="3604" b="36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a:noFill/>
        </p:spPr>
        <p:txBody>
          <a:bodyPr wrap="square" numCol="1" compatLnSpc="1">
            <a:prstTxWarp prst="textNoShape">
              <a:avLst/>
            </a:prstTxWarp>
          </a:bodyPr>
          <a:lstStyle/>
          <a:p>
            <a:r>
              <a:rPr lang="en-US" dirty="0" smtClean="0">
                <a:effectLst/>
              </a:rPr>
              <a:t>Healthy Pacific Islanders</a:t>
            </a:r>
            <a:endParaRPr lang="en-US" b="1" dirty="0" smtClean="0">
              <a:effectLst/>
            </a:endParaRPr>
          </a:p>
        </p:txBody>
      </p:sp>
      <p:sp>
        <p:nvSpPr>
          <p:cNvPr id="46083" name="Rectangle 3"/>
          <p:cNvSpPr>
            <a:spLocks noGrp="1"/>
          </p:cNvSpPr>
          <p:nvPr>
            <p:ph type="body" idx="4294967295"/>
          </p:nvPr>
        </p:nvSpPr>
        <p:spPr bwMode="auto">
          <a:xfrm>
            <a:off x="765175" y="3097212"/>
            <a:ext cx="7612063" cy="3187700"/>
          </a:xfrm>
          <a:noFill/>
        </p:spPr>
        <p:txBody>
          <a:bodyPr wrap="square" numCol="1" anchor="t" anchorCtr="0" compatLnSpc="1">
            <a:prstTxWarp prst="textNoShape">
              <a:avLst/>
            </a:prstTxWarp>
          </a:bodyPr>
          <a:lstStyle/>
          <a:p>
            <a:endParaRPr lang="en-US" dirty="0" smtClean="0">
              <a:effectLst/>
            </a:endParaRPr>
          </a:p>
          <a:p>
            <a:endParaRPr lang="en-US" dirty="0" smtClean="0">
              <a:effectLst/>
            </a:endParaRPr>
          </a:p>
          <a:p>
            <a:pPr>
              <a:buNone/>
            </a:pPr>
            <a:endParaRPr lang="en-US" dirty="0" smtClean="0">
              <a:effectLst/>
            </a:endParaRPr>
          </a:p>
          <a:p>
            <a:r>
              <a:rPr lang="en-US" dirty="0" smtClean="0">
                <a:effectLst/>
              </a:rPr>
              <a:t>Health problems aren’t necessarily “who” NHPI  are, traditionally their diet, lifestyle and health conditions were excellent</a:t>
            </a:r>
          </a:p>
        </p:txBody>
      </p:sp>
      <p:pic>
        <p:nvPicPr>
          <p:cNvPr id="25606" name="Picture 6" descr="Making Ready the Hawaiian Feast."/>
          <p:cNvPicPr>
            <a:picLocks noChangeAspect="1" noChangeArrowheads="1"/>
          </p:cNvPicPr>
          <p:nvPr/>
        </p:nvPicPr>
        <p:blipFill>
          <a:blip r:embed="rId3"/>
          <a:srcRect/>
          <a:stretch>
            <a:fillRect/>
          </a:stretch>
        </p:blipFill>
        <p:spPr bwMode="auto">
          <a:xfrm>
            <a:off x="381000" y="1279906"/>
            <a:ext cx="4949825" cy="3634611"/>
          </a:xfrm>
          <a:prstGeom prst="rect">
            <a:avLst/>
          </a:prstGeom>
          <a:noFill/>
        </p:spPr>
      </p:pic>
      <p:pic>
        <p:nvPicPr>
          <p:cNvPr id="25608" name="Picture 8" descr="Two native Hawaiians hunt in the surf for fish with spear and net">
            <a:hlinkClick r:id="rId4"/>
          </p:cNvPr>
          <p:cNvPicPr>
            <a:picLocks noChangeAspect="1" noChangeArrowheads="1"/>
          </p:cNvPicPr>
          <p:nvPr/>
        </p:nvPicPr>
        <p:blipFill>
          <a:blip r:embed="rId5"/>
          <a:srcRect/>
          <a:stretch>
            <a:fillRect/>
          </a:stretch>
        </p:blipFill>
        <p:spPr bwMode="auto">
          <a:xfrm>
            <a:off x="5029200" y="1873249"/>
            <a:ext cx="3892353" cy="24479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Healthy Pacific Islanders</a:t>
            </a:r>
            <a:endParaRPr lang="en-US" dirty="0"/>
          </a:p>
        </p:txBody>
      </p:sp>
      <p:pic>
        <p:nvPicPr>
          <p:cNvPr id="5" name="Picture 2" descr="http://s3.hubimg.com/u/5858834_f1024.jpg"/>
          <p:cNvPicPr>
            <a:picLocks noChangeAspect="1" noChangeArrowheads="1"/>
          </p:cNvPicPr>
          <p:nvPr/>
        </p:nvPicPr>
        <p:blipFill>
          <a:blip r:embed="rId3"/>
          <a:srcRect/>
          <a:stretch>
            <a:fillRect/>
          </a:stretch>
        </p:blipFill>
        <p:spPr bwMode="auto">
          <a:xfrm>
            <a:off x="990600" y="1497013"/>
            <a:ext cx="6794500" cy="5095876"/>
          </a:xfrm>
          <a:prstGeom prst="rect">
            <a:avLst/>
          </a:prstGeom>
          <a:noFill/>
        </p:spPr>
      </p:pic>
      <p:sp>
        <p:nvSpPr>
          <p:cNvPr id="6" name="TextBox 5"/>
          <p:cNvSpPr txBox="1"/>
          <p:nvPr/>
        </p:nvSpPr>
        <p:spPr>
          <a:xfrm>
            <a:off x="6757706" y="6488668"/>
            <a:ext cx="2386294" cy="369332"/>
          </a:xfrm>
          <a:prstGeom prst="rect">
            <a:avLst/>
          </a:prstGeom>
          <a:noFill/>
        </p:spPr>
        <p:txBody>
          <a:bodyPr wrap="none" rtlCol="0">
            <a:spAutoFit/>
          </a:bodyPr>
          <a:lstStyle/>
          <a:p>
            <a:r>
              <a:rPr lang="en-US" dirty="0" smtClean="0"/>
              <a:t>Source: Brittany Todd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bwMode="auto">
          <a:noFill/>
        </p:spPr>
        <p:txBody>
          <a:bodyPr wrap="square" numCol="1" compatLnSpc="1">
            <a:prstTxWarp prst="textNoShape">
              <a:avLst/>
            </a:prstTxWarp>
          </a:bodyPr>
          <a:lstStyle/>
          <a:p>
            <a:r>
              <a:rPr lang="en-US" dirty="0" smtClean="0">
                <a:effectLst/>
              </a:rPr>
              <a:t>Healthy Pacific Islanders</a:t>
            </a:r>
            <a:endParaRPr lang="en-US" b="1" dirty="0" smtClean="0">
              <a:effectLst/>
            </a:endParaRPr>
          </a:p>
        </p:txBody>
      </p:sp>
      <p:sp>
        <p:nvSpPr>
          <p:cNvPr id="46083" name="Rectangle 3"/>
          <p:cNvSpPr>
            <a:spLocks noGrp="1"/>
          </p:cNvSpPr>
          <p:nvPr>
            <p:ph type="body" idx="4294967295"/>
          </p:nvPr>
        </p:nvSpPr>
        <p:spPr bwMode="auto">
          <a:xfrm>
            <a:off x="765175" y="2743200"/>
            <a:ext cx="7612063" cy="3187700"/>
          </a:xfrm>
          <a:noFill/>
        </p:spPr>
        <p:txBody>
          <a:bodyPr wrap="square" numCol="1" anchor="t" anchorCtr="0" compatLnSpc="1">
            <a:prstTxWarp prst="textNoShape">
              <a:avLst/>
            </a:prstTxWarp>
          </a:bodyPr>
          <a:lstStyle/>
          <a:p>
            <a:r>
              <a:rPr lang="en-US" dirty="0">
                <a:effectLst/>
              </a:rPr>
              <a:t>D</a:t>
            </a:r>
            <a:r>
              <a:rPr lang="en-US" dirty="0" smtClean="0">
                <a:effectLst/>
              </a:rPr>
              <a:t>iscussion of weight, diet and exercise</a:t>
            </a:r>
          </a:p>
          <a:p>
            <a:pPr lvl="1"/>
            <a:r>
              <a:rPr lang="en-US" dirty="0" smtClean="0">
                <a:effectLst/>
              </a:rPr>
              <a:t>Weight as very unhealthy </a:t>
            </a:r>
            <a:r>
              <a:rPr lang="en-US" dirty="0" err="1" smtClean="0">
                <a:effectLst/>
              </a:rPr>
              <a:t>vs</a:t>
            </a:r>
            <a:r>
              <a:rPr lang="en-US" dirty="0" smtClean="0">
                <a:effectLst/>
              </a:rPr>
              <a:t> question of size</a:t>
            </a:r>
          </a:p>
          <a:p>
            <a:pPr lvl="1"/>
            <a:r>
              <a:rPr lang="en-US" dirty="0" smtClean="0">
                <a:effectLst/>
              </a:rPr>
              <a:t>Being able to do what you want to do.  </a:t>
            </a:r>
          </a:p>
          <a:p>
            <a:pPr lvl="2"/>
            <a:r>
              <a:rPr lang="en-US" dirty="0" smtClean="0">
                <a:effectLst/>
              </a:rPr>
              <a:t>“I see some very big Hawaiians, but they’re still doing the things they want to do”</a:t>
            </a:r>
          </a:p>
          <a:p>
            <a:r>
              <a:rPr lang="en-US" dirty="0" smtClean="0">
                <a:effectLst/>
              </a:rPr>
              <a:t>“It’s the way you carry yourself” </a:t>
            </a:r>
          </a:p>
          <a:p>
            <a:pPr lvl="2"/>
            <a:r>
              <a:rPr lang="en-US" dirty="0" smtClean="0">
                <a:effectLst/>
              </a:rPr>
              <a:t>the emotion of being Hawaiian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Hula Warm-up</a:t>
            </a:r>
            <a:endParaRPr lang="en-US" dirty="0"/>
          </a:p>
        </p:txBody>
      </p:sp>
    </p:spTree>
    <p:extLst>
      <p:ext uri="{BB962C8B-B14F-4D97-AF65-F5344CB8AC3E}">
        <p14:creationId xmlns:p14="http://schemas.microsoft.com/office/powerpoint/2010/main" val="19213980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ctrTitle" idx="4294967295"/>
          </p:nvPr>
        </p:nvSpPr>
        <p:spPr bwMode="auto">
          <a:xfrm>
            <a:off x="685800" y="3151187"/>
            <a:ext cx="7772400" cy="1470025"/>
          </a:xfrm>
          <a:noFill/>
        </p:spPr>
        <p:txBody>
          <a:bodyPr wrap="square" numCol="1" compatLnSpc="1">
            <a:prstTxWarp prst="textNoShape">
              <a:avLst/>
            </a:prstTxWarp>
          </a:bodyPr>
          <a:lstStyle/>
          <a:p>
            <a:r>
              <a:rPr lang="en-US" dirty="0" smtClean="0">
                <a:effectLst/>
              </a:rPr>
              <a:t>Pressing Problems</a:t>
            </a:r>
            <a:br>
              <a:rPr lang="en-US" dirty="0" smtClean="0">
                <a:effectLst/>
              </a:rPr>
            </a:br>
            <a:r>
              <a:rPr lang="en-US" sz="3200" dirty="0" smtClean="0">
                <a:effectLst/>
              </a:rPr>
              <a:t>Objective 2: Health Disparities related to nutrition and PA in NHPI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457200" y="304800"/>
            <a:ext cx="8229600" cy="1524000"/>
          </a:xfrm>
          <a:noFill/>
        </p:spPr>
        <p:txBody>
          <a:bodyPr wrap="square" numCol="1" compatLnSpc="1">
            <a:prstTxWarp prst="textNoShape">
              <a:avLst/>
            </a:prstTxWarp>
          </a:bodyPr>
          <a:lstStyle/>
          <a:p>
            <a:r>
              <a:rPr lang="en-US" sz="4400" dirty="0" smtClean="0">
                <a:effectLst/>
              </a:rPr>
              <a:t/>
            </a:r>
            <a:br>
              <a:rPr lang="en-US" sz="4400" dirty="0" smtClean="0">
                <a:effectLst/>
              </a:rPr>
            </a:br>
            <a:r>
              <a:rPr lang="en-US" sz="4400" dirty="0" smtClean="0">
                <a:effectLst/>
              </a:rPr>
              <a:t>“Some of the problems are well known and we know what </a:t>
            </a:r>
            <a:br>
              <a:rPr lang="en-US" sz="4400" dirty="0" smtClean="0">
                <a:effectLst/>
              </a:rPr>
            </a:br>
            <a:r>
              <a:rPr lang="en-US" sz="4400" dirty="0" smtClean="0">
                <a:effectLst/>
              </a:rPr>
              <a:t>we should do…” </a:t>
            </a:r>
            <a:br>
              <a:rPr lang="en-US" sz="4400" dirty="0" smtClean="0">
                <a:effectLst/>
              </a:rPr>
            </a:br>
            <a:endParaRPr lang="en-US" sz="4400" dirty="0" smtClean="0">
              <a:effectLst/>
            </a:endParaRPr>
          </a:p>
        </p:txBody>
      </p:sp>
      <p:sp>
        <p:nvSpPr>
          <p:cNvPr id="49155" name="Rectangle 3"/>
          <p:cNvSpPr>
            <a:spLocks noGrp="1"/>
          </p:cNvSpPr>
          <p:nvPr>
            <p:ph type="body" idx="4294967295"/>
          </p:nvPr>
        </p:nvSpPr>
        <p:spPr bwMode="auto">
          <a:xfrm>
            <a:off x="765175" y="2667000"/>
            <a:ext cx="7612063" cy="3760788"/>
          </a:xfrm>
          <a:noFill/>
        </p:spPr>
        <p:txBody>
          <a:bodyPr wrap="square" numCol="1" anchor="t" anchorCtr="0" compatLnSpc="1">
            <a:prstTxWarp prst="textNoShape">
              <a:avLst/>
            </a:prstTxWarp>
          </a:bodyPr>
          <a:lstStyle/>
          <a:p>
            <a:r>
              <a:rPr lang="en-US" dirty="0" smtClean="0">
                <a:effectLst/>
              </a:rPr>
              <a:t>Diseases</a:t>
            </a:r>
          </a:p>
          <a:p>
            <a:pPr lvl="1"/>
            <a:r>
              <a:rPr lang="en-US" dirty="0" smtClean="0">
                <a:effectLst/>
              </a:rPr>
              <a:t>Diabetes, heart disease, cancer</a:t>
            </a:r>
          </a:p>
          <a:p>
            <a:r>
              <a:rPr lang="en-US" dirty="0" smtClean="0">
                <a:effectLst/>
              </a:rPr>
              <a:t>Practices</a:t>
            </a:r>
          </a:p>
          <a:p>
            <a:pPr lvl="1"/>
            <a:r>
              <a:rPr lang="en-US" dirty="0" smtClean="0">
                <a:effectLst/>
              </a:rPr>
              <a:t>Diet and exercise</a:t>
            </a:r>
          </a:p>
          <a:p>
            <a:pPr lvl="2"/>
            <a:r>
              <a:rPr lang="en-US" dirty="0" smtClean="0">
                <a:effectLst/>
              </a:rPr>
              <a:t>Nutritious </a:t>
            </a:r>
            <a:r>
              <a:rPr lang="en-US" dirty="0" err="1" smtClean="0">
                <a:effectLst/>
              </a:rPr>
              <a:t>vs</a:t>
            </a:r>
            <a:r>
              <a:rPr lang="en-US" dirty="0" smtClean="0">
                <a:effectLst/>
              </a:rPr>
              <a:t> non-nutritious</a:t>
            </a:r>
          </a:p>
          <a:p>
            <a:pPr lvl="3"/>
            <a:r>
              <a:rPr lang="en-US" dirty="0" smtClean="0">
                <a:effectLst/>
              </a:rPr>
              <a:t>Fast </a:t>
            </a:r>
            <a:r>
              <a:rPr lang="en-US" dirty="0" err="1" smtClean="0">
                <a:effectLst/>
              </a:rPr>
              <a:t>vs</a:t>
            </a:r>
            <a:r>
              <a:rPr lang="en-US" dirty="0" smtClean="0">
                <a:effectLst/>
              </a:rPr>
              <a:t> home cooked</a:t>
            </a:r>
          </a:p>
          <a:p>
            <a:pPr lvl="3"/>
            <a:r>
              <a:rPr lang="en-US" dirty="0" smtClean="0">
                <a:effectLst/>
              </a:rPr>
              <a:t>Hawaiian </a:t>
            </a:r>
            <a:r>
              <a:rPr lang="en-US" dirty="0" err="1" smtClean="0">
                <a:effectLst/>
              </a:rPr>
              <a:t>vs</a:t>
            </a:r>
            <a:r>
              <a:rPr lang="en-US" dirty="0" smtClean="0">
                <a:effectLst/>
              </a:rPr>
              <a:t> American</a:t>
            </a:r>
          </a:p>
          <a:p>
            <a:pPr lvl="1">
              <a:buFont typeface="Wingdings 2" pitchFamily="18" charset="2"/>
              <a:buNone/>
            </a:pPr>
            <a:endParaRPr lang="en-US" dirty="0" smtClean="0">
              <a:effectLst/>
            </a:endParaRPr>
          </a:p>
        </p:txBody>
      </p:sp>
      <p:pic>
        <p:nvPicPr>
          <p:cNvPr id="49156" name="Picture 4" descr="small bowl of rice"/>
          <p:cNvPicPr>
            <a:picLocks noChangeAspect="1" noChangeArrowheads="1"/>
          </p:cNvPicPr>
          <p:nvPr/>
        </p:nvPicPr>
        <p:blipFill>
          <a:blip r:embed="rId3"/>
          <a:srcRect/>
          <a:stretch>
            <a:fillRect/>
          </a:stretch>
        </p:blipFill>
        <p:spPr bwMode="auto">
          <a:xfrm>
            <a:off x="7239000" y="3960813"/>
            <a:ext cx="1663700" cy="134778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5234</TotalTime>
  <Words>2443</Words>
  <Application>Microsoft Macintosh PowerPoint</Application>
  <PresentationFormat>On-screen Show (4:3)</PresentationFormat>
  <Paragraphs>462</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Habitat</vt:lpstr>
      <vt:lpstr>Nutrition and Physical Activity in Native Hawaiians and Pacific Islanders A community and evidence-based perspective</vt:lpstr>
      <vt:lpstr>Objectives</vt:lpstr>
      <vt:lpstr> </vt:lpstr>
      <vt:lpstr>Healthy Pacific Islanders</vt:lpstr>
      <vt:lpstr>Healthy Pacific Islanders</vt:lpstr>
      <vt:lpstr>Healthy Pacific Islanders</vt:lpstr>
      <vt:lpstr>Hula Warm-up</vt:lpstr>
      <vt:lpstr>Pressing Problems Objective 2: Health Disparities related to nutrition and PA in NHPI</vt:lpstr>
      <vt:lpstr> “Some of the problems are well known and we know what  we should do…”  </vt:lpstr>
      <vt:lpstr>What Are Our Health Disparities? - Population</vt:lpstr>
      <vt:lpstr>What Are Our Health Disparities? </vt:lpstr>
      <vt:lpstr>What Are Our Health Disparities? </vt:lpstr>
      <vt:lpstr>Health in Children</vt:lpstr>
      <vt:lpstr>Demographics of DABS</vt:lpstr>
      <vt:lpstr>What Are Our Health Disparities? </vt:lpstr>
      <vt:lpstr>PowerPoint Presentation</vt:lpstr>
      <vt:lpstr>Body Mass Index </vt:lpstr>
      <vt:lpstr>`A`ohe hana nui ke alu `ia  </vt:lpstr>
      <vt:lpstr>What Are We Eating? Major studies on Diet and Nutrition for NHPI</vt:lpstr>
      <vt:lpstr>What Are We Eating? </vt:lpstr>
      <vt:lpstr>PowerPoint Presentation</vt:lpstr>
      <vt:lpstr>PowerPoint Presentation</vt:lpstr>
      <vt:lpstr>PowerPoint Presentation</vt:lpstr>
      <vt:lpstr>“Hawaiians don’t eat until they’re full, they eat until they’re tired” - </vt:lpstr>
      <vt:lpstr>PowerPoint Presentation</vt:lpstr>
      <vt:lpstr>Objective 4: Social Determinants</vt:lpstr>
      <vt:lpstr>Objective 4: Social Determinants</vt:lpstr>
      <vt:lpstr>Acculturation, Migration and Diet</vt:lpstr>
      <vt:lpstr>Acculturation, Migration and Diet</vt:lpstr>
      <vt:lpstr>Reasons for Leaving Country of Birth</vt:lpstr>
      <vt:lpstr>Stress, work and distance</vt:lpstr>
      <vt:lpstr>Stress, work and distance</vt:lpstr>
      <vt:lpstr>“To help get our ‘ōkole going…”</vt:lpstr>
      <vt:lpstr>PowerPoint Presentation</vt:lpstr>
      <vt:lpstr>Objective 5: Characterize dietary interventions in NHPI populations – Traditional Hawaiian Diet (THD)</vt:lpstr>
      <vt:lpstr>Objective 5: Characterize dietary interventions in NHPI populations – PILI ‘Ohana</vt:lpstr>
      <vt:lpstr>`A`ohe hana nui ke alu `ia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Leaving Hawaii</dc:title>
  <dc:creator>.</dc:creator>
  <cp:lastModifiedBy>Juliet McMullin</cp:lastModifiedBy>
  <cp:revision>134</cp:revision>
  <dcterms:created xsi:type="dcterms:W3CDTF">2009-05-14T17:11:39Z</dcterms:created>
  <dcterms:modified xsi:type="dcterms:W3CDTF">2012-11-05T00:25:14Z</dcterms:modified>
</cp:coreProperties>
</file>