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1" r:id="rId1"/>
  </p:sldMasterIdLst>
  <p:notesMasterIdLst>
    <p:notesMasterId r:id="rId12"/>
  </p:notesMasterIdLst>
  <p:handoutMasterIdLst>
    <p:handoutMasterId r:id="rId13"/>
  </p:handoutMasterIdLst>
  <p:sldIdLst>
    <p:sldId id="257" r:id="rId2"/>
    <p:sldId id="331" r:id="rId3"/>
    <p:sldId id="339" r:id="rId4"/>
    <p:sldId id="374" r:id="rId5"/>
    <p:sldId id="376" r:id="rId6"/>
    <p:sldId id="375" r:id="rId7"/>
    <p:sldId id="362" r:id="rId8"/>
    <p:sldId id="336" r:id="rId9"/>
    <p:sldId id="366" r:id="rId10"/>
    <p:sldId id="328" r:id="rId11"/>
  </p:sldIdLst>
  <p:sldSz cx="9144000" cy="6858000" type="screen4x3"/>
  <p:notesSz cx="7053263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006600"/>
    <a:srgbClr val="F9FFF7"/>
    <a:srgbClr val="CC0000"/>
    <a:srgbClr val="CAB090"/>
    <a:srgbClr val="DBB793"/>
    <a:srgbClr val="1A4E34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01" autoAdjust="0"/>
    <p:restoredTop sz="87208" autoAdjust="0"/>
  </p:normalViewPr>
  <p:slideViewPr>
    <p:cSldViewPr>
      <p:cViewPr>
        <p:scale>
          <a:sx n="75" d="100"/>
          <a:sy n="75" d="100"/>
        </p:scale>
        <p:origin x="-2136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154" y="-108"/>
      </p:cViewPr>
      <p:guideLst>
        <p:guide orient="horz" pos="2933"/>
        <p:guide pos="222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73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70" rIns="92738" bIns="46370" numCol="1" anchor="t" anchorCtr="0" compatLnSpc="1">
            <a:prstTxWarp prst="textNoShape">
              <a:avLst/>
            </a:prstTxWarp>
          </a:bodyPr>
          <a:lstStyle>
            <a:lvl1pPr defTabSz="927016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94322" y="1"/>
            <a:ext cx="30573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70" rIns="92738" bIns="46370" numCol="1" anchor="t" anchorCtr="0" compatLnSpc="1">
            <a:prstTxWarp prst="textNoShape">
              <a:avLst/>
            </a:prstTxWarp>
          </a:bodyPr>
          <a:lstStyle>
            <a:lvl1pPr algn="r" defTabSz="927016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842384"/>
            <a:ext cx="30573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70" rIns="92738" bIns="46370" numCol="1" anchor="b" anchorCtr="0" compatLnSpc="1">
            <a:prstTxWarp prst="textNoShape">
              <a:avLst/>
            </a:prstTxWarp>
          </a:bodyPr>
          <a:lstStyle>
            <a:lvl1pPr defTabSz="927016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94322" y="8842384"/>
            <a:ext cx="30573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70" rIns="92738" bIns="46370" numCol="1" anchor="b" anchorCtr="0" compatLnSpc="1">
            <a:prstTxWarp prst="textNoShape">
              <a:avLst/>
            </a:prstTxWarp>
          </a:bodyPr>
          <a:lstStyle>
            <a:lvl1pPr algn="r" defTabSz="926365">
              <a:defRPr sz="1200"/>
            </a:lvl1pPr>
          </a:lstStyle>
          <a:p>
            <a:fld id="{6D47D442-F347-5A4F-A340-C7901E156E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44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573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3" tIns="45896" rIns="91793" bIns="45896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4322" y="1"/>
            <a:ext cx="30573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3" tIns="45896" rIns="91793" bIns="45896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6975" y="698500"/>
            <a:ext cx="4656138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46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6275" y="4422769"/>
            <a:ext cx="5642294" cy="418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3" tIns="45896" rIns="91793" bIns="4589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42384"/>
            <a:ext cx="30573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3" tIns="45896" rIns="91793" bIns="45896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4322" y="8842384"/>
            <a:ext cx="3057362" cy="465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793" tIns="45896" rIns="91793" bIns="45896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4C4C939-8531-9143-8D3E-5491D571B8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601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8567" indent="-28406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6256" indent="-22725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0759" indent="-22725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5261" indent="-22725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9764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4266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08769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63271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F6B4A9B-5731-624D-8686-F91E09053B12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8567" indent="-28406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6256" indent="-22725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0759" indent="-22725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5261" indent="-22725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9764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4266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08769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63271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9B8DB0-A8E8-B649-BB65-1E6B5EC39D37}" type="slidenum">
              <a:rPr lang="en-US"/>
              <a:pPr eaLnBrk="1" hangingPunct="1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8567" indent="-284064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36256" indent="-22725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90759" indent="-22725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45261" indent="-227251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99764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54266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08769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63271" indent="-22725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D8116BB-F916-8C48-A3A4-A0E3AA840C05}" type="slidenum">
              <a:rPr lang="en-US"/>
              <a:pPr eaLnBrk="1" hangingPunct="1"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1FCF82-E738-5F49-9C52-5F9882A5B05C}" type="datetime1">
              <a:rPr lang="en-US"/>
              <a:pPr/>
              <a:t>11/4/2012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5BA64E-A44E-6F4A-846E-87F1611CA7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85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636F40-2663-B04E-87D2-73AD467E3C84}" type="datetime1">
              <a:rPr lang="en-US"/>
              <a:pPr/>
              <a:t>11/4/2012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680410-49B1-7F46-B7AF-F292316468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96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61A8D6-B799-E04C-ABB1-25EB0BFFD085}" type="datetime1">
              <a:rPr lang="en-US"/>
              <a:pPr/>
              <a:t>11/4/2012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D2F1CB8-BD27-934F-8588-6F46CEBE06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028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C80DB1-B27E-3640-9905-475F302F5389}" type="datetime1">
              <a:rPr lang="en-US"/>
              <a:pPr/>
              <a:t>11/4/2012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7C1A74-CEB1-7F40-AEFE-F3E017E460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388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60E79F-4B60-8947-9A7F-49565905BC65}" type="datetime1">
              <a:rPr lang="en-US"/>
              <a:pPr/>
              <a:t>11/4/2012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3976D0-48C2-3A44-BB30-3FA64EA4F7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030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9115AA-5343-D847-93CB-2B1EA001D702}" type="datetime1">
              <a:rPr lang="en-US"/>
              <a:pPr/>
              <a:t>11/4/2012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85B8DA-30C9-2640-897E-2138D464CC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57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24B70-227D-334A-BE2F-72CA02AFF4DE}" type="datetime1">
              <a:rPr lang="en-US"/>
              <a:pPr/>
              <a:t>11/4/2012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AB8F22-E27F-5F40-96FB-D8A4B1C6CE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47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709EEA-1DEA-F34A-BBCD-EC2DA6BA4DA5}" type="datetime1">
              <a:rPr lang="en-US"/>
              <a:pPr/>
              <a:t>11/4/2012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4DAE5A-FFEF-C349-B8BA-94157A852F8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728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C4CC2C-C567-A24F-A930-62C0D1BC8C30}" type="datetime1">
              <a:rPr lang="en-US"/>
              <a:pPr/>
              <a:t>11/4/2012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1E1BCF7-1F5F-9A43-9BD2-109CD1FFBC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36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364268-041E-CC47-AFBB-05BCC83CA029}" type="datetime1">
              <a:rPr lang="en-US"/>
              <a:pPr/>
              <a:t>11/4/2012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9CF9DC-66BE-CB4B-8FCC-7BE815F57D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88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3BE868-F679-0C4A-B518-0EAC5C629D3C}" type="datetime1">
              <a:rPr lang="en-US"/>
              <a:pPr/>
              <a:t>11/4/2012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587B0A-9420-D542-9524-FAEFA3A15E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08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0CAB4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DAA225CB-6608-0B48-B3E0-1E9DC66F5C1F}" type="datetime1">
              <a:rPr lang="en-US"/>
              <a:pPr/>
              <a:t>11/4/2012</a:t>
            </a:fld>
            <a:endParaRPr lang="en-US"/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85B9CC-3BC4-264A-A6DE-13E2EF064B5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30" name="Picture 12" descr="Green Ulu Border"/>
          <p:cNvPicPr>
            <a:picLocks noChangeAspect="1" noChangeArrowheads="1"/>
          </p:cNvPicPr>
          <p:nvPr/>
        </p:nvPicPr>
        <p:blipFill>
          <a:blip r:embed="rId13" cstate="email">
            <a:lum bright="52000" contrast="-6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3"/>
          <a:stretch>
            <a:fillRect/>
          </a:stretch>
        </p:blipFill>
        <p:spPr bwMode="auto">
          <a:xfrm>
            <a:off x="0" y="0"/>
            <a:ext cx="25130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1A4E34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1A4E34"/>
          </a:solidFill>
          <a:latin typeface="HawnEngineer" pitchFamily="2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1A4E34"/>
          </a:solidFill>
          <a:latin typeface="HawnEngineer" pitchFamily="2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1A4E34"/>
          </a:solidFill>
          <a:latin typeface="HawnEngineer" pitchFamily="2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rgbClr val="1A4E34"/>
          </a:solidFill>
          <a:latin typeface="HawnEngineer" pitchFamily="2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rgbClr val="1A4E34"/>
          </a:solidFill>
          <a:latin typeface="HawnEngineer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rgbClr val="1A4E34"/>
          </a:solidFill>
          <a:latin typeface="HawnEngineer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rgbClr val="1A4E34"/>
          </a:solidFill>
          <a:latin typeface="HawnEngineer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rgbClr val="1A4E34"/>
          </a:solidFill>
          <a:latin typeface="HawnEngineer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1A4E34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1A4E34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1A4E34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1A4E34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1A4E34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A4E3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A4E3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A4E3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1A4E3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cificislanderhealthpartnerhsip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http/::www.pacific-travel-guides.com:maps:Pacific-Cul.gi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667000" y="457200"/>
            <a:ext cx="6324600" cy="2895600"/>
          </a:xfrm>
        </p:spPr>
        <p:txBody>
          <a:bodyPr/>
          <a:lstStyle/>
          <a:p>
            <a:r>
              <a:rPr lang="en-US" sz="3200" i="1" dirty="0">
                <a:latin typeface="Times New Roman" charset="0"/>
                <a:cs typeface="Times New Roman" charset="0"/>
              </a:rPr>
              <a:t>Pacific Islander Health Partnership (PIHP)</a:t>
            </a:r>
            <a:br>
              <a:rPr lang="en-US" sz="3200" i="1" dirty="0">
                <a:latin typeface="Times New Roman" charset="0"/>
                <a:cs typeface="Times New Roman" charset="0"/>
              </a:rPr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Childhood Obesity &amp; Nutrition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Native Hawaiian Pacific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Islander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000" b="0" i="1" dirty="0" smtClean="0">
                <a:latin typeface="Times New Roman" pitchFamily="18" charset="0"/>
                <a:cs typeface="Times New Roman" pitchFamily="18" charset="0"/>
              </a:rPr>
              <a:t>Nov. 5, 2012</a:t>
            </a:r>
            <a:r>
              <a:rPr lang="en-US" sz="2000" b="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0" i="1" dirty="0">
                <a:latin typeface="Times New Roman" pitchFamily="18" charset="0"/>
                <a:cs typeface="Times New Roman" pitchFamily="18" charset="0"/>
              </a:rPr>
            </a:br>
            <a:endParaRPr lang="en-US" sz="2000" b="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3429000"/>
            <a:ext cx="6248400" cy="3124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2000" dirty="0">
              <a:latin typeface="HawnEngineer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HawnEngineer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HawnEngineer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BRADDON" charset="0"/>
            </a:endParaRPr>
          </a:p>
          <a:p>
            <a:pPr eaLnBrk="1" hangingPunct="1">
              <a:lnSpc>
                <a:spcPct val="80000"/>
              </a:lnSpc>
            </a:pPr>
            <a:endParaRPr lang="en-US" sz="2000" dirty="0">
              <a:latin typeface="BRADDON" charset="0"/>
            </a:endParaRPr>
          </a:p>
          <a:p>
            <a:pPr eaLnBrk="1" hangingPunct="1">
              <a:lnSpc>
                <a:spcPct val="80000"/>
              </a:lnSpc>
            </a:pPr>
            <a:endParaRPr lang="en-US" sz="1800" dirty="0">
              <a:latin typeface="BRADDON" charset="0"/>
            </a:endParaRPr>
          </a:p>
          <a:p>
            <a:pPr eaLnBrk="1" hangingPunct="1"/>
            <a:r>
              <a:rPr lang="en-US" sz="1600" b="1" i="1" dirty="0">
                <a:latin typeface="Times New Roman" charset="0"/>
                <a:cs typeface="Times New Roman" charset="0"/>
              </a:rPr>
              <a:t>Jane </a:t>
            </a:r>
            <a:r>
              <a:rPr lang="en-US" sz="1600" b="1" i="1" dirty="0" err="1">
                <a:latin typeface="Times New Roman" charset="0"/>
                <a:cs typeface="Times New Roman" charset="0"/>
              </a:rPr>
              <a:t>Ka`ala</a:t>
            </a:r>
            <a:r>
              <a:rPr lang="en-US" sz="1600" b="1" i="1" dirty="0">
                <a:latin typeface="Times New Roman" charset="0"/>
                <a:cs typeface="Times New Roman" charset="0"/>
              </a:rPr>
              <a:t> Pang, RN, </a:t>
            </a:r>
            <a:r>
              <a:rPr lang="en-US" sz="1600" b="1" i="1" dirty="0" smtClean="0">
                <a:latin typeface="Times New Roman" charset="0"/>
                <a:cs typeface="Times New Roman" charset="0"/>
              </a:rPr>
              <a:t>PHN</a:t>
            </a:r>
            <a:r>
              <a:rPr lang="en-US" sz="1600" b="1" i="1" dirty="0" smtClean="0">
                <a:latin typeface="Times New Roman" charset="0"/>
                <a:cs typeface="Times New Roman" charset="0"/>
              </a:rPr>
              <a:t>, Retired</a:t>
            </a:r>
          </a:p>
          <a:p>
            <a:pPr eaLnBrk="1" hangingPunct="1"/>
            <a:r>
              <a:rPr lang="en-US" sz="1600" b="1" i="1" dirty="0" smtClean="0">
                <a:latin typeface="Times New Roman" charset="0"/>
                <a:cs typeface="Times New Roman" charset="0"/>
              </a:rPr>
              <a:t>Victor </a:t>
            </a:r>
            <a:r>
              <a:rPr lang="en-US" sz="1600" b="1" i="1" dirty="0" err="1" smtClean="0">
                <a:latin typeface="Times New Roman" charset="0"/>
                <a:cs typeface="Times New Roman" charset="0"/>
              </a:rPr>
              <a:t>Kaiwi</a:t>
            </a:r>
            <a:r>
              <a:rPr lang="en-US" sz="1600" b="1" i="1" dirty="0" smtClean="0">
                <a:latin typeface="Times New Roman" charset="0"/>
                <a:cs typeface="Times New Roman" charset="0"/>
              </a:rPr>
              <a:t> Pang</a:t>
            </a:r>
            <a:r>
              <a:rPr lang="en-US" sz="1600" b="1" i="1" smtClean="0">
                <a:latin typeface="Times New Roman" charset="0"/>
                <a:cs typeface="Times New Roman" charset="0"/>
              </a:rPr>
              <a:t>, President/Chair</a:t>
            </a:r>
            <a:endParaRPr lang="en-US" sz="1600" b="1" i="1" dirty="0">
              <a:latin typeface="Times New Roman" charset="0"/>
              <a:cs typeface="Times New Roman" charset="0"/>
            </a:endParaRPr>
          </a:p>
          <a:p>
            <a:pPr eaLnBrk="1" hangingPunct="1"/>
            <a:r>
              <a:rPr lang="en-US" sz="1600" b="1" i="1" dirty="0">
                <a:latin typeface="Times New Roman" charset="0"/>
                <a:cs typeface="Times New Roman" charset="0"/>
              </a:rPr>
              <a:t>1505 E. Seventeenth Street, Suite 220</a:t>
            </a:r>
          </a:p>
          <a:p>
            <a:pPr eaLnBrk="1" hangingPunct="1"/>
            <a:r>
              <a:rPr lang="en-US" sz="1600" b="1" i="1" dirty="0">
                <a:latin typeface="Times New Roman" charset="0"/>
                <a:cs typeface="Times New Roman" charset="0"/>
              </a:rPr>
              <a:t>Santa Ana, CA 92705</a:t>
            </a:r>
          </a:p>
        </p:txBody>
      </p:sp>
      <p:pic>
        <p:nvPicPr>
          <p:cNvPr id="205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9238" y="3390900"/>
            <a:ext cx="1071562" cy="1706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5146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remove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 override="childStyle">
                                        <p:cTn id="6" dur="1500" autoRev="1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500" autoRev="1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fol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500" autoRev="1" fill="hold"/>
                                        <p:tgtEl>
                                          <p:spTgt spid="706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Mahalo nui loa, fa`afetai, malo `aupito, </a:t>
            </a:r>
            <a:br>
              <a:rPr lang="en-US" sz="3600">
                <a:solidFill>
                  <a:srgbClr val="7030A0"/>
                </a:solidFill>
                <a:latin typeface="Times New Roman" charset="0"/>
                <a:cs typeface="Times New Roman" charset="0"/>
              </a:rPr>
            </a:br>
            <a:r>
              <a:rPr lang="en-US" sz="3600">
                <a:solidFill>
                  <a:srgbClr val="7030A0"/>
                </a:solidFill>
                <a:latin typeface="Times New Roman" charset="0"/>
                <a:cs typeface="Times New Roman" charset="0"/>
              </a:rPr>
              <a:t>si yu`us ma`ase, sulang, kommol tata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Bef>
                <a:spcPts val="100"/>
              </a:spcBef>
              <a:buFont typeface="Wingdings" charset="0"/>
              <a:buNone/>
            </a:pPr>
            <a:r>
              <a:rPr lang="en-US" dirty="0" smtClean="0">
                <a:latin typeface="Arial" charset="0"/>
                <a:cs typeface="Arial" charset="0"/>
              </a:rPr>
              <a:t>    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Font typeface="Wingdings" charset="0"/>
              <a:buNone/>
            </a:pPr>
            <a:r>
              <a:rPr lang="en-US" dirty="0">
                <a:latin typeface="Arial" charset="0"/>
                <a:cs typeface="Arial" charset="0"/>
              </a:rPr>
              <a:t>   </a:t>
            </a:r>
            <a:r>
              <a:rPr lang="en-US" sz="2800" b="1" dirty="0">
                <a:latin typeface="Times New Roman" charset="0"/>
                <a:cs typeface="Times New Roman" charset="0"/>
              </a:rPr>
              <a:t>Pacific Islander Health Partnership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Font typeface="Wingdings" charset="0"/>
              <a:buNone/>
            </a:pPr>
            <a:r>
              <a:rPr lang="en-US" sz="2800" b="1" dirty="0">
                <a:latin typeface="Times New Roman" charset="0"/>
                <a:cs typeface="Times New Roman" charset="0"/>
              </a:rPr>
              <a:t>    1505 E. 17</a:t>
            </a:r>
            <a:r>
              <a:rPr lang="en-US" sz="2800" b="1" baseline="30000" dirty="0">
                <a:latin typeface="Times New Roman" charset="0"/>
                <a:cs typeface="Times New Roman" charset="0"/>
              </a:rPr>
              <a:t>th</a:t>
            </a:r>
            <a:r>
              <a:rPr lang="en-US" sz="2800" b="1" dirty="0">
                <a:latin typeface="Times New Roman" charset="0"/>
                <a:cs typeface="Times New Roman" charset="0"/>
              </a:rPr>
              <a:t> Street, Suite 220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Font typeface="Wingdings" charset="0"/>
              <a:buNone/>
            </a:pPr>
            <a:r>
              <a:rPr lang="en-US" sz="2800" b="1" dirty="0">
                <a:latin typeface="Times New Roman" charset="0"/>
                <a:cs typeface="Times New Roman" charset="0"/>
              </a:rPr>
              <a:t>    Santa Ana, CA 92705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Font typeface="Wingdings" charset="0"/>
              <a:buNone/>
            </a:pPr>
            <a:r>
              <a:rPr lang="en-US" sz="2800" b="1" dirty="0">
                <a:latin typeface="Times New Roman" charset="0"/>
                <a:cs typeface="Times New Roman" charset="0"/>
              </a:rPr>
              <a:t>    Tel: (714) 968-1785</a:t>
            </a:r>
          </a:p>
          <a:p>
            <a:pPr eaLnBrk="1" hangingPunct="1">
              <a:lnSpc>
                <a:spcPct val="90000"/>
              </a:lnSpc>
              <a:spcBef>
                <a:spcPts val="100"/>
              </a:spcBef>
              <a:buFont typeface="Wingdings" charset="0"/>
              <a:buNone/>
            </a:pPr>
            <a:r>
              <a:rPr lang="en-US" sz="2400" dirty="0">
                <a:latin typeface="Arial" charset="0"/>
                <a:cs typeface="Arial" charset="0"/>
                <a:hlinkClick r:id="rId3"/>
              </a:rPr>
              <a:t>www.pacificislanderhealthpartnerhsip.net</a:t>
            </a:r>
            <a:r>
              <a:rPr lang="en-US" sz="2400" dirty="0">
                <a:latin typeface="Arial" charset="0"/>
                <a:cs typeface="Arial" charset="0"/>
              </a:rPr>
              <a:t> </a:t>
            </a:r>
            <a:endParaRPr lang="en-US" sz="2400" dirty="0">
              <a:latin typeface="HawnEngineer" charset="0"/>
            </a:endParaRPr>
          </a:p>
        </p:txBody>
      </p:sp>
      <p:sp>
        <p:nvSpPr>
          <p:cNvPr id="1741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0A09A50-A446-4C44-A8A6-A8B15F1F79AE}" type="datetime1">
              <a:rPr lang="en-US"/>
              <a:pPr eaLnBrk="1" hangingPunct="1"/>
              <a:t>11/5/2012</a:t>
            </a:fld>
            <a:endParaRPr lang="en-US"/>
          </a:p>
        </p:txBody>
      </p:sp>
      <p:sp>
        <p:nvSpPr>
          <p:cNvPr id="17413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51A1866-9E0E-9842-BF19-A819154E658F}" type="slidenum">
              <a:rPr lang="en-US"/>
              <a:pPr eaLnBrk="1" hangingPunct="1"/>
              <a:t>10</a:t>
            </a:fld>
            <a:endParaRPr lang="en-US"/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94325"/>
            <a:ext cx="9525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264" y="4191000"/>
            <a:ext cx="3448162" cy="2384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/>
          <a:lstStyle/>
          <a:p>
            <a:r>
              <a:rPr lang="en-US" sz="3200">
                <a:latin typeface="HawnEngineer" charset="0"/>
              </a:rPr>
              <a:t>Indigenous Peoples from the Pacific</a:t>
            </a:r>
          </a:p>
        </p:txBody>
      </p:sp>
      <p:sp>
        <p:nvSpPr>
          <p:cNvPr id="717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44F4F40-5ADC-654A-8C2D-E7E4319C9FC6}" type="datetime1">
              <a:rPr lang="en-US"/>
              <a:pPr eaLnBrk="1" hangingPunct="1"/>
              <a:t>11/4/2012</a:t>
            </a:fld>
            <a:endParaRPr lang="en-US"/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B3DCABAA-7F27-DB43-8077-5C3656CFD13C}" type="slidenum">
              <a:rPr lang="en-US"/>
              <a:pPr eaLnBrk="1" hangingPunct="1"/>
              <a:t>2</a:t>
            </a:fld>
            <a:endParaRPr lang="en-US"/>
          </a:p>
        </p:txBody>
      </p:sp>
      <p:pic>
        <p:nvPicPr>
          <p:cNvPr id="7173" name="Content Placeholder 5" descr="http://www.pacific-travel-guides.com/maps/Pacific-Cul.gif"/>
          <p:cNvPicPr>
            <a:picLocks noGrp="1" noChangeAspect="1" noChangeArrowheads="1"/>
          </p:cNvPicPr>
          <p:nvPr>
            <p:ph idx="1"/>
          </p:nvPr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313" y="949325"/>
            <a:ext cx="8497887" cy="5908675"/>
          </a:xfrm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awnEngineer" charset="0"/>
              </a:rPr>
              <a:t>ALOHA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b="1" dirty="0" smtClean="0">
                <a:solidFill>
                  <a:srgbClr val="7030A0"/>
                </a:solidFill>
                <a:ea typeface="+mn-ea"/>
              </a:rPr>
              <a:t>Talofa (Samoan)</a:t>
            </a:r>
          </a:p>
          <a:p>
            <a:pPr>
              <a:defRPr/>
            </a:pPr>
            <a:r>
              <a:rPr lang="en-US" sz="2400" b="1" dirty="0" err="1" smtClean="0">
                <a:solidFill>
                  <a:srgbClr val="7030A0"/>
                </a:solidFill>
                <a:ea typeface="+mn-ea"/>
              </a:rPr>
              <a:t>Malo</a:t>
            </a:r>
            <a:r>
              <a:rPr lang="en-US" sz="2400" b="1" dirty="0" smtClean="0">
                <a:solidFill>
                  <a:srgbClr val="7030A0"/>
                </a:solidFill>
                <a:ea typeface="+mn-ea"/>
              </a:rPr>
              <a:t> e </a:t>
            </a:r>
            <a:r>
              <a:rPr lang="en-US" sz="2400" b="1" dirty="0" err="1" smtClean="0">
                <a:solidFill>
                  <a:srgbClr val="7030A0"/>
                </a:solidFill>
                <a:ea typeface="+mn-ea"/>
              </a:rPr>
              <a:t>lelei</a:t>
            </a:r>
            <a:r>
              <a:rPr lang="en-US" sz="2400" b="1" dirty="0" smtClean="0">
                <a:solidFill>
                  <a:srgbClr val="7030A0"/>
                </a:solidFill>
                <a:ea typeface="+mn-ea"/>
              </a:rPr>
              <a:t> (Tongan)</a:t>
            </a:r>
          </a:p>
          <a:p>
            <a:pPr>
              <a:defRPr/>
            </a:pPr>
            <a:r>
              <a:rPr lang="en-US" sz="2400" b="1" dirty="0" err="1" smtClean="0">
                <a:solidFill>
                  <a:srgbClr val="7030A0"/>
                </a:solidFill>
                <a:ea typeface="+mn-ea"/>
              </a:rPr>
              <a:t>Kiorana</a:t>
            </a:r>
            <a:r>
              <a:rPr lang="en-US" sz="2400" b="1" dirty="0" smtClean="0">
                <a:solidFill>
                  <a:srgbClr val="7030A0"/>
                </a:solidFill>
                <a:ea typeface="+mn-ea"/>
              </a:rPr>
              <a:t> (Tahitian)</a:t>
            </a:r>
          </a:p>
          <a:p>
            <a:pPr>
              <a:defRPr/>
            </a:pPr>
            <a:r>
              <a:rPr lang="en-US" sz="2400" b="1" dirty="0" smtClean="0">
                <a:solidFill>
                  <a:srgbClr val="7030A0"/>
                </a:solidFill>
                <a:ea typeface="+mn-ea"/>
              </a:rPr>
              <a:t>Ki </a:t>
            </a:r>
            <a:r>
              <a:rPr lang="en-US" sz="2400" b="1" dirty="0" err="1" smtClean="0">
                <a:solidFill>
                  <a:srgbClr val="7030A0"/>
                </a:solidFill>
                <a:ea typeface="+mn-ea"/>
              </a:rPr>
              <a:t>ora</a:t>
            </a:r>
            <a:r>
              <a:rPr lang="en-US" sz="2400" b="1" dirty="0" smtClean="0">
                <a:solidFill>
                  <a:srgbClr val="7030A0"/>
                </a:solidFill>
                <a:ea typeface="+mn-ea"/>
              </a:rPr>
              <a:t> (Maori)</a:t>
            </a:r>
          </a:p>
          <a:p>
            <a:pPr>
              <a:defRPr/>
            </a:pPr>
            <a:r>
              <a:rPr lang="en-US" sz="2400" b="1" dirty="0" err="1" smtClean="0">
                <a:solidFill>
                  <a:srgbClr val="00B050"/>
                </a:solidFill>
                <a:ea typeface="+mn-ea"/>
              </a:rPr>
              <a:t>Hafa</a:t>
            </a:r>
            <a:r>
              <a:rPr lang="en-US" sz="2400" b="1" dirty="0" smtClean="0">
                <a:solidFill>
                  <a:srgbClr val="00B050"/>
                </a:solidFill>
                <a:ea typeface="+mn-ea"/>
              </a:rPr>
              <a:t> </a:t>
            </a:r>
            <a:r>
              <a:rPr lang="en-US" sz="2400" b="1" dirty="0" err="1" smtClean="0">
                <a:solidFill>
                  <a:srgbClr val="00B050"/>
                </a:solidFill>
                <a:ea typeface="+mn-ea"/>
              </a:rPr>
              <a:t>adai</a:t>
            </a:r>
            <a:r>
              <a:rPr lang="en-US" sz="2400" b="1" dirty="0" smtClean="0">
                <a:solidFill>
                  <a:srgbClr val="00B050"/>
                </a:solidFill>
                <a:ea typeface="+mn-ea"/>
              </a:rPr>
              <a:t> (Chamorro)</a:t>
            </a:r>
          </a:p>
          <a:p>
            <a:pPr>
              <a:defRPr/>
            </a:pPr>
            <a:r>
              <a:rPr lang="en-US" sz="2400" b="1" dirty="0" err="1" smtClean="0">
                <a:solidFill>
                  <a:srgbClr val="00B050"/>
                </a:solidFill>
                <a:ea typeface="+mn-ea"/>
              </a:rPr>
              <a:t>Iakwe</a:t>
            </a:r>
            <a:r>
              <a:rPr lang="en-US" sz="2400" b="1" dirty="0" smtClean="0">
                <a:solidFill>
                  <a:srgbClr val="00B050"/>
                </a:solidFill>
                <a:ea typeface="+mn-ea"/>
              </a:rPr>
              <a:t> (Marshallese)</a:t>
            </a:r>
          </a:p>
          <a:p>
            <a:pPr>
              <a:defRPr/>
            </a:pPr>
            <a:r>
              <a:rPr lang="en-US" sz="2400" b="1" dirty="0" err="1" smtClean="0">
                <a:solidFill>
                  <a:srgbClr val="00B050"/>
                </a:solidFill>
                <a:ea typeface="+mn-ea"/>
              </a:rPr>
              <a:t>Alii</a:t>
            </a:r>
            <a:r>
              <a:rPr lang="en-US" sz="2400" b="1" dirty="0" smtClean="0">
                <a:solidFill>
                  <a:srgbClr val="00B050"/>
                </a:solidFill>
                <a:ea typeface="+mn-ea"/>
              </a:rPr>
              <a:t> (Palauan)</a:t>
            </a:r>
          </a:p>
          <a:p>
            <a:pPr>
              <a:defRPr/>
            </a:pPr>
            <a:r>
              <a:rPr lang="en-US" sz="2400" b="1" dirty="0" err="1" smtClean="0">
                <a:solidFill>
                  <a:srgbClr val="0070C0"/>
                </a:solidFill>
                <a:ea typeface="+mn-ea"/>
              </a:rPr>
              <a:t>Bula</a:t>
            </a:r>
            <a:r>
              <a:rPr lang="en-US" sz="2400" b="1" dirty="0" smtClean="0">
                <a:solidFill>
                  <a:srgbClr val="0070C0"/>
                </a:solidFill>
                <a:ea typeface="+mn-ea"/>
              </a:rPr>
              <a:t> (Fijian</a:t>
            </a:r>
          </a:p>
          <a:p>
            <a:pPr marL="0" indent="0">
              <a:buFontTx/>
              <a:buNone/>
              <a:defRPr/>
            </a:pPr>
            <a:r>
              <a:rPr lang="en-US" sz="1800" dirty="0" smtClean="0">
                <a:ea typeface="+mn-ea"/>
              </a:rPr>
              <a:t>Polynesian-Micronesian-Melanesian</a:t>
            </a:r>
          </a:p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6148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latin typeface="Lucida Calligraphy" charset="0"/>
              </a:rPr>
              <a:t>GREETINGS from the Pacific</a:t>
            </a:r>
          </a:p>
        </p:txBody>
      </p:sp>
      <p:sp>
        <p:nvSpPr>
          <p:cNvPr id="61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0AD734B-C80E-AD48-B53F-A0C489C78EAF}" type="datetime1">
              <a:rPr lang="en-US"/>
              <a:pPr eaLnBrk="1" hangingPunct="1"/>
              <a:t>11/4/2012</a:t>
            </a:fld>
            <a:endParaRPr lang="en-US"/>
          </a:p>
        </p:txBody>
      </p:sp>
      <p:sp>
        <p:nvSpPr>
          <p:cNvPr id="615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41638893-50EF-6147-B468-F61169ABE5D1}" type="slidenum">
              <a:rPr lang="en-US"/>
              <a:pPr eaLnBrk="1" hangingPunct="1"/>
              <a:t>3</a:t>
            </a:fld>
            <a:endParaRPr lang="en-US"/>
          </a:p>
        </p:txBody>
      </p:sp>
      <p:pic>
        <p:nvPicPr>
          <p:cNvPr id="615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3200400"/>
            <a:ext cx="3806825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15AA-5343-D847-93CB-2B1EA001D702}" type="datetime1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5B8DA-30C9-2640-897E-2138D464CCA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Beginning of time:  </a:t>
            </a:r>
            <a:r>
              <a:rPr lang="en-US" sz="2800" dirty="0" err="1" smtClean="0"/>
              <a:t>Mana</a:t>
            </a:r>
            <a:r>
              <a:rPr lang="en-US" sz="2800" dirty="0" smtClean="0"/>
              <a:t>, Life force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04800" y="1417637"/>
            <a:ext cx="4038600" cy="4906963"/>
          </a:xfrm>
        </p:spPr>
        <p:txBody>
          <a:bodyPr/>
          <a:lstStyle/>
          <a:p>
            <a:r>
              <a:rPr lang="en-US" sz="2800" b="1" dirty="0">
                <a:solidFill>
                  <a:srgbClr val="002060"/>
                </a:solidFill>
              </a:rPr>
              <a:t>WAKEA </a:t>
            </a:r>
            <a:r>
              <a:rPr lang="en-US" sz="2800" b="1" dirty="0"/>
              <a:t>- "Sky," the wife </a:t>
            </a:r>
            <a:r>
              <a:rPr lang="en-US" sz="2800" b="1" dirty="0">
                <a:solidFill>
                  <a:srgbClr val="002060"/>
                </a:solidFill>
              </a:rPr>
              <a:t>Papa </a:t>
            </a:r>
            <a:r>
              <a:rPr lang="en-US" sz="2800" b="1" dirty="0"/>
              <a:t>“earth;</a:t>
            </a:r>
          </a:p>
          <a:p>
            <a:r>
              <a:rPr lang="en-US" sz="2800" b="1" dirty="0" smtClean="0"/>
              <a:t>Father </a:t>
            </a:r>
            <a:r>
              <a:rPr lang="en-US" sz="2800" b="1" dirty="0"/>
              <a:t>Sky and Mother Earth are the first parents of human life on earth; first born still birth; buried – grew </a:t>
            </a:r>
            <a:r>
              <a:rPr lang="en-US" sz="2800" b="1" dirty="0">
                <a:solidFill>
                  <a:srgbClr val="002060"/>
                </a:solidFill>
              </a:rPr>
              <a:t>KALO, </a:t>
            </a:r>
            <a:r>
              <a:rPr lang="en-US" sz="2800" b="1" dirty="0" smtClean="0">
                <a:solidFill>
                  <a:srgbClr val="002060"/>
                </a:solidFill>
              </a:rPr>
              <a:t>elder brother of Hawaiians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094" y="1371600"/>
            <a:ext cx="4337978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183" y="4267200"/>
            <a:ext cx="4749800" cy="2395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94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TARO – </a:t>
            </a:r>
            <a:r>
              <a:rPr lang="en-US" sz="4000" dirty="0" smtClean="0">
                <a:latin typeface="Aharoni" pitchFamily="2" charset="-79"/>
                <a:cs typeface="Aharoni" pitchFamily="2" charset="-79"/>
              </a:rPr>
              <a:t>Soul Food </a:t>
            </a:r>
            <a:r>
              <a:rPr lang="en-US" sz="4000" dirty="0" smtClean="0"/>
              <a:t>of Hawai`i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2392363"/>
          </a:xfrm>
        </p:spPr>
        <p:txBody>
          <a:bodyPr/>
          <a:lstStyle/>
          <a:p>
            <a:r>
              <a:rPr lang="en-US" dirty="0" smtClean="0"/>
              <a:t>Rich in fiber, calcium, potassium, iron</a:t>
            </a:r>
          </a:p>
          <a:p>
            <a:r>
              <a:rPr lang="en-US" dirty="0" err="1" smtClean="0"/>
              <a:t>Vit</a:t>
            </a:r>
            <a:r>
              <a:rPr lang="en-US" dirty="0" smtClean="0"/>
              <a:t>. A, B1, B2, C</a:t>
            </a:r>
          </a:p>
          <a:p>
            <a:r>
              <a:rPr lang="en-US" dirty="0" smtClean="0"/>
              <a:t>Poi:  </a:t>
            </a:r>
            <a:r>
              <a:rPr lang="en-US" dirty="0" err="1" smtClean="0"/>
              <a:t>kinolau</a:t>
            </a:r>
            <a:r>
              <a:rPr lang="en-US" dirty="0" smtClean="0"/>
              <a:t> of </a:t>
            </a:r>
            <a:r>
              <a:rPr lang="en-US" b="1" dirty="0" err="1" smtClean="0">
                <a:latin typeface="Aharoni" pitchFamily="2" charset="-79"/>
                <a:cs typeface="Aharoni" pitchFamily="2" charset="-79"/>
              </a:rPr>
              <a:t>Kāne</a:t>
            </a:r>
            <a:r>
              <a:rPr lang="en-US" dirty="0" smtClean="0"/>
              <a:t>,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giver of water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CC2C-C567-A24F-A930-62C0D1BC8C30}" type="datetime1">
              <a:rPr lang="en-US" smtClean="0"/>
              <a:pPr/>
              <a:t>11/4/2012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E1BCF7-1F5F-9A43-9BD2-109CD1FFBCF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4294967295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r>
              <a:rPr lang="en-US" dirty="0" smtClean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733800"/>
            <a:ext cx="2895600" cy="2895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5510"/>
            <a:ext cx="4114800" cy="2732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1882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Hawaiian Cultural Values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err="1" smtClean="0"/>
              <a:t>Māna</a:t>
            </a:r>
            <a:r>
              <a:rPr lang="en-US" dirty="0" smtClean="0"/>
              <a:t>:  mother feeding infants ‘mouth – mouth’</a:t>
            </a:r>
          </a:p>
          <a:p>
            <a:r>
              <a:rPr lang="en-US" dirty="0" smtClean="0"/>
              <a:t>‘</a:t>
            </a:r>
            <a:r>
              <a:rPr lang="en-US" b="1" dirty="0" smtClean="0"/>
              <a:t>Mai, </a:t>
            </a:r>
            <a:r>
              <a:rPr lang="en-US" b="1" dirty="0" err="1" smtClean="0"/>
              <a:t>mai</a:t>
            </a:r>
            <a:r>
              <a:rPr lang="en-US" b="1" dirty="0" smtClean="0"/>
              <a:t>, </a:t>
            </a:r>
            <a:r>
              <a:rPr lang="en-US" b="1" dirty="0" err="1" smtClean="0"/>
              <a:t>komo</a:t>
            </a:r>
            <a:r>
              <a:rPr lang="en-US" b="1" dirty="0" smtClean="0"/>
              <a:t> </a:t>
            </a:r>
            <a:r>
              <a:rPr lang="en-US" b="1" dirty="0" err="1" smtClean="0"/>
              <a:t>mai</a:t>
            </a:r>
            <a:r>
              <a:rPr lang="en-US" dirty="0" smtClean="0"/>
              <a:t>!</a:t>
            </a:r>
          </a:p>
          <a:p>
            <a:pPr lvl="1"/>
            <a:r>
              <a:rPr lang="en-US" dirty="0" smtClean="0"/>
              <a:t>Come, come, come in!</a:t>
            </a:r>
          </a:p>
          <a:p>
            <a:r>
              <a:rPr lang="en-US" b="1" dirty="0" smtClean="0"/>
              <a:t>Mai e `</a:t>
            </a:r>
            <a:r>
              <a:rPr lang="en-US" b="1" dirty="0" err="1" smtClean="0"/>
              <a:t>ai</a:t>
            </a:r>
            <a:r>
              <a:rPr lang="en-US" b="1" dirty="0" smtClean="0"/>
              <a:t>!</a:t>
            </a:r>
          </a:p>
          <a:p>
            <a:pPr lvl="1"/>
            <a:r>
              <a:rPr lang="en-US" dirty="0" smtClean="0"/>
              <a:t>Come and eat!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Food is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Life</a:t>
            </a:r>
          </a:p>
          <a:p>
            <a:r>
              <a:rPr lang="en-US" dirty="0" smtClean="0"/>
              <a:t>Food -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tradition </a:t>
            </a:r>
          </a:p>
          <a:p>
            <a:r>
              <a:rPr lang="en-US" dirty="0" err="1" smtClean="0"/>
              <a:t>Ho`okipa</a:t>
            </a:r>
            <a:r>
              <a:rPr lang="en-US" dirty="0" smtClean="0"/>
              <a:t> – </a:t>
            </a:r>
            <a:r>
              <a:rPr lang="en-US" sz="2400" dirty="0" smtClean="0">
                <a:latin typeface="Aharoni" pitchFamily="2" charset="-79"/>
                <a:cs typeface="Aharoni" pitchFamily="2" charset="-79"/>
              </a:rPr>
              <a:t>hospitality</a:t>
            </a:r>
          </a:p>
          <a:p>
            <a:r>
              <a:rPr lang="en-US" dirty="0" err="1" smtClean="0"/>
              <a:t>Kuleana</a:t>
            </a:r>
            <a:r>
              <a:rPr lang="en-US" dirty="0" smtClean="0"/>
              <a:t> – learn roles with food preparation; 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role</a:t>
            </a:r>
          </a:p>
          <a:p>
            <a:r>
              <a:rPr lang="en-US" dirty="0" smtClean="0"/>
              <a:t>Learn through </a:t>
            </a:r>
            <a:r>
              <a:rPr lang="en-US" dirty="0" smtClean="0">
                <a:latin typeface="Aharoni" pitchFamily="2" charset="-79"/>
                <a:cs typeface="Aharoni" pitchFamily="2" charset="-79"/>
              </a:rPr>
              <a:t>observation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115AA-5343-D847-93CB-2B1EA001D702}" type="datetime1">
              <a:rPr lang="en-US" smtClean="0"/>
              <a:pPr/>
              <a:t>11/4/2012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85B8DA-30C9-2640-897E-2138D464CCA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02412"/>
            <a:ext cx="1295400" cy="1728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0" y="5407756"/>
            <a:ext cx="1231900" cy="91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88744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Hawaiian Food Preparation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r>
              <a:rPr lang="en-US" dirty="0" err="1"/>
              <a:t>A</a:t>
            </a:r>
            <a:r>
              <a:rPr lang="en-US" dirty="0" err="1" smtClean="0"/>
              <a:t>laea</a:t>
            </a:r>
            <a:r>
              <a:rPr lang="en-US" dirty="0" smtClean="0"/>
              <a:t>:  </a:t>
            </a:r>
            <a:r>
              <a:rPr lang="en-US" sz="2000" dirty="0" smtClean="0"/>
              <a:t>condiment</a:t>
            </a:r>
          </a:p>
          <a:p>
            <a:r>
              <a:rPr lang="en-US" dirty="0" err="1" smtClean="0"/>
              <a:t>Hāloa</a:t>
            </a:r>
            <a:r>
              <a:rPr lang="en-US" dirty="0" smtClean="0"/>
              <a:t>:  </a:t>
            </a:r>
            <a:r>
              <a:rPr lang="en-US" sz="2000" dirty="0" smtClean="0"/>
              <a:t>first Hawaiian male, ancestor of chiefs</a:t>
            </a:r>
          </a:p>
          <a:p>
            <a:r>
              <a:rPr lang="en-US" dirty="0" err="1" smtClean="0"/>
              <a:t>Haupia</a:t>
            </a:r>
            <a:r>
              <a:rPr lang="en-US" sz="2000" dirty="0" smtClean="0"/>
              <a:t>:  coconut pudding</a:t>
            </a:r>
          </a:p>
          <a:p>
            <a:r>
              <a:rPr lang="en-US" dirty="0" err="1" smtClean="0"/>
              <a:t>He`e</a:t>
            </a:r>
            <a:r>
              <a:rPr lang="en-US" sz="2000" dirty="0" smtClean="0"/>
              <a:t>:  octopus</a:t>
            </a:r>
          </a:p>
          <a:p>
            <a:r>
              <a:rPr lang="en-US" dirty="0" err="1" smtClean="0"/>
              <a:t>Hō`i`o</a:t>
            </a:r>
            <a:r>
              <a:rPr lang="en-US" dirty="0" smtClean="0"/>
              <a:t>:  </a:t>
            </a:r>
            <a:r>
              <a:rPr lang="en-US" sz="2000" dirty="0" smtClean="0"/>
              <a:t>endemic fern</a:t>
            </a:r>
          </a:p>
          <a:p>
            <a:r>
              <a:rPr lang="en-US" dirty="0" smtClean="0"/>
              <a:t>`</a:t>
            </a:r>
            <a:r>
              <a:rPr lang="en-US" dirty="0" err="1" smtClean="0"/>
              <a:t>Inamona</a:t>
            </a:r>
            <a:r>
              <a:rPr lang="en-US" dirty="0" smtClean="0"/>
              <a:t>:  </a:t>
            </a:r>
            <a:r>
              <a:rPr lang="en-US" sz="2000" dirty="0" smtClean="0"/>
              <a:t>roasted </a:t>
            </a:r>
            <a:r>
              <a:rPr lang="en-US" sz="2000" dirty="0" err="1" smtClean="0"/>
              <a:t>kukui</a:t>
            </a:r>
            <a:r>
              <a:rPr lang="en-US" sz="2000" dirty="0" smtClean="0"/>
              <a:t> nut, relish salt</a:t>
            </a:r>
          </a:p>
          <a:p>
            <a:r>
              <a:rPr lang="en-US" dirty="0" err="1" smtClean="0"/>
              <a:t>Kokua</a:t>
            </a:r>
            <a:r>
              <a:rPr lang="en-US" dirty="0" smtClean="0"/>
              <a:t>:  </a:t>
            </a:r>
            <a:r>
              <a:rPr lang="en-US" sz="2000" dirty="0" smtClean="0"/>
              <a:t>help, assist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602163"/>
          </a:xfrm>
        </p:spPr>
        <p:txBody>
          <a:bodyPr/>
          <a:lstStyle/>
          <a:p>
            <a:r>
              <a:rPr lang="en-US" dirty="0" err="1" smtClean="0"/>
              <a:t>Laulau</a:t>
            </a:r>
            <a:r>
              <a:rPr lang="en-US" dirty="0" smtClean="0"/>
              <a:t>:  </a:t>
            </a:r>
            <a:r>
              <a:rPr lang="en-US" sz="2000" dirty="0" smtClean="0"/>
              <a:t>steamed </a:t>
            </a:r>
            <a:r>
              <a:rPr lang="en-US" sz="2000" dirty="0" err="1" smtClean="0"/>
              <a:t>ti</a:t>
            </a:r>
            <a:r>
              <a:rPr lang="en-US" sz="2000" dirty="0" smtClean="0"/>
              <a:t>-leaf wrapped fish, pork, beef</a:t>
            </a:r>
          </a:p>
          <a:p>
            <a:r>
              <a:rPr lang="en-US" dirty="0" err="1" smtClean="0"/>
              <a:t>Lāwalu</a:t>
            </a:r>
            <a:r>
              <a:rPr lang="en-US" dirty="0" smtClean="0"/>
              <a:t>: </a:t>
            </a:r>
            <a:r>
              <a:rPr lang="en-US" sz="2000" dirty="0" err="1" smtClean="0"/>
              <a:t>ti</a:t>
            </a:r>
            <a:r>
              <a:rPr lang="en-US" sz="2000" dirty="0" smtClean="0"/>
              <a:t>-leaf wrapped</a:t>
            </a:r>
            <a:r>
              <a:rPr lang="en-US" dirty="0" smtClean="0"/>
              <a:t>, </a:t>
            </a:r>
            <a:r>
              <a:rPr lang="en-US" sz="2000" dirty="0" smtClean="0"/>
              <a:t>to cook over coals</a:t>
            </a:r>
          </a:p>
          <a:p>
            <a:r>
              <a:rPr lang="en-US" dirty="0" err="1" smtClean="0"/>
              <a:t>Limu</a:t>
            </a:r>
            <a:r>
              <a:rPr lang="en-US" dirty="0" smtClean="0"/>
              <a:t>:</a:t>
            </a:r>
            <a:r>
              <a:rPr lang="en-US" sz="2000" dirty="0" smtClean="0"/>
              <a:t>  seaweed, algae </a:t>
            </a:r>
          </a:p>
          <a:p>
            <a:r>
              <a:rPr lang="en-US" dirty="0" err="1" smtClean="0"/>
              <a:t>Lū`au</a:t>
            </a:r>
            <a:r>
              <a:rPr lang="en-US" sz="2000" dirty="0" smtClean="0"/>
              <a:t>:  taro leaves, feast</a:t>
            </a:r>
          </a:p>
          <a:p>
            <a:r>
              <a:rPr lang="en-US" dirty="0" smtClean="0"/>
              <a:t>Poi</a:t>
            </a:r>
            <a:r>
              <a:rPr lang="en-US" sz="2000" dirty="0" smtClean="0"/>
              <a:t>:  Hawaiian Staff of Life</a:t>
            </a:r>
          </a:p>
          <a:p>
            <a:r>
              <a:rPr lang="en-US" dirty="0" err="1" smtClean="0"/>
              <a:t>Pulehu</a:t>
            </a:r>
            <a:r>
              <a:rPr lang="en-US" sz="2000" dirty="0" smtClean="0"/>
              <a:t>:  to boil </a:t>
            </a:r>
          </a:p>
          <a:p>
            <a:r>
              <a:rPr lang="en-US" dirty="0" err="1" smtClean="0"/>
              <a:t>Ulu</a:t>
            </a:r>
            <a:r>
              <a:rPr lang="en-US" dirty="0" smtClean="0"/>
              <a:t>:  </a:t>
            </a:r>
            <a:r>
              <a:rPr lang="en-US" sz="2000" dirty="0" smtClean="0"/>
              <a:t>breadfruit</a:t>
            </a:r>
          </a:p>
          <a:p>
            <a:r>
              <a:rPr lang="en-US" dirty="0" smtClean="0"/>
              <a:t>`</a:t>
            </a:r>
            <a:r>
              <a:rPr lang="en-US" dirty="0" err="1" smtClean="0"/>
              <a:t>Uala</a:t>
            </a:r>
            <a:r>
              <a:rPr lang="en-US" sz="2000" dirty="0" smtClean="0"/>
              <a:t>:  sweet potato</a:t>
            </a:r>
            <a:endParaRPr lang="en-US" sz="20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CC2C-C567-A24F-A930-62C0D1BC8C30}" type="datetime1">
              <a:rPr lang="en-US" smtClean="0"/>
              <a:pPr/>
              <a:t>11/4/2012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E1BCF7-1F5F-9A43-9BD2-109CD1FFBCF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05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Date Placeholder 4"/>
          <p:cNvSpPr>
            <a:spLocks noGrp="1"/>
          </p:cNvSpPr>
          <p:nvPr>
            <p:ph type="dt" sz="half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2D8485A8-CA0C-7C41-89C3-E89F98A02FA1}" type="datetime1">
              <a:rPr lang="en-US"/>
              <a:pPr eaLnBrk="1" hangingPunct="1"/>
              <a:t>11/4/2012</a:t>
            </a:fld>
            <a:endParaRPr lang="en-US"/>
          </a:p>
        </p:txBody>
      </p:sp>
      <p:sp>
        <p:nvSpPr>
          <p:cNvPr id="1434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E8C4383-3DBE-0F4F-9DB4-1B50C729E199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14338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sz="3200">
                <a:latin typeface="HawnEngineer" charset="0"/>
              </a:rPr>
              <a:t>NHPI Health Disparities:  </a:t>
            </a:r>
            <a:br>
              <a:rPr lang="en-US" sz="3200">
                <a:latin typeface="HawnEngineer" charset="0"/>
              </a:rPr>
            </a:br>
            <a:r>
              <a:rPr lang="en-US" sz="3200">
                <a:latin typeface="HawnEngineer" charset="0"/>
              </a:rPr>
              <a:t>Cancer, Diabetes, Heart Disease, Obesity</a:t>
            </a:r>
          </a:p>
        </p:txBody>
      </p:sp>
      <p:sp>
        <p:nvSpPr>
          <p:cNvPr id="14339" name="Content Placeholder 10"/>
          <p:cNvSpPr>
            <a:spLocks noGrp="1"/>
          </p:cNvSpPr>
          <p:nvPr>
            <p:ph sz="half" idx="4294967295"/>
          </p:nvPr>
        </p:nvSpPr>
        <p:spPr>
          <a:xfrm>
            <a:off x="0" y="1600200"/>
            <a:ext cx="4038600" cy="4525963"/>
          </a:xfrm>
        </p:spPr>
        <p:txBody>
          <a:bodyPr/>
          <a:lstStyle/>
          <a:p>
            <a:r>
              <a:rPr lang="en-US" b="1">
                <a:latin typeface="HawnEngineer" charset="0"/>
              </a:rPr>
              <a:t>Cancer:</a:t>
            </a:r>
            <a:r>
              <a:rPr lang="en-US">
                <a:latin typeface="HawnEngineer" charset="0"/>
              </a:rPr>
              <a:t>  </a:t>
            </a:r>
            <a:r>
              <a:rPr lang="en-US" sz="1800">
                <a:latin typeface="HawnEngineer" charset="0"/>
              </a:rPr>
              <a:t>late, poor screening, late stage Dx with poorer outcome</a:t>
            </a:r>
          </a:p>
          <a:p>
            <a:endParaRPr lang="en-US" sz="1800">
              <a:latin typeface="HawnEngineer" charset="0"/>
            </a:endParaRPr>
          </a:p>
          <a:p>
            <a:r>
              <a:rPr lang="en-US" b="1">
                <a:latin typeface="HawnEngineer" charset="0"/>
              </a:rPr>
              <a:t>Diabetes</a:t>
            </a:r>
            <a:r>
              <a:rPr lang="en-US">
                <a:latin typeface="HawnEngineer" charset="0"/>
              </a:rPr>
              <a:t>:  </a:t>
            </a:r>
            <a:r>
              <a:rPr lang="en-US" sz="1800">
                <a:latin typeface="HawnEngineer" charset="0"/>
              </a:rPr>
              <a:t>1:5 w/ diabetics</a:t>
            </a:r>
          </a:p>
          <a:p>
            <a:r>
              <a:rPr lang="en-US" b="1">
                <a:latin typeface="HawnEngineer" charset="0"/>
              </a:rPr>
              <a:t>Heart Disease</a:t>
            </a:r>
            <a:r>
              <a:rPr lang="en-US">
                <a:latin typeface="HawnEngineer" charset="0"/>
              </a:rPr>
              <a:t>:  </a:t>
            </a:r>
          </a:p>
          <a:p>
            <a:r>
              <a:rPr lang="en-US" b="1">
                <a:latin typeface="HawnEngineer" charset="0"/>
              </a:rPr>
              <a:t>Obesity</a:t>
            </a:r>
            <a:r>
              <a:rPr lang="en-US">
                <a:latin typeface="HawnEngineer" charset="0"/>
              </a:rPr>
              <a:t>:  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281" y="2971800"/>
            <a:ext cx="3005719" cy="1690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687653"/>
            <a:ext cx="3208761" cy="18046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7348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509" y="1340875"/>
            <a:ext cx="2491291" cy="14011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4CC2C-C567-A24F-A930-62C0D1BC8C30}" type="datetime1">
              <a:rPr lang="en-US" smtClean="0"/>
              <a:pPr/>
              <a:t>11/4/2012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E1BCF7-1F5F-9A43-9BD2-109CD1FFBCF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495800"/>
            <a:ext cx="3646714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6800" y="838200"/>
            <a:ext cx="71628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Recognize </a:t>
            </a:r>
            <a:r>
              <a:rPr lang="en-US" sz="2800" dirty="0"/>
              <a:t>that because childhood obesity is a complex, multi-level problem, efforts to address the problem must take place at every level of the community. Like every epidemic, everyone in the community, from </a:t>
            </a:r>
            <a:r>
              <a:rPr lang="en-US" sz="2800" dirty="0">
                <a:latin typeface="Aharoni" pitchFamily="2" charset="-79"/>
                <a:cs typeface="Aharoni" pitchFamily="2" charset="-79"/>
              </a:rPr>
              <a:t>children and parents to teachers, business leaders and politicians </a:t>
            </a:r>
            <a:r>
              <a:rPr lang="en-US" sz="2800" dirty="0"/>
              <a:t>must be engaged, educated and informed</a:t>
            </a:r>
          </a:p>
        </p:txBody>
      </p:sp>
    </p:spTree>
    <p:extLst>
      <p:ext uri="{BB962C8B-B14F-4D97-AF65-F5344CB8AC3E}">
        <p14:creationId xmlns:p14="http://schemas.microsoft.com/office/powerpoint/2010/main" val="566343365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HawnEngineer"/>
        <a:ea typeface=""/>
        <a:cs typeface=""/>
      </a:majorFont>
      <a:minorFont>
        <a:latin typeface="HawnEngineer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14652</TotalTime>
  <Words>451</Words>
  <Application>Microsoft Office PowerPoint</Application>
  <PresentationFormat>On-screen Show (4:3)</PresentationFormat>
  <Paragraphs>93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Default Design</vt:lpstr>
      <vt:lpstr>Pacific Islander Health Partnership (PIHP)  Childhood Obesity &amp; Nutrition  Native Hawaiian Pacific Islander  Nov. 5, 2012 </vt:lpstr>
      <vt:lpstr>Indigenous Peoples from the Pacific</vt:lpstr>
      <vt:lpstr>ALOHA</vt:lpstr>
      <vt:lpstr>Beginning of time:  Mana, Life force</vt:lpstr>
      <vt:lpstr>TARO – Soul Food of Hawai`i</vt:lpstr>
      <vt:lpstr>Hawaiian Cultural Values</vt:lpstr>
      <vt:lpstr>Hawaiian Food Preparation</vt:lpstr>
      <vt:lpstr>NHPI Health Disparities:   Cancer, Diabetes, Heart Disease, Obesity</vt:lpstr>
      <vt:lpstr>PowerPoint Presentation</vt:lpstr>
      <vt:lpstr>Mahalo nui loa, fa`afetai, malo `aupito,  si yu`us ma`ase, sulang, kommol tata</vt:lpstr>
    </vt:vector>
  </TitlesOfParts>
  <Company>University of Hawaii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Diabetes in Hawai‘i</dc:title>
  <dc:creator>Jill Furubayashi</dc:creator>
  <cp:lastModifiedBy>kaalas</cp:lastModifiedBy>
  <cp:revision>241</cp:revision>
  <cp:lastPrinted>2012-11-05T16:33:06Z</cp:lastPrinted>
  <dcterms:created xsi:type="dcterms:W3CDTF">2004-01-21T23:34:44Z</dcterms:created>
  <dcterms:modified xsi:type="dcterms:W3CDTF">2012-11-05T17:22:09Z</dcterms:modified>
</cp:coreProperties>
</file>