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39"/>
  </p:notesMasterIdLst>
  <p:sldIdLst>
    <p:sldId id="256" r:id="rId2"/>
    <p:sldId id="257" r:id="rId3"/>
    <p:sldId id="258" r:id="rId4"/>
    <p:sldId id="265" r:id="rId5"/>
    <p:sldId id="259" r:id="rId6"/>
    <p:sldId id="262" r:id="rId7"/>
    <p:sldId id="263" r:id="rId8"/>
    <p:sldId id="264" r:id="rId9"/>
    <p:sldId id="260" r:id="rId10"/>
    <p:sldId id="261" r:id="rId11"/>
    <p:sldId id="266" r:id="rId12"/>
    <p:sldId id="267" r:id="rId13"/>
    <p:sldId id="268" r:id="rId14"/>
    <p:sldId id="269" r:id="rId15"/>
    <p:sldId id="270" r:id="rId16"/>
    <p:sldId id="271" r:id="rId17"/>
    <p:sldId id="277" r:id="rId18"/>
    <p:sldId id="272" r:id="rId19"/>
    <p:sldId id="273" r:id="rId20"/>
    <p:sldId id="274" r:id="rId21"/>
    <p:sldId id="275" r:id="rId22"/>
    <p:sldId id="276" r:id="rId23"/>
    <p:sldId id="278" r:id="rId24"/>
    <p:sldId id="285" r:id="rId25"/>
    <p:sldId id="286" r:id="rId26"/>
    <p:sldId id="279" r:id="rId27"/>
    <p:sldId id="287" r:id="rId28"/>
    <p:sldId id="288" r:id="rId29"/>
    <p:sldId id="291" r:id="rId30"/>
    <p:sldId id="290" r:id="rId31"/>
    <p:sldId id="280" r:id="rId32"/>
    <p:sldId id="289" r:id="rId33"/>
    <p:sldId id="281" r:id="rId34"/>
    <p:sldId id="282" r:id="rId35"/>
    <p:sldId id="283" r:id="rId36"/>
    <p:sldId id="284" r:id="rId37"/>
    <p:sldId id="29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146" autoAdjust="0"/>
  </p:normalViewPr>
  <p:slideViewPr>
    <p:cSldViewPr>
      <p:cViewPr>
        <p:scale>
          <a:sx n="100" d="100"/>
          <a:sy n="100" d="100"/>
        </p:scale>
        <p:origin x="-51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34DA6C-DF17-4381-B77A-F6E4861C213C}" type="datetimeFigureOut">
              <a:rPr lang="en-US" smtClean="0"/>
              <a:t>9/14/2012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76733-6696-40D1-81D0-BA61F455AD1C}" type="slidenum">
              <a:rPr lang="en-US" smtClean="0"/>
              <a:t>‹#›</a:t>
            </a:fld>
            <a:endParaRPr lang="en-US"/>
          </a:p>
        </p:txBody>
      </p:sp>
    </p:spTree>
    <p:extLst>
      <p:ext uri="{BB962C8B-B14F-4D97-AF65-F5344CB8AC3E}">
        <p14:creationId xmlns:p14="http://schemas.microsoft.com/office/powerpoint/2010/main" val="3356770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Using an ecological perspective,  the committee  developed a framework to  depict  the  behavioral  settings  and  leverage  points  that  influence  both sides of the energy balance equation—energy intake  and energy expenditure.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 ecological  systems theory  model  postulates that  changes  in individual characteristics are affected not only by personal factors (e.g., age, gender, genetic profile) but also by interactions with the larger social, cultural,  and  environmental contexts  in which  they live (e.g., family, school, community)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Both aspects of energy imbalance  (i.e.,  food  and  beverage  intake  and  physical  activity)  interact with and are affected by multiple factors within each of the four ecological layers.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two innermost layers describe factors operating within the individual (including genetic factors, ethnic identity and culturally determined attitudes and  beliefs, psychosocial  factors,  and  current  health  status)  and those operating within the physical and social locations  and situations that define  daily  behavioral  settings.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6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key behavioral settings  for children  and  youth  are the home,  school,  and  community. These leverage points include the major sectors that affect the food system, opportunities for physical activity or sedentary  behavior,  and information and education regarding  dietary behaviors  and physical activity.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outer- most layer on the framework in reflects the critical concept of an overlay of social norms and values, that is, the social fabric that cuts across all the layers and processes below. Social norms and values both determine and respond  to collective social and institutional processes within  the context of the larger U.S. culture</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9476733-6696-40D1-81D0-BA61F455AD1C}" type="slidenum">
              <a:rPr lang="en-US" smtClean="0"/>
              <a:t>10</a:t>
            </a:fld>
            <a:endParaRPr lang="en-US"/>
          </a:p>
        </p:txBody>
      </p:sp>
    </p:spTree>
    <p:extLst>
      <p:ext uri="{BB962C8B-B14F-4D97-AF65-F5344CB8AC3E}">
        <p14:creationId xmlns:p14="http://schemas.microsoft.com/office/powerpoint/2010/main" val="3346956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Such</a:t>
            </a:r>
            <a:r>
              <a:rPr lang="en-US" baseline="0" dirty="0" smtClean="0"/>
              <a:t> as:</a:t>
            </a:r>
            <a:r>
              <a:rPr lang="en-US" dirty="0" smtClean="0"/>
              <a:t>  </a:t>
            </a:r>
            <a:r>
              <a:rPr lang="en-US" u="sng" dirty="0" smtClean="0"/>
              <a:t>the availability  and  affordability of healthful  foods,  advertising  messages,  and  opportunities  to  participate  in  physical  activity within  communities,</a:t>
            </a:r>
            <a:r>
              <a:rPr lang="en-US" u="sng" baseline="0" dirty="0" smtClean="0"/>
              <a:t> etc.</a:t>
            </a:r>
            <a:endParaRPr lang="en-US" u="sng" dirty="0"/>
          </a:p>
        </p:txBody>
      </p:sp>
      <p:sp>
        <p:nvSpPr>
          <p:cNvPr id="4" name="Slide Number Placeholder 3"/>
          <p:cNvSpPr>
            <a:spLocks noGrp="1"/>
          </p:cNvSpPr>
          <p:nvPr>
            <p:ph type="sldNum" sz="quarter" idx="10"/>
          </p:nvPr>
        </p:nvSpPr>
        <p:spPr/>
        <p:txBody>
          <a:bodyPr/>
          <a:lstStyle/>
          <a:p>
            <a:fld id="{99476733-6696-40D1-81D0-BA61F455AD1C}" type="slidenum">
              <a:rPr lang="en-US" smtClean="0"/>
              <a:t>12</a:t>
            </a:fld>
            <a:endParaRPr lang="en-US"/>
          </a:p>
        </p:txBody>
      </p:sp>
    </p:spTree>
    <p:extLst>
      <p:ext uri="{BB962C8B-B14F-4D97-AF65-F5344CB8AC3E}">
        <p14:creationId xmlns:p14="http://schemas.microsoft.com/office/powerpoint/2010/main" val="1995894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Therefore,  a child whose weight tracks  in that  range—that is, he or she does not cross to lower than the 5th or higher than the 85th percentiles—would be considered  to be in the healthy weight range according to these definitions</a:t>
            </a:r>
            <a:endParaRPr lang="en-US" dirty="0"/>
          </a:p>
        </p:txBody>
      </p:sp>
      <p:sp>
        <p:nvSpPr>
          <p:cNvPr id="4" name="Slide Number Placeholder 3"/>
          <p:cNvSpPr>
            <a:spLocks noGrp="1"/>
          </p:cNvSpPr>
          <p:nvPr>
            <p:ph type="sldNum" sz="quarter" idx="10"/>
          </p:nvPr>
        </p:nvSpPr>
        <p:spPr/>
        <p:txBody>
          <a:bodyPr/>
          <a:lstStyle/>
          <a:p>
            <a:fld id="{99476733-6696-40D1-81D0-BA61F455AD1C}" type="slidenum">
              <a:rPr lang="en-US" smtClean="0"/>
              <a:t>16</a:t>
            </a:fld>
            <a:endParaRPr lang="en-US"/>
          </a:p>
        </p:txBody>
      </p:sp>
    </p:spTree>
    <p:extLst>
      <p:ext uri="{BB962C8B-B14F-4D97-AF65-F5344CB8AC3E}">
        <p14:creationId xmlns:p14="http://schemas.microsoft.com/office/powerpoint/2010/main" val="3287805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 Many  experienced  clinicians  assess an individual  child’s relative  weight  status  by examining  the consistency  of that child’s weight  or BMI percentiles  over time. </a:t>
            </a:r>
            <a:endParaRPr lang="en-US" dirty="0"/>
          </a:p>
        </p:txBody>
      </p:sp>
      <p:sp>
        <p:nvSpPr>
          <p:cNvPr id="4" name="Slide Number Placeholder 3"/>
          <p:cNvSpPr>
            <a:spLocks noGrp="1"/>
          </p:cNvSpPr>
          <p:nvPr>
            <p:ph type="sldNum" sz="quarter" idx="10"/>
          </p:nvPr>
        </p:nvSpPr>
        <p:spPr/>
        <p:txBody>
          <a:bodyPr/>
          <a:lstStyle/>
          <a:p>
            <a:fld id="{99476733-6696-40D1-81D0-BA61F455AD1C}" type="slidenum">
              <a:rPr lang="en-US" smtClean="0"/>
              <a:t>20</a:t>
            </a:fld>
            <a:endParaRPr lang="en-US"/>
          </a:p>
        </p:txBody>
      </p:sp>
    </p:spTree>
    <p:extLst>
      <p:ext uri="{BB962C8B-B14F-4D97-AF65-F5344CB8AC3E}">
        <p14:creationId xmlns:p14="http://schemas.microsoft.com/office/powerpoint/2010/main" val="28256617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startAt="2"/>
            </a:pPr>
            <a:r>
              <a:rPr lang="en-US" dirty="0" smtClean="0"/>
              <a:t>A given food  or beverage may have multiple  nutritional quality  dimensions  and will have a differential  impact on the overall eating pattern depending  on what other foods are eaten. </a:t>
            </a:r>
          </a:p>
          <a:p>
            <a:pPr marL="228600" indent="-228600">
              <a:buAutoNum type="arabicPeriod" startAt="2"/>
            </a:pPr>
            <a:r>
              <a:rPr lang="en-US" dirty="0" smtClean="0"/>
              <a:t>Are they</a:t>
            </a:r>
            <a:r>
              <a:rPr lang="en-US" baseline="0" dirty="0" smtClean="0"/>
              <a:t> getting enough nutrients?</a:t>
            </a:r>
            <a:endParaRPr lang="en-US" dirty="0"/>
          </a:p>
        </p:txBody>
      </p:sp>
      <p:sp>
        <p:nvSpPr>
          <p:cNvPr id="4" name="Slide Number Placeholder 3"/>
          <p:cNvSpPr>
            <a:spLocks noGrp="1"/>
          </p:cNvSpPr>
          <p:nvPr>
            <p:ph type="sldNum" sz="quarter" idx="10"/>
          </p:nvPr>
        </p:nvSpPr>
        <p:spPr/>
        <p:txBody>
          <a:bodyPr/>
          <a:lstStyle/>
          <a:p>
            <a:fld id="{99476733-6696-40D1-81D0-BA61F455AD1C}" type="slidenum">
              <a:rPr lang="en-US" smtClean="0"/>
              <a:t>24</a:t>
            </a:fld>
            <a:endParaRPr lang="en-US"/>
          </a:p>
        </p:txBody>
      </p:sp>
    </p:spTree>
    <p:extLst>
      <p:ext uri="{BB962C8B-B14F-4D97-AF65-F5344CB8AC3E}">
        <p14:creationId xmlns:p14="http://schemas.microsoft.com/office/powerpoint/2010/main" val="1783986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noted in Chapter 2, there is a body of research indicating  that obese children and youth are stigmatized and experience negative stereotyping  and </a:t>
            </a:r>
            <a:r>
              <a:rPr lang="en-US" dirty="0" err="1" smtClean="0"/>
              <a:t>discrimina</a:t>
            </a:r>
            <a:r>
              <a:rPr lang="en-US" dirty="0" smtClean="0"/>
              <a:t>- </a:t>
            </a:r>
            <a:r>
              <a:rPr lang="en-US" dirty="0" err="1" smtClean="0"/>
              <a:t>tion</a:t>
            </a:r>
            <a:r>
              <a:rPr lang="en-US" dirty="0" smtClean="0"/>
              <a:t>   by  their   peers,  with   adverse   social  and   emotional  consequences (Schwartz  and </a:t>
            </a:r>
            <a:r>
              <a:rPr lang="en-US" dirty="0" err="1" smtClean="0"/>
              <a:t>Puhl</a:t>
            </a:r>
            <a:r>
              <a:rPr lang="en-US" dirty="0" smtClean="0"/>
              <a:t>, 2003).</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99476733-6696-40D1-81D0-BA61F455AD1C}" type="slidenum">
              <a:rPr lang="en-US" smtClean="0"/>
              <a:t>31</a:t>
            </a:fld>
            <a:endParaRPr lang="en-US"/>
          </a:p>
        </p:txBody>
      </p:sp>
    </p:spTree>
    <p:extLst>
      <p:ext uri="{BB962C8B-B14F-4D97-AF65-F5344CB8AC3E}">
        <p14:creationId xmlns:p14="http://schemas.microsoft.com/office/powerpoint/2010/main" val="725980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important to note that the lessons learned from tobacco prevention and  control  efforts  are not  entirely  applicable  to obesity prevention. Bans against  smoking  in public  buildings,  on  airplanes,  and  at other  locations have encouraged some people  to quit  smoking  due to the added  </a:t>
            </a:r>
            <a:r>
              <a:rPr lang="en-US" dirty="0" err="1" smtClean="0"/>
              <a:t>inconve</a:t>
            </a:r>
            <a:r>
              <a:rPr lang="en-US" dirty="0" smtClean="0"/>
              <a:t>- </a:t>
            </a:r>
            <a:r>
              <a:rPr lang="en-US" dirty="0" err="1" smtClean="0"/>
              <a:t>nience</a:t>
            </a:r>
            <a:r>
              <a:rPr lang="en-US" dirty="0" smtClean="0"/>
              <a:t> and public disapproval of this behavior.  However,  foods and </a:t>
            </a:r>
            <a:r>
              <a:rPr lang="en-US" dirty="0" err="1" smtClean="0"/>
              <a:t>bever</a:t>
            </a:r>
            <a:r>
              <a:rPr lang="en-US" dirty="0" smtClean="0"/>
              <a:t>- ages are necessary for sustenance  and the issue is not “whether or not”  to eat but rather  what  to eat, how much, and how often.</a:t>
            </a:r>
          </a:p>
          <a:p>
            <a:endParaRPr lang="en-US" dirty="0"/>
          </a:p>
        </p:txBody>
      </p:sp>
      <p:sp>
        <p:nvSpPr>
          <p:cNvPr id="4" name="Slide Number Placeholder 3"/>
          <p:cNvSpPr>
            <a:spLocks noGrp="1"/>
          </p:cNvSpPr>
          <p:nvPr>
            <p:ph type="sldNum" sz="quarter" idx="10"/>
          </p:nvPr>
        </p:nvSpPr>
        <p:spPr/>
        <p:txBody>
          <a:bodyPr/>
          <a:lstStyle/>
          <a:p>
            <a:fld id="{99476733-6696-40D1-81D0-BA61F455AD1C}" type="slidenum">
              <a:rPr lang="en-US" smtClean="0"/>
              <a:t>32</a:t>
            </a:fld>
            <a:endParaRPr lang="en-US"/>
          </a:p>
        </p:txBody>
      </p:sp>
    </p:spTree>
    <p:extLst>
      <p:ext uri="{BB962C8B-B14F-4D97-AF65-F5344CB8AC3E}">
        <p14:creationId xmlns:p14="http://schemas.microsoft.com/office/powerpoint/2010/main" val="1300351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These defined groups are associated with some differences in </a:t>
            </a:r>
            <a:r>
              <a:rPr lang="en-US" b="1" dirty="0" smtClean="0"/>
              <a:t>gene frequencies </a:t>
            </a:r>
            <a:r>
              <a:rPr lang="en-US" dirty="0" smtClean="0"/>
              <a:t>that may be linked with obesity development.  Regardless,  as discussed  earlier  in this chapter,  the predominant factors responsible for the expression of obesity as a general population phenomenon are the linked </a:t>
            </a:r>
            <a:r>
              <a:rPr lang="en-US" b="1" dirty="0" smtClean="0"/>
              <a:t>behavioral  and environmental factors  </a:t>
            </a:r>
            <a:r>
              <a:rPr lang="en-US" dirty="0" smtClean="0"/>
              <a:t>outlined in the framework in Figure 3-2.</a:t>
            </a:r>
          </a:p>
          <a:p>
            <a:endParaRPr lang="en-US" dirty="0"/>
          </a:p>
        </p:txBody>
      </p:sp>
      <p:sp>
        <p:nvSpPr>
          <p:cNvPr id="4" name="Slide Number Placeholder 3"/>
          <p:cNvSpPr>
            <a:spLocks noGrp="1"/>
          </p:cNvSpPr>
          <p:nvPr>
            <p:ph type="sldNum" sz="quarter" idx="10"/>
          </p:nvPr>
        </p:nvSpPr>
        <p:spPr/>
        <p:txBody>
          <a:bodyPr/>
          <a:lstStyle/>
          <a:p>
            <a:fld id="{99476733-6696-40D1-81D0-BA61F455AD1C}" type="slidenum">
              <a:rPr lang="en-US" smtClean="0"/>
              <a:t>35</a:t>
            </a:fld>
            <a:endParaRPr lang="en-US"/>
          </a:p>
        </p:txBody>
      </p:sp>
    </p:spTree>
    <p:extLst>
      <p:ext uri="{BB962C8B-B14F-4D97-AF65-F5344CB8AC3E}">
        <p14:creationId xmlns:p14="http://schemas.microsoft.com/office/powerpoint/2010/main" val="2807949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Confounding Factors </a:t>
            </a:r>
            <a:r>
              <a:rPr lang="en-US" sz="1200" kern="1200" dirty="0" smtClean="0">
                <a:solidFill>
                  <a:schemeClr val="tx1"/>
                </a:solidFill>
                <a:effectLst/>
                <a:latin typeface="+mn-lt"/>
                <a:ea typeface="+mn-ea"/>
                <a:cs typeface="+mn-cs"/>
              </a:rPr>
              <a:t>- the causal sequences,  including  mediating   factors,   multiple  causes  acting  simultaneously (some independently, others interactively),  and the potential for unintended consequences  from well-intended interventions.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Group</a:t>
            </a:r>
            <a:r>
              <a:rPr lang="en-US" sz="1200" b="1" kern="1200" baseline="0" dirty="0" smtClean="0">
                <a:solidFill>
                  <a:schemeClr val="tx1"/>
                </a:solidFill>
                <a:effectLst/>
                <a:latin typeface="+mn-lt"/>
                <a:ea typeface="+mn-ea"/>
                <a:cs typeface="+mn-cs"/>
              </a:rPr>
              <a:t> Differences </a:t>
            </a:r>
            <a:r>
              <a:rPr lang="en-US" sz="1200" kern="1200" baseline="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individuals  and  groups  differ  in the  benefits  and  costs they attach  to each of the causes, potential solutions,  intended  outcomes,  and unintended consequences.  It has been suggested  that there can be no purely scientific answer  to the question  of what  should  be done because the answer  depends  on social values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 fourth factor is that individuals  and groups vary in how much uncertainty they are willing to tolerate  before acting to address  a problem  (NRC,  1989).</a:t>
            </a:r>
          </a:p>
          <a:p>
            <a:endParaRPr lang="en-US" dirty="0"/>
          </a:p>
        </p:txBody>
      </p:sp>
      <p:sp>
        <p:nvSpPr>
          <p:cNvPr id="4" name="Slide Number Placeholder 3"/>
          <p:cNvSpPr>
            <a:spLocks noGrp="1"/>
          </p:cNvSpPr>
          <p:nvPr>
            <p:ph type="sldNum" sz="quarter" idx="10"/>
          </p:nvPr>
        </p:nvSpPr>
        <p:spPr/>
        <p:txBody>
          <a:bodyPr/>
          <a:lstStyle/>
          <a:p>
            <a:fld id="{99476733-6696-40D1-81D0-BA61F455AD1C}" type="slidenum">
              <a:rPr lang="en-US" smtClean="0"/>
              <a:t>36</a:t>
            </a:fld>
            <a:endParaRPr lang="en-US"/>
          </a:p>
        </p:txBody>
      </p:sp>
    </p:spTree>
    <p:extLst>
      <p:ext uri="{BB962C8B-B14F-4D97-AF65-F5344CB8AC3E}">
        <p14:creationId xmlns:p14="http://schemas.microsoft.com/office/powerpoint/2010/main" val="4000073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80D383F-39DC-4C7E-AC74-40696F4CEEE2}" type="datetimeFigureOut">
              <a:rPr lang="en-US" smtClean="0"/>
              <a:t>9/14/2012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E393130-B2AD-4938-AC28-1103293195D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0D383F-39DC-4C7E-AC74-40696F4CEEE2}" type="datetimeFigureOut">
              <a:rPr lang="en-US" smtClean="0"/>
              <a:t>9/14/2012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393130-B2AD-4938-AC28-1103293195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80D383F-39DC-4C7E-AC74-40696F4CEEE2}" type="datetimeFigureOut">
              <a:rPr lang="en-US" smtClean="0"/>
              <a:t>9/14/2012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E393130-B2AD-4938-AC28-1103293195D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80D383F-39DC-4C7E-AC74-40696F4CEEE2}" type="datetimeFigureOut">
              <a:rPr lang="en-US" smtClean="0"/>
              <a:t>9/14/2012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E393130-B2AD-4938-AC28-1103293195DA}"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80D383F-39DC-4C7E-AC74-40696F4CEEE2}" type="datetimeFigureOut">
              <a:rPr lang="en-US" smtClean="0"/>
              <a:t>9/14/2012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E393130-B2AD-4938-AC28-1103293195DA}"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80D383F-39DC-4C7E-AC74-40696F4CEEE2}" type="datetimeFigureOut">
              <a:rPr lang="en-US" smtClean="0"/>
              <a:t>9/14/2012</a:t>
            </a:fld>
            <a:endParaRPr lang="en-US"/>
          </a:p>
        </p:txBody>
      </p:sp>
      <p:sp>
        <p:nvSpPr>
          <p:cNvPr id="10" name="Slide Number Placeholder 9"/>
          <p:cNvSpPr>
            <a:spLocks noGrp="1"/>
          </p:cNvSpPr>
          <p:nvPr>
            <p:ph type="sldNum" sz="quarter" idx="16"/>
          </p:nvPr>
        </p:nvSpPr>
        <p:spPr/>
        <p:txBody>
          <a:bodyPr rtlCol="0"/>
          <a:lstStyle/>
          <a:p>
            <a:fld id="{DE393130-B2AD-4938-AC28-1103293195DA}"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80D383F-39DC-4C7E-AC74-40696F4CEEE2}" type="datetimeFigureOut">
              <a:rPr lang="en-US" smtClean="0"/>
              <a:t>9/14/2012</a:t>
            </a:fld>
            <a:endParaRPr lang="en-US"/>
          </a:p>
        </p:txBody>
      </p:sp>
      <p:sp>
        <p:nvSpPr>
          <p:cNvPr id="12" name="Slide Number Placeholder 11"/>
          <p:cNvSpPr>
            <a:spLocks noGrp="1"/>
          </p:cNvSpPr>
          <p:nvPr>
            <p:ph type="sldNum" sz="quarter" idx="16"/>
          </p:nvPr>
        </p:nvSpPr>
        <p:spPr/>
        <p:txBody>
          <a:bodyPr rtlCol="0"/>
          <a:lstStyle/>
          <a:p>
            <a:fld id="{DE393130-B2AD-4938-AC28-1103293195DA}"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0D383F-39DC-4C7E-AC74-40696F4CEEE2}" type="datetimeFigureOut">
              <a:rPr lang="en-US" smtClean="0"/>
              <a:t>9/14/2012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E393130-B2AD-4938-AC28-1103293195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D383F-39DC-4C7E-AC74-40696F4CEEE2}" type="datetimeFigureOut">
              <a:rPr lang="en-US" smtClean="0"/>
              <a:t>9/14/2012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E393130-B2AD-4938-AC28-1103293195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80D383F-39DC-4C7E-AC74-40696F4CEEE2}" type="datetimeFigureOut">
              <a:rPr lang="en-US" smtClean="0"/>
              <a:t>9/14/2012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E393130-B2AD-4938-AC28-1103293195DA}"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80D383F-39DC-4C7E-AC74-40696F4CEEE2}" type="datetimeFigureOut">
              <a:rPr lang="en-US" smtClean="0"/>
              <a:t>9/14/2012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E393130-B2AD-4938-AC28-1103293195DA}"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80D383F-39DC-4C7E-AC74-40696F4CEEE2}" type="datetimeFigureOut">
              <a:rPr lang="en-US" smtClean="0"/>
              <a:t>9/14/2012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E393130-B2AD-4938-AC28-1103293195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2500" y="1143000"/>
            <a:ext cx="7543800" cy="1524000"/>
          </a:xfrm>
        </p:spPr>
        <p:txBody>
          <a:bodyPr/>
          <a:lstStyle/>
          <a:p>
            <a:r>
              <a:rPr lang="en-US" dirty="0" smtClean="0"/>
              <a:t>Developing an Action Plan</a:t>
            </a:r>
            <a:endParaRPr lang="en-US" dirty="0"/>
          </a:p>
        </p:txBody>
      </p:sp>
      <p:sp>
        <p:nvSpPr>
          <p:cNvPr id="3" name="Subtitle 2"/>
          <p:cNvSpPr>
            <a:spLocks noGrp="1"/>
          </p:cNvSpPr>
          <p:nvPr>
            <p:ph type="subTitle" idx="1"/>
          </p:nvPr>
        </p:nvSpPr>
        <p:spPr/>
        <p:txBody>
          <a:bodyPr>
            <a:normAutofit/>
          </a:bodyPr>
          <a:lstStyle/>
          <a:p>
            <a:r>
              <a:rPr lang="en-US" dirty="0" smtClean="0"/>
              <a:t>Preventing Childhood Obesity</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9964" y="3083354"/>
            <a:ext cx="2590800" cy="2353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28600" y="6096000"/>
            <a:ext cx="1752600" cy="646331"/>
          </a:xfrm>
          <a:prstGeom prst="rect">
            <a:avLst/>
          </a:prstGeom>
          <a:noFill/>
        </p:spPr>
        <p:txBody>
          <a:bodyPr wrap="square" rtlCol="0">
            <a:spAutoFit/>
          </a:bodyPr>
          <a:lstStyle/>
          <a:p>
            <a:r>
              <a:rPr lang="en-US" dirty="0" smtClean="0"/>
              <a:t>HESC 470 </a:t>
            </a:r>
          </a:p>
          <a:p>
            <a:r>
              <a:rPr lang="en-US" dirty="0" smtClean="0"/>
              <a:t>Ch</a:t>
            </a:r>
            <a:r>
              <a:rPr lang="en-US" dirty="0" smtClean="0"/>
              <a:t>apter</a:t>
            </a:r>
            <a:r>
              <a:rPr lang="en-US" dirty="0" smtClean="0"/>
              <a:t> 3</a:t>
            </a:r>
            <a:endParaRPr lang="en-US" dirty="0"/>
          </a:p>
        </p:txBody>
      </p:sp>
    </p:spTree>
    <p:extLst>
      <p:ext uri="{BB962C8B-B14F-4D97-AF65-F5344CB8AC3E}">
        <p14:creationId xmlns:p14="http://schemas.microsoft.com/office/powerpoint/2010/main" val="3609195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81" name="Group 342"/>
          <p:cNvGrpSpPr>
            <a:grpSpLocks noChangeAspect="1"/>
          </p:cNvGrpSpPr>
          <p:nvPr/>
        </p:nvGrpSpPr>
        <p:grpSpPr bwMode="auto">
          <a:xfrm>
            <a:off x="579840" y="325641"/>
            <a:ext cx="7759480" cy="7952558"/>
            <a:chOff x="48" y="-177"/>
            <a:chExt cx="4335" cy="5507"/>
          </a:xfrm>
        </p:grpSpPr>
        <p:sp>
          <p:nvSpPr>
            <p:cNvPr id="3383" name="Rectangle 343"/>
            <p:cNvSpPr>
              <a:spLocks noChangeArrowheads="1"/>
            </p:cNvSpPr>
            <p:nvPr/>
          </p:nvSpPr>
          <p:spPr bwMode="auto">
            <a:xfrm>
              <a:off x="1122" y="2327"/>
              <a:ext cx="1008" cy="166"/>
            </a:xfrm>
            <a:prstGeom prst="rect">
              <a:avLst/>
            </a:prstGeom>
            <a:noFill/>
            <a:ln w="8" cap="rnd">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84" name="Rectangle 344"/>
            <p:cNvSpPr>
              <a:spLocks noChangeArrowheads="1"/>
            </p:cNvSpPr>
            <p:nvPr/>
          </p:nvSpPr>
          <p:spPr bwMode="auto">
            <a:xfrm>
              <a:off x="2659" y="2189"/>
              <a:ext cx="1107" cy="177"/>
            </a:xfrm>
            <a:prstGeom prst="rect">
              <a:avLst/>
            </a:prstGeom>
            <a:noFill/>
            <a:ln w="8" cap="rnd">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3385" name="Group 348"/>
            <p:cNvGrpSpPr>
              <a:grpSpLocks/>
            </p:cNvGrpSpPr>
            <p:nvPr/>
          </p:nvGrpSpPr>
          <p:grpSpPr bwMode="auto">
            <a:xfrm>
              <a:off x="3079" y="1916"/>
              <a:ext cx="349" cy="282"/>
              <a:chOff x="3079" y="1916"/>
              <a:chExt cx="349" cy="282"/>
            </a:xfrm>
          </p:grpSpPr>
          <p:sp>
            <p:nvSpPr>
              <p:cNvPr id="3714" name="Freeform 345"/>
              <p:cNvSpPr>
                <a:spLocks/>
              </p:cNvSpPr>
              <p:nvPr/>
            </p:nvSpPr>
            <p:spPr bwMode="auto">
              <a:xfrm>
                <a:off x="3363" y="2165"/>
                <a:ext cx="65" cy="33"/>
              </a:xfrm>
              <a:custGeom>
                <a:avLst/>
                <a:gdLst>
                  <a:gd name="T0" fmla="*/ 19 w 65"/>
                  <a:gd name="T1" fmla="*/ 0 h 33"/>
                  <a:gd name="T2" fmla="*/ 0 w 65"/>
                  <a:gd name="T3" fmla="*/ 16 h 33"/>
                  <a:gd name="T4" fmla="*/ 65 w 65"/>
                  <a:gd name="T5" fmla="*/ 33 h 33"/>
                  <a:gd name="T6" fmla="*/ 54 w 65"/>
                  <a:gd name="T7" fmla="*/ 6 h 33"/>
                  <a:gd name="T8" fmla="*/ 27 w 65"/>
                  <a:gd name="T9" fmla="*/ 6 h 33"/>
                  <a:gd name="T10" fmla="*/ 19 w 65"/>
                  <a:gd name="T11" fmla="*/ 0 h 33"/>
                </a:gdLst>
                <a:ahLst/>
                <a:cxnLst>
                  <a:cxn ang="0">
                    <a:pos x="T0" y="T1"/>
                  </a:cxn>
                  <a:cxn ang="0">
                    <a:pos x="T2" y="T3"/>
                  </a:cxn>
                  <a:cxn ang="0">
                    <a:pos x="T4" y="T5"/>
                  </a:cxn>
                  <a:cxn ang="0">
                    <a:pos x="T6" y="T7"/>
                  </a:cxn>
                  <a:cxn ang="0">
                    <a:pos x="T8" y="T9"/>
                  </a:cxn>
                  <a:cxn ang="0">
                    <a:pos x="T10" y="T11"/>
                  </a:cxn>
                </a:cxnLst>
                <a:rect l="0" t="0" r="r" b="b"/>
                <a:pathLst>
                  <a:path w="65" h="33">
                    <a:moveTo>
                      <a:pt x="19" y="0"/>
                    </a:moveTo>
                    <a:lnTo>
                      <a:pt x="0" y="16"/>
                    </a:lnTo>
                    <a:lnTo>
                      <a:pt x="65" y="33"/>
                    </a:lnTo>
                    <a:lnTo>
                      <a:pt x="54" y="6"/>
                    </a:lnTo>
                    <a:lnTo>
                      <a:pt x="27" y="6"/>
                    </a:lnTo>
                    <a:lnTo>
                      <a:pt x="19"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5" name="Freeform 346"/>
              <p:cNvSpPr>
                <a:spLocks/>
              </p:cNvSpPr>
              <p:nvPr/>
            </p:nvSpPr>
            <p:spPr bwMode="auto">
              <a:xfrm>
                <a:off x="3387" y="2144"/>
                <a:ext cx="30" cy="27"/>
              </a:xfrm>
              <a:custGeom>
                <a:avLst/>
                <a:gdLst>
                  <a:gd name="T0" fmla="*/ 19 w 30"/>
                  <a:gd name="T1" fmla="*/ 0 h 27"/>
                  <a:gd name="T2" fmla="*/ 0 w 30"/>
                  <a:gd name="T3" fmla="*/ 16 h 27"/>
                  <a:gd name="T4" fmla="*/ 8 w 30"/>
                  <a:gd name="T5" fmla="*/ 23 h 27"/>
                  <a:gd name="T6" fmla="*/ 8 w 30"/>
                  <a:gd name="T7" fmla="*/ 23 h 27"/>
                  <a:gd name="T8" fmla="*/ 9 w 30"/>
                  <a:gd name="T9" fmla="*/ 24 h 27"/>
                  <a:gd name="T10" fmla="*/ 9 w 30"/>
                  <a:gd name="T11" fmla="*/ 25 h 27"/>
                  <a:gd name="T12" fmla="*/ 7 w 30"/>
                  <a:gd name="T13" fmla="*/ 27 h 27"/>
                  <a:gd name="T14" fmla="*/ 30 w 30"/>
                  <a:gd name="T15" fmla="*/ 27 h 27"/>
                  <a:gd name="T16" fmla="*/ 19 w 30"/>
                  <a:gd name="T1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27">
                    <a:moveTo>
                      <a:pt x="19" y="0"/>
                    </a:moveTo>
                    <a:lnTo>
                      <a:pt x="0" y="16"/>
                    </a:lnTo>
                    <a:lnTo>
                      <a:pt x="8" y="23"/>
                    </a:lnTo>
                    <a:lnTo>
                      <a:pt x="8" y="23"/>
                    </a:lnTo>
                    <a:lnTo>
                      <a:pt x="9" y="24"/>
                    </a:lnTo>
                    <a:lnTo>
                      <a:pt x="9" y="25"/>
                    </a:lnTo>
                    <a:lnTo>
                      <a:pt x="7" y="27"/>
                    </a:lnTo>
                    <a:lnTo>
                      <a:pt x="30" y="27"/>
                    </a:lnTo>
                    <a:lnTo>
                      <a:pt x="19"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6" name="Freeform 347"/>
              <p:cNvSpPr>
                <a:spLocks/>
              </p:cNvSpPr>
              <p:nvPr/>
            </p:nvSpPr>
            <p:spPr bwMode="auto">
              <a:xfrm>
                <a:off x="3079" y="1916"/>
                <a:ext cx="308" cy="249"/>
              </a:xfrm>
              <a:custGeom>
                <a:avLst/>
                <a:gdLst>
                  <a:gd name="T0" fmla="*/ 5 w 308"/>
                  <a:gd name="T1" fmla="*/ 0 h 249"/>
                  <a:gd name="T2" fmla="*/ 3 w 308"/>
                  <a:gd name="T3" fmla="*/ 0 h 249"/>
                  <a:gd name="T4" fmla="*/ 0 w 308"/>
                  <a:gd name="T5" fmla="*/ 2 h 249"/>
                  <a:gd name="T6" fmla="*/ 0 w 308"/>
                  <a:gd name="T7" fmla="*/ 4 h 249"/>
                  <a:gd name="T8" fmla="*/ 2 w 308"/>
                  <a:gd name="T9" fmla="*/ 5 h 249"/>
                  <a:gd name="T10" fmla="*/ 303 w 308"/>
                  <a:gd name="T11" fmla="*/ 249 h 249"/>
                  <a:gd name="T12" fmla="*/ 308 w 308"/>
                  <a:gd name="T13" fmla="*/ 244 h 249"/>
                  <a:gd name="T14" fmla="*/ 6 w 308"/>
                  <a:gd name="T15" fmla="*/ 1 h 249"/>
                  <a:gd name="T16" fmla="*/ 5 w 308"/>
                  <a:gd name="T17" fmla="*/ 0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8" h="249">
                    <a:moveTo>
                      <a:pt x="5" y="0"/>
                    </a:moveTo>
                    <a:lnTo>
                      <a:pt x="3" y="0"/>
                    </a:lnTo>
                    <a:lnTo>
                      <a:pt x="0" y="2"/>
                    </a:lnTo>
                    <a:lnTo>
                      <a:pt x="0" y="4"/>
                    </a:lnTo>
                    <a:lnTo>
                      <a:pt x="2" y="5"/>
                    </a:lnTo>
                    <a:lnTo>
                      <a:pt x="303" y="249"/>
                    </a:lnTo>
                    <a:lnTo>
                      <a:pt x="308" y="244"/>
                    </a:lnTo>
                    <a:lnTo>
                      <a:pt x="6" y="1"/>
                    </a:lnTo>
                    <a:lnTo>
                      <a:pt x="5"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86" name="Freeform 349"/>
            <p:cNvSpPr>
              <a:spLocks/>
            </p:cNvSpPr>
            <p:nvPr/>
          </p:nvSpPr>
          <p:spPr bwMode="auto">
            <a:xfrm>
              <a:off x="3079" y="1916"/>
              <a:ext cx="317" cy="255"/>
            </a:xfrm>
            <a:custGeom>
              <a:avLst/>
              <a:gdLst>
                <a:gd name="T0" fmla="*/ 6 w 317"/>
                <a:gd name="T1" fmla="*/ 1 h 255"/>
                <a:gd name="T2" fmla="*/ 316 w 317"/>
                <a:gd name="T3" fmla="*/ 251 h 255"/>
                <a:gd name="T4" fmla="*/ 316 w 317"/>
                <a:gd name="T5" fmla="*/ 251 h 255"/>
                <a:gd name="T6" fmla="*/ 317 w 317"/>
                <a:gd name="T7" fmla="*/ 252 h 255"/>
                <a:gd name="T8" fmla="*/ 317 w 317"/>
                <a:gd name="T9" fmla="*/ 253 h 255"/>
                <a:gd name="T10" fmla="*/ 316 w 317"/>
                <a:gd name="T11" fmla="*/ 255 h 255"/>
                <a:gd name="T12" fmla="*/ 315 w 317"/>
                <a:gd name="T13" fmla="*/ 255 h 255"/>
                <a:gd name="T14" fmla="*/ 311 w 317"/>
                <a:gd name="T15" fmla="*/ 255 h 255"/>
                <a:gd name="T16" fmla="*/ 310 w 317"/>
                <a:gd name="T17" fmla="*/ 255 h 255"/>
                <a:gd name="T18" fmla="*/ 2 w 317"/>
                <a:gd name="T19" fmla="*/ 5 h 255"/>
                <a:gd name="T20" fmla="*/ 0 w 317"/>
                <a:gd name="T21" fmla="*/ 4 h 255"/>
                <a:gd name="T22" fmla="*/ 0 w 317"/>
                <a:gd name="T23" fmla="*/ 2 h 255"/>
                <a:gd name="T24" fmla="*/ 2 w 317"/>
                <a:gd name="T25" fmla="*/ 1 h 255"/>
                <a:gd name="T26" fmla="*/ 3 w 317"/>
                <a:gd name="T27" fmla="*/ 0 h 255"/>
                <a:gd name="T28" fmla="*/ 5 w 317"/>
                <a:gd name="T29" fmla="*/ 0 h 255"/>
                <a:gd name="T30" fmla="*/ 6 w 317"/>
                <a:gd name="T31" fmla="*/ 1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7" h="255">
                  <a:moveTo>
                    <a:pt x="6" y="1"/>
                  </a:moveTo>
                  <a:lnTo>
                    <a:pt x="316" y="251"/>
                  </a:lnTo>
                  <a:lnTo>
                    <a:pt x="316" y="251"/>
                  </a:lnTo>
                  <a:lnTo>
                    <a:pt x="317" y="252"/>
                  </a:lnTo>
                  <a:lnTo>
                    <a:pt x="317" y="253"/>
                  </a:lnTo>
                  <a:lnTo>
                    <a:pt x="316" y="255"/>
                  </a:lnTo>
                  <a:lnTo>
                    <a:pt x="315" y="255"/>
                  </a:lnTo>
                  <a:lnTo>
                    <a:pt x="311" y="255"/>
                  </a:lnTo>
                  <a:lnTo>
                    <a:pt x="310" y="255"/>
                  </a:lnTo>
                  <a:lnTo>
                    <a:pt x="2" y="5"/>
                  </a:lnTo>
                  <a:lnTo>
                    <a:pt x="0" y="4"/>
                  </a:lnTo>
                  <a:lnTo>
                    <a:pt x="0" y="2"/>
                  </a:lnTo>
                  <a:lnTo>
                    <a:pt x="2" y="1"/>
                  </a:lnTo>
                  <a:lnTo>
                    <a:pt x="3" y="0"/>
                  </a:lnTo>
                  <a:lnTo>
                    <a:pt x="5" y="0"/>
                  </a:lnTo>
                  <a:lnTo>
                    <a:pt x="6" y="1"/>
                  </a:lnTo>
                  <a:close/>
                </a:path>
              </a:pathLst>
            </a:custGeom>
            <a:noFill/>
            <a:ln w="2" cap="rnd">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87" name="Freeform 350"/>
            <p:cNvSpPr>
              <a:spLocks/>
            </p:cNvSpPr>
            <p:nvPr/>
          </p:nvSpPr>
          <p:spPr bwMode="auto">
            <a:xfrm>
              <a:off x="3363" y="2144"/>
              <a:ext cx="65" cy="54"/>
            </a:xfrm>
            <a:custGeom>
              <a:avLst/>
              <a:gdLst>
                <a:gd name="T0" fmla="*/ 43 w 65"/>
                <a:gd name="T1" fmla="*/ 0 h 54"/>
                <a:gd name="T2" fmla="*/ 65 w 65"/>
                <a:gd name="T3" fmla="*/ 54 h 54"/>
                <a:gd name="T4" fmla="*/ 0 w 65"/>
                <a:gd name="T5" fmla="*/ 37 h 54"/>
                <a:gd name="T6" fmla="*/ 43 w 65"/>
                <a:gd name="T7" fmla="*/ 0 h 54"/>
              </a:gdLst>
              <a:ahLst/>
              <a:cxnLst>
                <a:cxn ang="0">
                  <a:pos x="T0" y="T1"/>
                </a:cxn>
                <a:cxn ang="0">
                  <a:pos x="T2" y="T3"/>
                </a:cxn>
                <a:cxn ang="0">
                  <a:pos x="T4" y="T5"/>
                </a:cxn>
                <a:cxn ang="0">
                  <a:pos x="T6" y="T7"/>
                </a:cxn>
              </a:cxnLst>
              <a:rect l="0" t="0" r="r" b="b"/>
              <a:pathLst>
                <a:path w="65" h="54">
                  <a:moveTo>
                    <a:pt x="43" y="0"/>
                  </a:moveTo>
                  <a:lnTo>
                    <a:pt x="65" y="54"/>
                  </a:lnTo>
                  <a:lnTo>
                    <a:pt x="0" y="37"/>
                  </a:lnTo>
                  <a:lnTo>
                    <a:pt x="43" y="0"/>
                  </a:lnTo>
                  <a:close/>
                </a:path>
              </a:pathLst>
            </a:custGeom>
            <a:noFill/>
            <a:ln w="2" cap="rnd">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88" name="Freeform 351"/>
            <p:cNvSpPr>
              <a:spLocks/>
            </p:cNvSpPr>
            <p:nvPr/>
          </p:nvSpPr>
          <p:spPr bwMode="auto">
            <a:xfrm>
              <a:off x="2236" y="2367"/>
              <a:ext cx="318" cy="393"/>
            </a:xfrm>
            <a:custGeom>
              <a:avLst/>
              <a:gdLst>
                <a:gd name="T0" fmla="*/ 159 w 318"/>
                <a:gd name="T1" fmla="*/ 0 h 393"/>
                <a:gd name="T2" fmla="*/ 0 w 318"/>
                <a:gd name="T3" fmla="*/ 393 h 393"/>
                <a:gd name="T4" fmla="*/ 318 w 318"/>
                <a:gd name="T5" fmla="*/ 393 h 393"/>
                <a:gd name="T6" fmla="*/ 159 w 318"/>
                <a:gd name="T7" fmla="*/ 0 h 393"/>
              </a:gdLst>
              <a:ahLst/>
              <a:cxnLst>
                <a:cxn ang="0">
                  <a:pos x="T0" y="T1"/>
                </a:cxn>
                <a:cxn ang="0">
                  <a:pos x="T2" y="T3"/>
                </a:cxn>
                <a:cxn ang="0">
                  <a:pos x="T4" y="T5"/>
                </a:cxn>
                <a:cxn ang="0">
                  <a:pos x="T6" y="T7"/>
                </a:cxn>
              </a:cxnLst>
              <a:rect l="0" t="0" r="r" b="b"/>
              <a:pathLst>
                <a:path w="318" h="393">
                  <a:moveTo>
                    <a:pt x="159" y="0"/>
                  </a:moveTo>
                  <a:lnTo>
                    <a:pt x="0" y="393"/>
                  </a:lnTo>
                  <a:lnTo>
                    <a:pt x="318" y="393"/>
                  </a:lnTo>
                  <a:lnTo>
                    <a:pt x="159" y="0"/>
                  </a:lnTo>
                  <a:close/>
                </a:path>
              </a:pathLst>
            </a:custGeom>
            <a:solidFill>
              <a:srgbClr val="CCA8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9" name="Freeform 352"/>
            <p:cNvSpPr>
              <a:spLocks/>
            </p:cNvSpPr>
            <p:nvPr/>
          </p:nvSpPr>
          <p:spPr bwMode="auto">
            <a:xfrm>
              <a:off x="2236" y="2367"/>
              <a:ext cx="318" cy="393"/>
            </a:xfrm>
            <a:custGeom>
              <a:avLst/>
              <a:gdLst>
                <a:gd name="T0" fmla="*/ 159 w 318"/>
                <a:gd name="T1" fmla="*/ 0 h 393"/>
                <a:gd name="T2" fmla="*/ 0 w 318"/>
                <a:gd name="T3" fmla="*/ 393 h 393"/>
                <a:gd name="T4" fmla="*/ 318 w 318"/>
                <a:gd name="T5" fmla="*/ 393 h 393"/>
                <a:gd name="T6" fmla="*/ 159 w 318"/>
                <a:gd name="T7" fmla="*/ 0 h 393"/>
              </a:gdLst>
              <a:ahLst/>
              <a:cxnLst>
                <a:cxn ang="0">
                  <a:pos x="T0" y="T1"/>
                </a:cxn>
                <a:cxn ang="0">
                  <a:pos x="T2" y="T3"/>
                </a:cxn>
                <a:cxn ang="0">
                  <a:pos x="T4" y="T5"/>
                </a:cxn>
                <a:cxn ang="0">
                  <a:pos x="T6" y="T7"/>
                </a:cxn>
              </a:cxnLst>
              <a:rect l="0" t="0" r="r" b="b"/>
              <a:pathLst>
                <a:path w="318" h="393">
                  <a:moveTo>
                    <a:pt x="159" y="0"/>
                  </a:moveTo>
                  <a:lnTo>
                    <a:pt x="0" y="393"/>
                  </a:lnTo>
                  <a:lnTo>
                    <a:pt x="318" y="393"/>
                  </a:lnTo>
                  <a:lnTo>
                    <a:pt x="159" y="0"/>
                  </a:lnTo>
                  <a:close/>
                </a:path>
              </a:pathLst>
            </a:custGeom>
            <a:noFill/>
            <a:ln w="8" cap="rnd">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90" name="Line 353"/>
            <p:cNvSpPr>
              <a:spLocks noChangeShapeType="1"/>
            </p:cNvSpPr>
            <p:nvPr/>
          </p:nvSpPr>
          <p:spPr bwMode="auto">
            <a:xfrm flipV="1">
              <a:off x="2130" y="2292"/>
              <a:ext cx="529" cy="131"/>
            </a:xfrm>
            <a:prstGeom prst="line">
              <a:avLst/>
            </a:prstGeom>
            <a:noFill/>
            <a:ln w="8" cap="rnd">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3391" name="Group 357"/>
            <p:cNvGrpSpPr>
              <a:grpSpLocks/>
            </p:cNvGrpSpPr>
            <p:nvPr/>
          </p:nvGrpSpPr>
          <p:grpSpPr bwMode="auto">
            <a:xfrm>
              <a:off x="1546" y="2006"/>
              <a:ext cx="349" cy="321"/>
              <a:chOff x="1546" y="2006"/>
              <a:chExt cx="349" cy="321"/>
            </a:xfrm>
          </p:grpSpPr>
          <p:sp>
            <p:nvSpPr>
              <p:cNvPr id="3711" name="Freeform 354"/>
              <p:cNvSpPr>
                <a:spLocks/>
              </p:cNvSpPr>
              <p:nvPr/>
            </p:nvSpPr>
            <p:spPr bwMode="auto">
              <a:xfrm>
                <a:off x="1546" y="2272"/>
                <a:ext cx="64" cy="55"/>
              </a:xfrm>
              <a:custGeom>
                <a:avLst/>
                <a:gdLst>
                  <a:gd name="T0" fmla="*/ 19 w 64"/>
                  <a:gd name="T1" fmla="*/ 0 h 55"/>
                  <a:gd name="T2" fmla="*/ 0 w 64"/>
                  <a:gd name="T3" fmla="*/ 55 h 55"/>
                  <a:gd name="T4" fmla="*/ 64 w 64"/>
                  <a:gd name="T5" fmla="*/ 35 h 55"/>
                  <a:gd name="T6" fmla="*/ 53 w 64"/>
                  <a:gd name="T7" fmla="*/ 27 h 55"/>
                  <a:gd name="T8" fmla="*/ 32 w 64"/>
                  <a:gd name="T9" fmla="*/ 27 h 55"/>
                  <a:gd name="T10" fmla="*/ 31 w 64"/>
                  <a:gd name="T11" fmla="*/ 26 h 55"/>
                  <a:gd name="T12" fmla="*/ 31 w 64"/>
                  <a:gd name="T13" fmla="*/ 23 h 55"/>
                  <a:gd name="T14" fmla="*/ 32 w 64"/>
                  <a:gd name="T15" fmla="*/ 22 h 55"/>
                  <a:gd name="T16" fmla="*/ 38 w 64"/>
                  <a:gd name="T17" fmla="*/ 15 h 55"/>
                  <a:gd name="T18" fmla="*/ 19 w 64"/>
                  <a:gd name="T1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55">
                    <a:moveTo>
                      <a:pt x="19" y="0"/>
                    </a:moveTo>
                    <a:lnTo>
                      <a:pt x="0" y="55"/>
                    </a:lnTo>
                    <a:lnTo>
                      <a:pt x="64" y="35"/>
                    </a:lnTo>
                    <a:lnTo>
                      <a:pt x="53" y="27"/>
                    </a:lnTo>
                    <a:lnTo>
                      <a:pt x="32" y="27"/>
                    </a:lnTo>
                    <a:lnTo>
                      <a:pt x="31" y="26"/>
                    </a:lnTo>
                    <a:lnTo>
                      <a:pt x="31" y="23"/>
                    </a:lnTo>
                    <a:lnTo>
                      <a:pt x="32" y="22"/>
                    </a:lnTo>
                    <a:lnTo>
                      <a:pt x="38" y="15"/>
                    </a:lnTo>
                    <a:lnTo>
                      <a:pt x="19"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2" name="Freeform 355"/>
              <p:cNvSpPr>
                <a:spLocks/>
              </p:cNvSpPr>
              <p:nvPr/>
            </p:nvSpPr>
            <p:spPr bwMode="auto">
              <a:xfrm>
                <a:off x="1582" y="2292"/>
                <a:ext cx="17" cy="7"/>
              </a:xfrm>
              <a:custGeom>
                <a:avLst/>
                <a:gdLst>
                  <a:gd name="T0" fmla="*/ 8 w 17"/>
                  <a:gd name="T1" fmla="*/ 0 h 7"/>
                  <a:gd name="T2" fmla="*/ 2 w 17"/>
                  <a:gd name="T3" fmla="*/ 6 h 7"/>
                  <a:gd name="T4" fmla="*/ 0 w 17"/>
                  <a:gd name="T5" fmla="*/ 7 h 7"/>
                  <a:gd name="T6" fmla="*/ 17 w 17"/>
                  <a:gd name="T7" fmla="*/ 7 h 7"/>
                  <a:gd name="T8" fmla="*/ 8 w 17"/>
                  <a:gd name="T9" fmla="*/ 0 h 7"/>
                </a:gdLst>
                <a:ahLst/>
                <a:cxnLst>
                  <a:cxn ang="0">
                    <a:pos x="T0" y="T1"/>
                  </a:cxn>
                  <a:cxn ang="0">
                    <a:pos x="T2" y="T3"/>
                  </a:cxn>
                  <a:cxn ang="0">
                    <a:pos x="T4" y="T5"/>
                  </a:cxn>
                  <a:cxn ang="0">
                    <a:pos x="T6" y="T7"/>
                  </a:cxn>
                  <a:cxn ang="0">
                    <a:pos x="T8" y="T9"/>
                  </a:cxn>
                </a:cxnLst>
                <a:rect l="0" t="0" r="r" b="b"/>
                <a:pathLst>
                  <a:path w="17" h="7">
                    <a:moveTo>
                      <a:pt x="8" y="0"/>
                    </a:moveTo>
                    <a:lnTo>
                      <a:pt x="2" y="6"/>
                    </a:lnTo>
                    <a:lnTo>
                      <a:pt x="0" y="7"/>
                    </a:lnTo>
                    <a:lnTo>
                      <a:pt x="17" y="7"/>
                    </a:lnTo>
                    <a:lnTo>
                      <a:pt x="8"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3" name="Freeform 356"/>
              <p:cNvSpPr>
                <a:spLocks/>
              </p:cNvSpPr>
              <p:nvPr/>
            </p:nvSpPr>
            <p:spPr bwMode="auto">
              <a:xfrm>
                <a:off x="1584" y="2006"/>
                <a:ext cx="311" cy="286"/>
              </a:xfrm>
              <a:custGeom>
                <a:avLst/>
                <a:gdLst>
                  <a:gd name="T0" fmla="*/ 309 w 311"/>
                  <a:gd name="T1" fmla="*/ 0 h 286"/>
                  <a:gd name="T2" fmla="*/ 305 w 311"/>
                  <a:gd name="T3" fmla="*/ 0 h 286"/>
                  <a:gd name="T4" fmla="*/ 303 w 311"/>
                  <a:gd name="T5" fmla="*/ 1 h 286"/>
                  <a:gd name="T6" fmla="*/ 0 w 311"/>
                  <a:gd name="T7" fmla="*/ 281 h 286"/>
                  <a:gd name="T8" fmla="*/ 6 w 311"/>
                  <a:gd name="T9" fmla="*/ 286 h 286"/>
                  <a:gd name="T10" fmla="*/ 309 w 311"/>
                  <a:gd name="T11" fmla="*/ 5 h 286"/>
                  <a:gd name="T12" fmla="*/ 311 w 311"/>
                  <a:gd name="T13" fmla="*/ 4 h 286"/>
                  <a:gd name="T14" fmla="*/ 311 w 311"/>
                  <a:gd name="T15" fmla="*/ 1 h 286"/>
                  <a:gd name="T16" fmla="*/ 309 w 311"/>
                  <a:gd name="T17"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1" h="286">
                    <a:moveTo>
                      <a:pt x="309" y="0"/>
                    </a:moveTo>
                    <a:lnTo>
                      <a:pt x="305" y="0"/>
                    </a:lnTo>
                    <a:lnTo>
                      <a:pt x="303" y="1"/>
                    </a:lnTo>
                    <a:lnTo>
                      <a:pt x="0" y="281"/>
                    </a:lnTo>
                    <a:lnTo>
                      <a:pt x="6" y="286"/>
                    </a:lnTo>
                    <a:lnTo>
                      <a:pt x="309" y="5"/>
                    </a:lnTo>
                    <a:lnTo>
                      <a:pt x="311" y="4"/>
                    </a:lnTo>
                    <a:lnTo>
                      <a:pt x="311" y="1"/>
                    </a:lnTo>
                    <a:lnTo>
                      <a:pt x="309"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92" name="Freeform 358"/>
            <p:cNvSpPr>
              <a:spLocks/>
            </p:cNvSpPr>
            <p:nvPr/>
          </p:nvSpPr>
          <p:spPr bwMode="auto">
            <a:xfrm>
              <a:off x="1577" y="2006"/>
              <a:ext cx="318" cy="293"/>
            </a:xfrm>
            <a:custGeom>
              <a:avLst/>
              <a:gdLst>
                <a:gd name="T0" fmla="*/ 316 w 318"/>
                <a:gd name="T1" fmla="*/ 5 h 293"/>
                <a:gd name="T2" fmla="*/ 7 w 318"/>
                <a:gd name="T3" fmla="*/ 292 h 293"/>
                <a:gd name="T4" fmla="*/ 5 w 318"/>
                <a:gd name="T5" fmla="*/ 293 h 293"/>
                <a:gd name="T6" fmla="*/ 1 w 318"/>
                <a:gd name="T7" fmla="*/ 293 h 293"/>
                <a:gd name="T8" fmla="*/ 0 w 318"/>
                <a:gd name="T9" fmla="*/ 292 h 293"/>
                <a:gd name="T10" fmla="*/ 0 w 318"/>
                <a:gd name="T11" fmla="*/ 289 h 293"/>
                <a:gd name="T12" fmla="*/ 1 w 318"/>
                <a:gd name="T13" fmla="*/ 288 h 293"/>
                <a:gd name="T14" fmla="*/ 310 w 318"/>
                <a:gd name="T15" fmla="*/ 1 h 293"/>
                <a:gd name="T16" fmla="*/ 312 w 318"/>
                <a:gd name="T17" fmla="*/ 0 h 293"/>
                <a:gd name="T18" fmla="*/ 316 w 318"/>
                <a:gd name="T19" fmla="*/ 0 h 293"/>
                <a:gd name="T20" fmla="*/ 318 w 318"/>
                <a:gd name="T21" fmla="*/ 1 h 293"/>
                <a:gd name="T22" fmla="*/ 318 w 318"/>
                <a:gd name="T23" fmla="*/ 4 h 293"/>
                <a:gd name="T24" fmla="*/ 316 w 318"/>
                <a:gd name="T25" fmla="*/ 5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8" h="293">
                  <a:moveTo>
                    <a:pt x="316" y="5"/>
                  </a:moveTo>
                  <a:lnTo>
                    <a:pt x="7" y="292"/>
                  </a:lnTo>
                  <a:lnTo>
                    <a:pt x="5" y="293"/>
                  </a:lnTo>
                  <a:lnTo>
                    <a:pt x="1" y="293"/>
                  </a:lnTo>
                  <a:lnTo>
                    <a:pt x="0" y="292"/>
                  </a:lnTo>
                  <a:lnTo>
                    <a:pt x="0" y="289"/>
                  </a:lnTo>
                  <a:lnTo>
                    <a:pt x="1" y="288"/>
                  </a:lnTo>
                  <a:lnTo>
                    <a:pt x="310" y="1"/>
                  </a:lnTo>
                  <a:lnTo>
                    <a:pt x="312" y="0"/>
                  </a:lnTo>
                  <a:lnTo>
                    <a:pt x="316" y="0"/>
                  </a:lnTo>
                  <a:lnTo>
                    <a:pt x="318" y="1"/>
                  </a:lnTo>
                  <a:lnTo>
                    <a:pt x="318" y="4"/>
                  </a:lnTo>
                  <a:lnTo>
                    <a:pt x="316" y="5"/>
                  </a:lnTo>
                  <a:close/>
                </a:path>
              </a:pathLst>
            </a:custGeom>
            <a:noFill/>
            <a:ln w="2" cap="rnd">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93" name="Freeform 359"/>
            <p:cNvSpPr>
              <a:spLocks/>
            </p:cNvSpPr>
            <p:nvPr/>
          </p:nvSpPr>
          <p:spPr bwMode="auto">
            <a:xfrm>
              <a:off x="1546" y="2272"/>
              <a:ext cx="64" cy="55"/>
            </a:xfrm>
            <a:custGeom>
              <a:avLst/>
              <a:gdLst>
                <a:gd name="T0" fmla="*/ 64 w 64"/>
                <a:gd name="T1" fmla="*/ 35 h 55"/>
                <a:gd name="T2" fmla="*/ 0 w 64"/>
                <a:gd name="T3" fmla="*/ 55 h 55"/>
                <a:gd name="T4" fmla="*/ 19 w 64"/>
                <a:gd name="T5" fmla="*/ 0 h 55"/>
                <a:gd name="T6" fmla="*/ 64 w 64"/>
                <a:gd name="T7" fmla="*/ 35 h 55"/>
              </a:gdLst>
              <a:ahLst/>
              <a:cxnLst>
                <a:cxn ang="0">
                  <a:pos x="T0" y="T1"/>
                </a:cxn>
                <a:cxn ang="0">
                  <a:pos x="T2" y="T3"/>
                </a:cxn>
                <a:cxn ang="0">
                  <a:pos x="T4" y="T5"/>
                </a:cxn>
                <a:cxn ang="0">
                  <a:pos x="T6" y="T7"/>
                </a:cxn>
              </a:cxnLst>
              <a:rect l="0" t="0" r="r" b="b"/>
              <a:pathLst>
                <a:path w="64" h="55">
                  <a:moveTo>
                    <a:pt x="64" y="35"/>
                  </a:moveTo>
                  <a:lnTo>
                    <a:pt x="0" y="55"/>
                  </a:lnTo>
                  <a:lnTo>
                    <a:pt x="19" y="0"/>
                  </a:lnTo>
                  <a:lnTo>
                    <a:pt x="64" y="35"/>
                  </a:lnTo>
                  <a:close/>
                </a:path>
              </a:pathLst>
            </a:custGeom>
            <a:noFill/>
            <a:ln w="2" cap="rnd">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94" name="Freeform 360"/>
            <p:cNvSpPr>
              <a:spLocks/>
            </p:cNvSpPr>
            <p:nvPr/>
          </p:nvSpPr>
          <p:spPr bwMode="auto">
            <a:xfrm>
              <a:off x="1572" y="1308"/>
              <a:ext cx="1697" cy="416"/>
            </a:xfrm>
            <a:custGeom>
              <a:avLst/>
              <a:gdLst>
                <a:gd name="T0" fmla="*/ 85 w 1697"/>
                <a:gd name="T1" fmla="*/ 0 h 416"/>
                <a:gd name="T2" fmla="*/ 76 w 1697"/>
                <a:gd name="T3" fmla="*/ 0 h 416"/>
                <a:gd name="T4" fmla="*/ 68 w 1697"/>
                <a:gd name="T5" fmla="*/ 1 h 416"/>
                <a:gd name="T6" fmla="*/ 32 w 1697"/>
                <a:gd name="T7" fmla="*/ 14 h 416"/>
                <a:gd name="T8" fmla="*/ 25 w 1697"/>
                <a:gd name="T9" fmla="*/ 19 h 416"/>
                <a:gd name="T10" fmla="*/ 19 w 1697"/>
                <a:gd name="T11" fmla="*/ 24 h 416"/>
                <a:gd name="T12" fmla="*/ 14 w 1697"/>
                <a:gd name="T13" fmla="*/ 30 h 416"/>
                <a:gd name="T14" fmla="*/ 11 w 1697"/>
                <a:gd name="T15" fmla="*/ 36 h 416"/>
                <a:gd name="T16" fmla="*/ 3 w 1697"/>
                <a:gd name="T17" fmla="*/ 48 h 416"/>
                <a:gd name="T18" fmla="*/ 2 w 1697"/>
                <a:gd name="T19" fmla="*/ 55 h 416"/>
                <a:gd name="T20" fmla="*/ 1 w 1697"/>
                <a:gd name="T21" fmla="*/ 62 h 416"/>
                <a:gd name="T22" fmla="*/ 0 w 1697"/>
                <a:gd name="T23" fmla="*/ 69 h 416"/>
                <a:gd name="T24" fmla="*/ 0 w 1697"/>
                <a:gd name="T25" fmla="*/ 347 h 416"/>
                <a:gd name="T26" fmla="*/ 7 w 1697"/>
                <a:gd name="T27" fmla="*/ 374 h 416"/>
                <a:gd name="T28" fmla="*/ 38 w 1697"/>
                <a:gd name="T29" fmla="*/ 404 h 416"/>
                <a:gd name="T30" fmla="*/ 68 w 1697"/>
                <a:gd name="T31" fmla="*/ 415 h 416"/>
                <a:gd name="T32" fmla="*/ 76 w 1697"/>
                <a:gd name="T33" fmla="*/ 416 h 416"/>
                <a:gd name="T34" fmla="*/ 1621 w 1697"/>
                <a:gd name="T35" fmla="*/ 416 h 416"/>
                <a:gd name="T36" fmla="*/ 1630 w 1697"/>
                <a:gd name="T37" fmla="*/ 415 h 416"/>
                <a:gd name="T38" fmla="*/ 1637 w 1697"/>
                <a:gd name="T39" fmla="*/ 413 h 416"/>
                <a:gd name="T40" fmla="*/ 1646 w 1697"/>
                <a:gd name="T41" fmla="*/ 411 h 416"/>
                <a:gd name="T42" fmla="*/ 1653 w 1697"/>
                <a:gd name="T43" fmla="*/ 408 h 416"/>
                <a:gd name="T44" fmla="*/ 1660 w 1697"/>
                <a:gd name="T45" fmla="*/ 404 h 416"/>
                <a:gd name="T46" fmla="*/ 1667 w 1697"/>
                <a:gd name="T47" fmla="*/ 400 h 416"/>
                <a:gd name="T48" fmla="*/ 1673 w 1697"/>
                <a:gd name="T49" fmla="*/ 396 h 416"/>
                <a:gd name="T50" fmla="*/ 1677 w 1697"/>
                <a:gd name="T51" fmla="*/ 391 h 416"/>
                <a:gd name="T52" fmla="*/ 1682 w 1697"/>
                <a:gd name="T53" fmla="*/ 386 h 416"/>
                <a:gd name="T54" fmla="*/ 1687 w 1697"/>
                <a:gd name="T55" fmla="*/ 380 h 416"/>
                <a:gd name="T56" fmla="*/ 1691 w 1697"/>
                <a:gd name="T57" fmla="*/ 374 h 416"/>
                <a:gd name="T58" fmla="*/ 1693 w 1697"/>
                <a:gd name="T59" fmla="*/ 367 h 416"/>
                <a:gd name="T60" fmla="*/ 1696 w 1697"/>
                <a:gd name="T61" fmla="*/ 361 h 416"/>
                <a:gd name="T62" fmla="*/ 1697 w 1697"/>
                <a:gd name="T63" fmla="*/ 354 h 416"/>
                <a:gd name="T64" fmla="*/ 1697 w 1697"/>
                <a:gd name="T65" fmla="*/ 62 h 416"/>
                <a:gd name="T66" fmla="*/ 1687 w 1697"/>
                <a:gd name="T67" fmla="*/ 36 h 416"/>
                <a:gd name="T68" fmla="*/ 1660 w 1697"/>
                <a:gd name="T69" fmla="*/ 10 h 416"/>
                <a:gd name="T70" fmla="*/ 1637 w 1697"/>
                <a:gd name="T71" fmla="*/ 3 h 416"/>
                <a:gd name="T72" fmla="*/ 1630 w 1697"/>
                <a:gd name="T73" fmla="*/ 1 h 416"/>
                <a:gd name="T74" fmla="*/ 1621 w 1697"/>
                <a:gd name="T75" fmla="*/ 0 h 416"/>
                <a:gd name="T76" fmla="*/ 85 w 1697"/>
                <a:gd name="T77" fmla="*/ 0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697" h="416">
                  <a:moveTo>
                    <a:pt x="85" y="0"/>
                  </a:moveTo>
                  <a:lnTo>
                    <a:pt x="76" y="0"/>
                  </a:lnTo>
                  <a:lnTo>
                    <a:pt x="68" y="1"/>
                  </a:lnTo>
                  <a:lnTo>
                    <a:pt x="32" y="14"/>
                  </a:lnTo>
                  <a:lnTo>
                    <a:pt x="25" y="19"/>
                  </a:lnTo>
                  <a:lnTo>
                    <a:pt x="19" y="24"/>
                  </a:lnTo>
                  <a:lnTo>
                    <a:pt x="14" y="30"/>
                  </a:lnTo>
                  <a:lnTo>
                    <a:pt x="11" y="36"/>
                  </a:lnTo>
                  <a:lnTo>
                    <a:pt x="3" y="48"/>
                  </a:lnTo>
                  <a:lnTo>
                    <a:pt x="2" y="55"/>
                  </a:lnTo>
                  <a:lnTo>
                    <a:pt x="1" y="62"/>
                  </a:lnTo>
                  <a:lnTo>
                    <a:pt x="0" y="69"/>
                  </a:lnTo>
                  <a:lnTo>
                    <a:pt x="0" y="347"/>
                  </a:lnTo>
                  <a:lnTo>
                    <a:pt x="7" y="374"/>
                  </a:lnTo>
                  <a:lnTo>
                    <a:pt x="38" y="404"/>
                  </a:lnTo>
                  <a:lnTo>
                    <a:pt x="68" y="415"/>
                  </a:lnTo>
                  <a:lnTo>
                    <a:pt x="76" y="416"/>
                  </a:lnTo>
                  <a:lnTo>
                    <a:pt x="1621" y="416"/>
                  </a:lnTo>
                  <a:lnTo>
                    <a:pt x="1630" y="415"/>
                  </a:lnTo>
                  <a:lnTo>
                    <a:pt x="1637" y="413"/>
                  </a:lnTo>
                  <a:lnTo>
                    <a:pt x="1646" y="411"/>
                  </a:lnTo>
                  <a:lnTo>
                    <a:pt x="1653" y="408"/>
                  </a:lnTo>
                  <a:lnTo>
                    <a:pt x="1660" y="404"/>
                  </a:lnTo>
                  <a:lnTo>
                    <a:pt x="1667" y="400"/>
                  </a:lnTo>
                  <a:lnTo>
                    <a:pt x="1673" y="396"/>
                  </a:lnTo>
                  <a:lnTo>
                    <a:pt x="1677" y="391"/>
                  </a:lnTo>
                  <a:lnTo>
                    <a:pt x="1682" y="386"/>
                  </a:lnTo>
                  <a:lnTo>
                    <a:pt x="1687" y="380"/>
                  </a:lnTo>
                  <a:lnTo>
                    <a:pt x="1691" y="374"/>
                  </a:lnTo>
                  <a:lnTo>
                    <a:pt x="1693" y="367"/>
                  </a:lnTo>
                  <a:lnTo>
                    <a:pt x="1696" y="361"/>
                  </a:lnTo>
                  <a:lnTo>
                    <a:pt x="1697" y="354"/>
                  </a:lnTo>
                  <a:lnTo>
                    <a:pt x="1697" y="62"/>
                  </a:lnTo>
                  <a:lnTo>
                    <a:pt x="1687" y="36"/>
                  </a:lnTo>
                  <a:lnTo>
                    <a:pt x="1660" y="10"/>
                  </a:lnTo>
                  <a:lnTo>
                    <a:pt x="1637" y="3"/>
                  </a:lnTo>
                  <a:lnTo>
                    <a:pt x="1630" y="1"/>
                  </a:lnTo>
                  <a:lnTo>
                    <a:pt x="1621" y="0"/>
                  </a:lnTo>
                  <a:lnTo>
                    <a:pt x="85" y="0"/>
                  </a:lnTo>
                </a:path>
              </a:pathLst>
            </a:custGeom>
            <a:noFill/>
            <a:ln w="22" cap="flat">
              <a:solidFill>
                <a:srgbClr val="902E8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95" name="Freeform 361"/>
            <p:cNvSpPr>
              <a:spLocks/>
            </p:cNvSpPr>
            <p:nvPr/>
          </p:nvSpPr>
          <p:spPr bwMode="auto">
            <a:xfrm>
              <a:off x="1679" y="1620"/>
              <a:ext cx="821" cy="379"/>
            </a:xfrm>
            <a:custGeom>
              <a:avLst/>
              <a:gdLst>
                <a:gd name="T0" fmla="*/ 389 w 821"/>
                <a:gd name="T1" fmla="*/ 0 h 379"/>
                <a:gd name="T2" fmla="*/ 308 w 821"/>
                <a:gd name="T3" fmla="*/ 6 h 379"/>
                <a:gd name="T4" fmla="*/ 197 w 821"/>
                <a:gd name="T5" fmla="*/ 27 h 379"/>
                <a:gd name="T6" fmla="*/ 149 w 821"/>
                <a:gd name="T7" fmla="*/ 43 h 379"/>
                <a:gd name="T8" fmla="*/ 120 w 821"/>
                <a:gd name="T9" fmla="*/ 56 h 379"/>
                <a:gd name="T10" fmla="*/ 93 w 821"/>
                <a:gd name="T11" fmla="*/ 69 h 379"/>
                <a:gd name="T12" fmla="*/ 70 w 821"/>
                <a:gd name="T13" fmla="*/ 84 h 379"/>
                <a:gd name="T14" fmla="*/ 31 w 821"/>
                <a:gd name="T15" fmla="*/ 116 h 379"/>
                <a:gd name="T16" fmla="*/ 2 w 821"/>
                <a:gd name="T17" fmla="*/ 170 h 379"/>
                <a:gd name="T18" fmla="*/ 0 w 821"/>
                <a:gd name="T19" fmla="*/ 199 h 379"/>
                <a:gd name="T20" fmla="*/ 31 w 821"/>
                <a:gd name="T21" fmla="*/ 263 h 379"/>
                <a:gd name="T22" fmla="*/ 93 w 821"/>
                <a:gd name="T23" fmla="*/ 310 h 379"/>
                <a:gd name="T24" fmla="*/ 181 w 821"/>
                <a:gd name="T25" fmla="*/ 347 h 379"/>
                <a:gd name="T26" fmla="*/ 231 w 821"/>
                <a:gd name="T27" fmla="*/ 361 h 379"/>
                <a:gd name="T28" fmla="*/ 269 w 821"/>
                <a:gd name="T29" fmla="*/ 368 h 379"/>
                <a:gd name="T30" fmla="*/ 348 w 821"/>
                <a:gd name="T31" fmla="*/ 377 h 379"/>
                <a:gd name="T32" fmla="*/ 432 w 821"/>
                <a:gd name="T33" fmla="*/ 379 h 379"/>
                <a:gd name="T34" fmla="*/ 533 w 821"/>
                <a:gd name="T35" fmla="*/ 371 h 379"/>
                <a:gd name="T36" fmla="*/ 570 w 821"/>
                <a:gd name="T37" fmla="*/ 364 h 379"/>
                <a:gd name="T38" fmla="*/ 606 w 821"/>
                <a:gd name="T39" fmla="*/ 356 h 379"/>
                <a:gd name="T40" fmla="*/ 640 w 821"/>
                <a:gd name="T41" fmla="*/ 347 h 379"/>
                <a:gd name="T42" fmla="*/ 715 w 821"/>
                <a:gd name="T43" fmla="*/ 317 h 379"/>
                <a:gd name="T44" fmla="*/ 740 w 821"/>
                <a:gd name="T45" fmla="*/ 303 h 379"/>
                <a:gd name="T46" fmla="*/ 796 w 821"/>
                <a:gd name="T47" fmla="*/ 255 h 379"/>
                <a:gd name="T48" fmla="*/ 820 w 821"/>
                <a:gd name="T49" fmla="*/ 199 h 379"/>
                <a:gd name="T50" fmla="*/ 816 w 821"/>
                <a:gd name="T51" fmla="*/ 161 h 379"/>
                <a:gd name="T52" fmla="*/ 780 w 821"/>
                <a:gd name="T53" fmla="*/ 107 h 379"/>
                <a:gd name="T54" fmla="*/ 740 w 821"/>
                <a:gd name="T55" fmla="*/ 76 h 379"/>
                <a:gd name="T56" fmla="*/ 715 w 821"/>
                <a:gd name="T57" fmla="*/ 62 h 379"/>
                <a:gd name="T58" fmla="*/ 687 w 821"/>
                <a:gd name="T59" fmla="*/ 49 h 379"/>
                <a:gd name="T60" fmla="*/ 656 w 821"/>
                <a:gd name="T61" fmla="*/ 38 h 379"/>
                <a:gd name="T62" fmla="*/ 606 w 821"/>
                <a:gd name="T63" fmla="*/ 23 h 379"/>
                <a:gd name="T64" fmla="*/ 513 w 821"/>
                <a:gd name="T65" fmla="*/ 6 h 379"/>
                <a:gd name="T66" fmla="*/ 432 w 821"/>
                <a:gd name="T67" fmla="*/ 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21" h="379">
                  <a:moveTo>
                    <a:pt x="432" y="0"/>
                  </a:moveTo>
                  <a:lnTo>
                    <a:pt x="389" y="0"/>
                  </a:lnTo>
                  <a:lnTo>
                    <a:pt x="348" y="2"/>
                  </a:lnTo>
                  <a:lnTo>
                    <a:pt x="308" y="6"/>
                  </a:lnTo>
                  <a:lnTo>
                    <a:pt x="249" y="15"/>
                  </a:lnTo>
                  <a:lnTo>
                    <a:pt x="197" y="27"/>
                  </a:lnTo>
                  <a:lnTo>
                    <a:pt x="165" y="38"/>
                  </a:lnTo>
                  <a:lnTo>
                    <a:pt x="149" y="43"/>
                  </a:lnTo>
                  <a:lnTo>
                    <a:pt x="135" y="49"/>
                  </a:lnTo>
                  <a:lnTo>
                    <a:pt x="120" y="56"/>
                  </a:lnTo>
                  <a:lnTo>
                    <a:pt x="107" y="62"/>
                  </a:lnTo>
                  <a:lnTo>
                    <a:pt x="93" y="69"/>
                  </a:lnTo>
                  <a:lnTo>
                    <a:pt x="81" y="76"/>
                  </a:lnTo>
                  <a:lnTo>
                    <a:pt x="70" y="84"/>
                  </a:lnTo>
                  <a:lnTo>
                    <a:pt x="59" y="91"/>
                  </a:lnTo>
                  <a:lnTo>
                    <a:pt x="31" y="116"/>
                  </a:lnTo>
                  <a:lnTo>
                    <a:pt x="12" y="142"/>
                  </a:lnTo>
                  <a:lnTo>
                    <a:pt x="2" y="170"/>
                  </a:lnTo>
                  <a:lnTo>
                    <a:pt x="0" y="180"/>
                  </a:lnTo>
                  <a:lnTo>
                    <a:pt x="0" y="199"/>
                  </a:lnTo>
                  <a:lnTo>
                    <a:pt x="12" y="237"/>
                  </a:lnTo>
                  <a:lnTo>
                    <a:pt x="31" y="263"/>
                  </a:lnTo>
                  <a:lnTo>
                    <a:pt x="59" y="288"/>
                  </a:lnTo>
                  <a:lnTo>
                    <a:pt x="93" y="310"/>
                  </a:lnTo>
                  <a:lnTo>
                    <a:pt x="149" y="336"/>
                  </a:lnTo>
                  <a:lnTo>
                    <a:pt x="181" y="347"/>
                  </a:lnTo>
                  <a:lnTo>
                    <a:pt x="214" y="356"/>
                  </a:lnTo>
                  <a:lnTo>
                    <a:pt x="231" y="361"/>
                  </a:lnTo>
                  <a:lnTo>
                    <a:pt x="249" y="364"/>
                  </a:lnTo>
                  <a:lnTo>
                    <a:pt x="269" y="368"/>
                  </a:lnTo>
                  <a:lnTo>
                    <a:pt x="288" y="371"/>
                  </a:lnTo>
                  <a:lnTo>
                    <a:pt x="348" y="377"/>
                  </a:lnTo>
                  <a:lnTo>
                    <a:pt x="389" y="379"/>
                  </a:lnTo>
                  <a:lnTo>
                    <a:pt x="432" y="379"/>
                  </a:lnTo>
                  <a:lnTo>
                    <a:pt x="473" y="377"/>
                  </a:lnTo>
                  <a:lnTo>
                    <a:pt x="533" y="371"/>
                  </a:lnTo>
                  <a:lnTo>
                    <a:pt x="552" y="368"/>
                  </a:lnTo>
                  <a:lnTo>
                    <a:pt x="570" y="364"/>
                  </a:lnTo>
                  <a:lnTo>
                    <a:pt x="588" y="361"/>
                  </a:lnTo>
                  <a:lnTo>
                    <a:pt x="606" y="356"/>
                  </a:lnTo>
                  <a:lnTo>
                    <a:pt x="623" y="352"/>
                  </a:lnTo>
                  <a:lnTo>
                    <a:pt x="640" y="347"/>
                  </a:lnTo>
                  <a:lnTo>
                    <a:pt x="672" y="336"/>
                  </a:lnTo>
                  <a:lnTo>
                    <a:pt x="715" y="317"/>
                  </a:lnTo>
                  <a:lnTo>
                    <a:pt x="727" y="310"/>
                  </a:lnTo>
                  <a:lnTo>
                    <a:pt x="740" y="303"/>
                  </a:lnTo>
                  <a:lnTo>
                    <a:pt x="772" y="280"/>
                  </a:lnTo>
                  <a:lnTo>
                    <a:pt x="796" y="255"/>
                  </a:lnTo>
                  <a:lnTo>
                    <a:pt x="813" y="228"/>
                  </a:lnTo>
                  <a:lnTo>
                    <a:pt x="820" y="199"/>
                  </a:lnTo>
                  <a:lnTo>
                    <a:pt x="821" y="190"/>
                  </a:lnTo>
                  <a:lnTo>
                    <a:pt x="816" y="161"/>
                  </a:lnTo>
                  <a:lnTo>
                    <a:pt x="803" y="133"/>
                  </a:lnTo>
                  <a:lnTo>
                    <a:pt x="780" y="107"/>
                  </a:lnTo>
                  <a:lnTo>
                    <a:pt x="751" y="84"/>
                  </a:lnTo>
                  <a:lnTo>
                    <a:pt x="740" y="76"/>
                  </a:lnTo>
                  <a:lnTo>
                    <a:pt x="727" y="69"/>
                  </a:lnTo>
                  <a:lnTo>
                    <a:pt x="715" y="62"/>
                  </a:lnTo>
                  <a:lnTo>
                    <a:pt x="701" y="56"/>
                  </a:lnTo>
                  <a:lnTo>
                    <a:pt x="687" y="49"/>
                  </a:lnTo>
                  <a:lnTo>
                    <a:pt x="672" y="43"/>
                  </a:lnTo>
                  <a:lnTo>
                    <a:pt x="656" y="38"/>
                  </a:lnTo>
                  <a:lnTo>
                    <a:pt x="640" y="32"/>
                  </a:lnTo>
                  <a:lnTo>
                    <a:pt x="606" y="23"/>
                  </a:lnTo>
                  <a:lnTo>
                    <a:pt x="570" y="15"/>
                  </a:lnTo>
                  <a:lnTo>
                    <a:pt x="513" y="6"/>
                  </a:lnTo>
                  <a:lnTo>
                    <a:pt x="473" y="2"/>
                  </a:lnTo>
                  <a:lnTo>
                    <a:pt x="4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96" name="Freeform 362"/>
            <p:cNvSpPr>
              <a:spLocks/>
            </p:cNvSpPr>
            <p:nvPr/>
          </p:nvSpPr>
          <p:spPr bwMode="auto">
            <a:xfrm>
              <a:off x="2367" y="1620"/>
              <a:ext cx="823" cy="379"/>
            </a:xfrm>
            <a:custGeom>
              <a:avLst/>
              <a:gdLst>
                <a:gd name="T0" fmla="*/ 391 w 823"/>
                <a:gd name="T1" fmla="*/ 0 h 379"/>
                <a:gd name="T2" fmla="*/ 308 w 823"/>
                <a:gd name="T3" fmla="*/ 6 h 379"/>
                <a:gd name="T4" fmla="*/ 271 w 823"/>
                <a:gd name="T5" fmla="*/ 12 h 379"/>
                <a:gd name="T6" fmla="*/ 233 w 823"/>
                <a:gd name="T7" fmla="*/ 19 h 379"/>
                <a:gd name="T8" fmla="*/ 198 w 823"/>
                <a:gd name="T9" fmla="*/ 27 h 379"/>
                <a:gd name="T10" fmla="*/ 165 w 823"/>
                <a:gd name="T11" fmla="*/ 38 h 379"/>
                <a:gd name="T12" fmla="*/ 134 w 823"/>
                <a:gd name="T13" fmla="*/ 49 h 379"/>
                <a:gd name="T14" fmla="*/ 107 w 823"/>
                <a:gd name="T15" fmla="*/ 62 h 379"/>
                <a:gd name="T16" fmla="*/ 71 w 823"/>
                <a:gd name="T17" fmla="*/ 84 h 379"/>
                <a:gd name="T18" fmla="*/ 33 w 823"/>
                <a:gd name="T19" fmla="*/ 116 h 379"/>
                <a:gd name="T20" fmla="*/ 2 w 823"/>
                <a:gd name="T21" fmla="*/ 170 h 379"/>
                <a:gd name="T22" fmla="*/ 1 w 823"/>
                <a:gd name="T23" fmla="*/ 199 h 379"/>
                <a:gd name="T24" fmla="*/ 13 w 823"/>
                <a:gd name="T25" fmla="*/ 237 h 379"/>
                <a:gd name="T26" fmla="*/ 60 w 823"/>
                <a:gd name="T27" fmla="*/ 288 h 379"/>
                <a:gd name="T28" fmla="*/ 150 w 823"/>
                <a:gd name="T29" fmla="*/ 336 h 379"/>
                <a:gd name="T30" fmla="*/ 182 w 823"/>
                <a:gd name="T31" fmla="*/ 347 h 379"/>
                <a:gd name="T32" fmla="*/ 216 w 823"/>
                <a:gd name="T33" fmla="*/ 356 h 379"/>
                <a:gd name="T34" fmla="*/ 251 w 823"/>
                <a:gd name="T35" fmla="*/ 364 h 379"/>
                <a:gd name="T36" fmla="*/ 289 w 823"/>
                <a:gd name="T37" fmla="*/ 371 h 379"/>
                <a:gd name="T38" fmla="*/ 391 w 823"/>
                <a:gd name="T39" fmla="*/ 379 h 379"/>
                <a:gd name="T40" fmla="*/ 475 w 823"/>
                <a:gd name="T41" fmla="*/ 377 h 379"/>
                <a:gd name="T42" fmla="*/ 552 w 823"/>
                <a:gd name="T43" fmla="*/ 368 h 379"/>
                <a:gd name="T44" fmla="*/ 590 w 823"/>
                <a:gd name="T45" fmla="*/ 361 h 379"/>
                <a:gd name="T46" fmla="*/ 625 w 823"/>
                <a:gd name="T47" fmla="*/ 352 h 379"/>
                <a:gd name="T48" fmla="*/ 658 w 823"/>
                <a:gd name="T49" fmla="*/ 342 h 379"/>
                <a:gd name="T50" fmla="*/ 688 w 823"/>
                <a:gd name="T51" fmla="*/ 330 h 379"/>
                <a:gd name="T52" fmla="*/ 781 w 823"/>
                <a:gd name="T53" fmla="*/ 272 h 379"/>
                <a:gd name="T54" fmla="*/ 820 w 823"/>
                <a:gd name="T55" fmla="*/ 209 h 379"/>
                <a:gd name="T56" fmla="*/ 823 w 823"/>
                <a:gd name="T57" fmla="*/ 190 h 379"/>
                <a:gd name="T58" fmla="*/ 797 w 823"/>
                <a:gd name="T59" fmla="*/ 124 h 379"/>
                <a:gd name="T60" fmla="*/ 752 w 823"/>
                <a:gd name="T61" fmla="*/ 84 h 379"/>
                <a:gd name="T62" fmla="*/ 716 w 823"/>
                <a:gd name="T63" fmla="*/ 62 h 379"/>
                <a:gd name="T64" fmla="*/ 688 w 823"/>
                <a:gd name="T65" fmla="*/ 49 h 379"/>
                <a:gd name="T66" fmla="*/ 658 w 823"/>
                <a:gd name="T67" fmla="*/ 38 h 379"/>
                <a:gd name="T68" fmla="*/ 625 w 823"/>
                <a:gd name="T69" fmla="*/ 27 h 379"/>
                <a:gd name="T70" fmla="*/ 590 w 823"/>
                <a:gd name="T71" fmla="*/ 19 h 379"/>
                <a:gd name="T72" fmla="*/ 552 w 823"/>
                <a:gd name="T73" fmla="*/ 12 h 379"/>
                <a:gd name="T74" fmla="*/ 514 w 823"/>
                <a:gd name="T75" fmla="*/ 6 h 379"/>
                <a:gd name="T76" fmla="*/ 432 w 823"/>
                <a:gd name="T77" fmla="*/ 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23" h="379">
                  <a:moveTo>
                    <a:pt x="432" y="0"/>
                  </a:moveTo>
                  <a:lnTo>
                    <a:pt x="391" y="0"/>
                  </a:lnTo>
                  <a:lnTo>
                    <a:pt x="348" y="2"/>
                  </a:lnTo>
                  <a:lnTo>
                    <a:pt x="308" y="6"/>
                  </a:lnTo>
                  <a:lnTo>
                    <a:pt x="289" y="9"/>
                  </a:lnTo>
                  <a:lnTo>
                    <a:pt x="271" y="12"/>
                  </a:lnTo>
                  <a:lnTo>
                    <a:pt x="251" y="15"/>
                  </a:lnTo>
                  <a:lnTo>
                    <a:pt x="233" y="19"/>
                  </a:lnTo>
                  <a:lnTo>
                    <a:pt x="216" y="23"/>
                  </a:lnTo>
                  <a:lnTo>
                    <a:pt x="198" y="27"/>
                  </a:lnTo>
                  <a:lnTo>
                    <a:pt x="182" y="32"/>
                  </a:lnTo>
                  <a:lnTo>
                    <a:pt x="165" y="38"/>
                  </a:lnTo>
                  <a:lnTo>
                    <a:pt x="150" y="43"/>
                  </a:lnTo>
                  <a:lnTo>
                    <a:pt x="134" y="49"/>
                  </a:lnTo>
                  <a:lnTo>
                    <a:pt x="121" y="56"/>
                  </a:lnTo>
                  <a:lnTo>
                    <a:pt x="107" y="62"/>
                  </a:lnTo>
                  <a:lnTo>
                    <a:pt x="83" y="76"/>
                  </a:lnTo>
                  <a:lnTo>
                    <a:pt x="71" y="84"/>
                  </a:lnTo>
                  <a:lnTo>
                    <a:pt x="60" y="91"/>
                  </a:lnTo>
                  <a:lnTo>
                    <a:pt x="33" y="116"/>
                  </a:lnTo>
                  <a:lnTo>
                    <a:pt x="13" y="142"/>
                  </a:lnTo>
                  <a:lnTo>
                    <a:pt x="2" y="170"/>
                  </a:lnTo>
                  <a:lnTo>
                    <a:pt x="0" y="190"/>
                  </a:lnTo>
                  <a:lnTo>
                    <a:pt x="1" y="199"/>
                  </a:lnTo>
                  <a:lnTo>
                    <a:pt x="2" y="209"/>
                  </a:lnTo>
                  <a:lnTo>
                    <a:pt x="13" y="237"/>
                  </a:lnTo>
                  <a:lnTo>
                    <a:pt x="33" y="263"/>
                  </a:lnTo>
                  <a:lnTo>
                    <a:pt x="60" y="288"/>
                  </a:lnTo>
                  <a:lnTo>
                    <a:pt x="107" y="317"/>
                  </a:lnTo>
                  <a:lnTo>
                    <a:pt x="150" y="336"/>
                  </a:lnTo>
                  <a:lnTo>
                    <a:pt x="165" y="342"/>
                  </a:lnTo>
                  <a:lnTo>
                    <a:pt x="182" y="347"/>
                  </a:lnTo>
                  <a:lnTo>
                    <a:pt x="198" y="352"/>
                  </a:lnTo>
                  <a:lnTo>
                    <a:pt x="216" y="356"/>
                  </a:lnTo>
                  <a:lnTo>
                    <a:pt x="233" y="361"/>
                  </a:lnTo>
                  <a:lnTo>
                    <a:pt x="251" y="364"/>
                  </a:lnTo>
                  <a:lnTo>
                    <a:pt x="271" y="368"/>
                  </a:lnTo>
                  <a:lnTo>
                    <a:pt x="289" y="371"/>
                  </a:lnTo>
                  <a:lnTo>
                    <a:pt x="348" y="377"/>
                  </a:lnTo>
                  <a:lnTo>
                    <a:pt x="391" y="379"/>
                  </a:lnTo>
                  <a:lnTo>
                    <a:pt x="432" y="379"/>
                  </a:lnTo>
                  <a:lnTo>
                    <a:pt x="475" y="377"/>
                  </a:lnTo>
                  <a:lnTo>
                    <a:pt x="534" y="371"/>
                  </a:lnTo>
                  <a:lnTo>
                    <a:pt x="552" y="368"/>
                  </a:lnTo>
                  <a:lnTo>
                    <a:pt x="571" y="364"/>
                  </a:lnTo>
                  <a:lnTo>
                    <a:pt x="590" y="361"/>
                  </a:lnTo>
                  <a:lnTo>
                    <a:pt x="607" y="356"/>
                  </a:lnTo>
                  <a:lnTo>
                    <a:pt x="625" y="352"/>
                  </a:lnTo>
                  <a:lnTo>
                    <a:pt x="641" y="347"/>
                  </a:lnTo>
                  <a:lnTo>
                    <a:pt x="658" y="342"/>
                  </a:lnTo>
                  <a:lnTo>
                    <a:pt x="673" y="336"/>
                  </a:lnTo>
                  <a:lnTo>
                    <a:pt x="688" y="330"/>
                  </a:lnTo>
                  <a:lnTo>
                    <a:pt x="752" y="296"/>
                  </a:lnTo>
                  <a:lnTo>
                    <a:pt x="781" y="272"/>
                  </a:lnTo>
                  <a:lnTo>
                    <a:pt x="809" y="237"/>
                  </a:lnTo>
                  <a:lnTo>
                    <a:pt x="820" y="209"/>
                  </a:lnTo>
                  <a:lnTo>
                    <a:pt x="822" y="199"/>
                  </a:lnTo>
                  <a:lnTo>
                    <a:pt x="823" y="190"/>
                  </a:lnTo>
                  <a:lnTo>
                    <a:pt x="818" y="161"/>
                  </a:lnTo>
                  <a:lnTo>
                    <a:pt x="797" y="124"/>
                  </a:lnTo>
                  <a:lnTo>
                    <a:pt x="773" y="99"/>
                  </a:lnTo>
                  <a:lnTo>
                    <a:pt x="752" y="84"/>
                  </a:lnTo>
                  <a:lnTo>
                    <a:pt x="740" y="76"/>
                  </a:lnTo>
                  <a:lnTo>
                    <a:pt x="716" y="62"/>
                  </a:lnTo>
                  <a:lnTo>
                    <a:pt x="702" y="56"/>
                  </a:lnTo>
                  <a:lnTo>
                    <a:pt x="688" y="49"/>
                  </a:lnTo>
                  <a:lnTo>
                    <a:pt x="673" y="43"/>
                  </a:lnTo>
                  <a:lnTo>
                    <a:pt x="658" y="38"/>
                  </a:lnTo>
                  <a:lnTo>
                    <a:pt x="641" y="32"/>
                  </a:lnTo>
                  <a:lnTo>
                    <a:pt x="625" y="27"/>
                  </a:lnTo>
                  <a:lnTo>
                    <a:pt x="607" y="23"/>
                  </a:lnTo>
                  <a:lnTo>
                    <a:pt x="590" y="19"/>
                  </a:lnTo>
                  <a:lnTo>
                    <a:pt x="571" y="15"/>
                  </a:lnTo>
                  <a:lnTo>
                    <a:pt x="552" y="12"/>
                  </a:lnTo>
                  <a:lnTo>
                    <a:pt x="534" y="9"/>
                  </a:lnTo>
                  <a:lnTo>
                    <a:pt x="514" y="6"/>
                  </a:lnTo>
                  <a:lnTo>
                    <a:pt x="475" y="2"/>
                  </a:lnTo>
                  <a:lnTo>
                    <a:pt x="4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97" name="Freeform 363"/>
            <p:cNvSpPr>
              <a:spLocks/>
            </p:cNvSpPr>
            <p:nvPr/>
          </p:nvSpPr>
          <p:spPr bwMode="auto">
            <a:xfrm>
              <a:off x="2367" y="1620"/>
              <a:ext cx="823" cy="379"/>
            </a:xfrm>
            <a:custGeom>
              <a:avLst/>
              <a:gdLst>
                <a:gd name="T0" fmla="*/ 391 w 823"/>
                <a:gd name="T1" fmla="*/ 0 h 379"/>
                <a:gd name="T2" fmla="*/ 348 w 823"/>
                <a:gd name="T3" fmla="*/ 2 h 379"/>
                <a:gd name="T4" fmla="*/ 308 w 823"/>
                <a:gd name="T5" fmla="*/ 6 h 379"/>
                <a:gd name="T6" fmla="*/ 271 w 823"/>
                <a:gd name="T7" fmla="*/ 12 h 379"/>
                <a:gd name="T8" fmla="*/ 233 w 823"/>
                <a:gd name="T9" fmla="*/ 19 h 379"/>
                <a:gd name="T10" fmla="*/ 198 w 823"/>
                <a:gd name="T11" fmla="*/ 27 h 379"/>
                <a:gd name="T12" fmla="*/ 165 w 823"/>
                <a:gd name="T13" fmla="*/ 38 h 379"/>
                <a:gd name="T14" fmla="*/ 134 w 823"/>
                <a:gd name="T15" fmla="*/ 49 h 379"/>
                <a:gd name="T16" fmla="*/ 107 w 823"/>
                <a:gd name="T17" fmla="*/ 62 h 379"/>
                <a:gd name="T18" fmla="*/ 83 w 823"/>
                <a:gd name="T19" fmla="*/ 76 h 379"/>
                <a:gd name="T20" fmla="*/ 41 w 823"/>
                <a:gd name="T21" fmla="*/ 107 h 379"/>
                <a:gd name="T22" fmla="*/ 2 w 823"/>
                <a:gd name="T23" fmla="*/ 170 h 379"/>
                <a:gd name="T24" fmla="*/ 1 w 823"/>
                <a:gd name="T25" fmla="*/ 199 h 379"/>
                <a:gd name="T26" fmla="*/ 13 w 823"/>
                <a:gd name="T27" fmla="*/ 237 h 379"/>
                <a:gd name="T28" fmla="*/ 60 w 823"/>
                <a:gd name="T29" fmla="*/ 288 h 379"/>
                <a:gd name="T30" fmla="*/ 107 w 823"/>
                <a:gd name="T31" fmla="*/ 317 h 379"/>
                <a:gd name="T32" fmla="*/ 134 w 823"/>
                <a:gd name="T33" fmla="*/ 330 h 379"/>
                <a:gd name="T34" fmla="*/ 165 w 823"/>
                <a:gd name="T35" fmla="*/ 342 h 379"/>
                <a:gd name="T36" fmla="*/ 198 w 823"/>
                <a:gd name="T37" fmla="*/ 352 h 379"/>
                <a:gd name="T38" fmla="*/ 233 w 823"/>
                <a:gd name="T39" fmla="*/ 361 h 379"/>
                <a:gd name="T40" fmla="*/ 271 w 823"/>
                <a:gd name="T41" fmla="*/ 368 h 379"/>
                <a:gd name="T42" fmla="*/ 308 w 823"/>
                <a:gd name="T43" fmla="*/ 373 h 379"/>
                <a:gd name="T44" fmla="*/ 348 w 823"/>
                <a:gd name="T45" fmla="*/ 377 h 379"/>
                <a:gd name="T46" fmla="*/ 391 w 823"/>
                <a:gd name="T47" fmla="*/ 379 h 379"/>
                <a:gd name="T48" fmla="*/ 454 w 823"/>
                <a:gd name="T49" fmla="*/ 378 h 379"/>
                <a:gd name="T50" fmla="*/ 494 w 823"/>
                <a:gd name="T51" fmla="*/ 375 h 379"/>
                <a:gd name="T52" fmla="*/ 534 w 823"/>
                <a:gd name="T53" fmla="*/ 371 h 379"/>
                <a:gd name="T54" fmla="*/ 571 w 823"/>
                <a:gd name="T55" fmla="*/ 364 h 379"/>
                <a:gd name="T56" fmla="*/ 607 w 823"/>
                <a:gd name="T57" fmla="*/ 356 h 379"/>
                <a:gd name="T58" fmla="*/ 641 w 823"/>
                <a:gd name="T59" fmla="*/ 347 h 379"/>
                <a:gd name="T60" fmla="*/ 673 w 823"/>
                <a:gd name="T61" fmla="*/ 336 h 379"/>
                <a:gd name="T62" fmla="*/ 752 w 823"/>
                <a:gd name="T63" fmla="*/ 296 h 379"/>
                <a:gd name="T64" fmla="*/ 809 w 823"/>
                <a:gd name="T65" fmla="*/ 237 h 379"/>
                <a:gd name="T66" fmla="*/ 822 w 823"/>
                <a:gd name="T67" fmla="*/ 199 h 379"/>
                <a:gd name="T68" fmla="*/ 818 w 823"/>
                <a:gd name="T69" fmla="*/ 161 h 379"/>
                <a:gd name="T70" fmla="*/ 773 w 823"/>
                <a:gd name="T71" fmla="*/ 99 h 379"/>
                <a:gd name="T72" fmla="*/ 740 w 823"/>
                <a:gd name="T73" fmla="*/ 76 h 379"/>
                <a:gd name="T74" fmla="*/ 702 w 823"/>
                <a:gd name="T75" fmla="*/ 56 h 379"/>
                <a:gd name="T76" fmla="*/ 673 w 823"/>
                <a:gd name="T77" fmla="*/ 43 h 379"/>
                <a:gd name="T78" fmla="*/ 641 w 823"/>
                <a:gd name="T79" fmla="*/ 32 h 379"/>
                <a:gd name="T80" fmla="*/ 607 w 823"/>
                <a:gd name="T81" fmla="*/ 23 h 379"/>
                <a:gd name="T82" fmla="*/ 571 w 823"/>
                <a:gd name="T83" fmla="*/ 15 h 379"/>
                <a:gd name="T84" fmla="*/ 534 w 823"/>
                <a:gd name="T85" fmla="*/ 9 h 379"/>
                <a:gd name="T86" fmla="*/ 494 w 823"/>
                <a:gd name="T87" fmla="*/ 4 h 379"/>
                <a:gd name="T88" fmla="*/ 454 w 823"/>
                <a:gd name="T89" fmla="*/ 1 h 379"/>
                <a:gd name="T90" fmla="*/ 411 w 823"/>
                <a:gd name="T91" fmla="*/ 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23" h="379">
                  <a:moveTo>
                    <a:pt x="411" y="0"/>
                  </a:moveTo>
                  <a:lnTo>
                    <a:pt x="391" y="0"/>
                  </a:lnTo>
                  <a:lnTo>
                    <a:pt x="369" y="1"/>
                  </a:lnTo>
                  <a:lnTo>
                    <a:pt x="348" y="2"/>
                  </a:lnTo>
                  <a:lnTo>
                    <a:pt x="329" y="4"/>
                  </a:lnTo>
                  <a:lnTo>
                    <a:pt x="308" y="6"/>
                  </a:lnTo>
                  <a:lnTo>
                    <a:pt x="289" y="9"/>
                  </a:lnTo>
                  <a:lnTo>
                    <a:pt x="271" y="12"/>
                  </a:lnTo>
                  <a:lnTo>
                    <a:pt x="251" y="15"/>
                  </a:lnTo>
                  <a:lnTo>
                    <a:pt x="233" y="19"/>
                  </a:lnTo>
                  <a:lnTo>
                    <a:pt x="216" y="23"/>
                  </a:lnTo>
                  <a:lnTo>
                    <a:pt x="198" y="27"/>
                  </a:lnTo>
                  <a:lnTo>
                    <a:pt x="182" y="32"/>
                  </a:lnTo>
                  <a:lnTo>
                    <a:pt x="165" y="38"/>
                  </a:lnTo>
                  <a:lnTo>
                    <a:pt x="150" y="43"/>
                  </a:lnTo>
                  <a:lnTo>
                    <a:pt x="134" y="49"/>
                  </a:lnTo>
                  <a:lnTo>
                    <a:pt x="121" y="56"/>
                  </a:lnTo>
                  <a:lnTo>
                    <a:pt x="107" y="62"/>
                  </a:lnTo>
                  <a:lnTo>
                    <a:pt x="95" y="69"/>
                  </a:lnTo>
                  <a:lnTo>
                    <a:pt x="83" y="76"/>
                  </a:lnTo>
                  <a:lnTo>
                    <a:pt x="71" y="84"/>
                  </a:lnTo>
                  <a:lnTo>
                    <a:pt x="41" y="107"/>
                  </a:lnTo>
                  <a:lnTo>
                    <a:pt x="13" y="142"/>
                  </a:lnTo>
                  <a:lnTo>
                    <a:pt x="2" y="170"/>
                  </a:lnTo>
                  <a:lnTo>
                    <a:pt x="0" y="190"/>
                  </a:lnTo>
                  <a:lnTo>
                    <a:pt x="1" y="199"/>
                  </a:lnTo>
                  <a:lnTo>
                    <a:pt x="2" y="209"/>
                  </a:lnTo>
                  <a:lnTo>
                    <a:pt x="13" y="237"/>
                  </a:lnTo>
                  <a:lnTo>
                    <a:pt x="33" y="263"/>
                  </a:lnTo>
                  <a:lnTo>
                    <a:pt x="60" y="288"/>
                  </a:lnTo>
                  <a:lnTo>
                    <a:pt x="95" y="310"/>
                  </a:lnTo>
                  <a:lnTo>
                    <a:pt x="107" y="317"/>
                  </a:lnTo>
                  <a:lnTo>
                    <a:pt x="121" y="324"/>
                  </a:lnTo>
                  <a:lnTo>
                    <a:pt x="134" y="330"/>
                  </a:lnTo>
                  <a:lnTo>
                    <a:pt x="150" y="336"/>
                  </a:lnTo>
                  <a:lnTo>
                    <a:pt x="165" y="342"/>
                  </a:lnTo>
                  <a:lnTo>
                    <a:pt x="182" y="347"/>
                  </a:lnTo>
                  <a:lnTo>
                    <a:pt x="198" y="352"/>
                  </a:lnTo>
                  <a:lnTo>
                    <a:pt x="216" y="356"/>
                  </a:lnTo>
                  <a:lnTo>
                    <a:pt x="233" y="361"/>
                  </a:lnTo>
                  <a:lnTo>
                    <a:pt x="251" y="364"/>
                  </a:lnTo>
                  <a:lnTo>
                    <a:pt x="271" y="368"/>
                  </a:lnTo>
                  <a:lnTo>
                    <a:pt x="289" y="371"/>
                  </a:lnTo>
                  <a:lnTo>
                    <a:pt x="308" y="373"/>
                  </a:lnTo>
                  <a:lnTo>
                    <a:pt x="329" y="375"/>
                  </a:lnTo>
                  <a:lnTo>
                    <a:pt x="348" y="377"/>
                  </a:lnTo>
                  <a:lnTo>
                    <a:pt x="369" y="378"/>
                  </a:lnTo>
                  <a:lnTo>
                    <a:pt x="391" y="379"/>
                  </a:lnTo>
                  <a:lnTo>
                    <a:pt x="432" y="379"/>
                  </a:lnTo>
                  <a:lnTo>
                    <a:pt x="454" y="378"/>
                  </a:lnTo>
                  <a:lnTo>
                    <a:pt x="475" y="377"/>
                  </a:lnTo>
                  <a:lnTo>
                    <a:pt x="494" y="375"/>
                  </a:lnTo>
                  <a:lnTo>
                    <a:pt x="514" y="373"/>
                  </a:lnTo>
                  <a:lnTo>
                    <a:pt x="534" y="371"/>
                  </a:lnTo>
                  <a:lnTo>
                    <a:pt x="552" y="368"/>
                  </a:lnTo>
                  <a:lnTo>
                    <a:pt x="571" y="364"/>
                  </a:lnTo>
                  <a:lnTo>
                    <a:pt x="590" y="361"/>
                  </a:lnTo>
                  <a:lnTo>
                    <a:pt x="607" y="356"/>
                  </a:lnTo>
                  <a:lnTo>
                    <a:pt x="625" y="352"/>
                  </a:lnTo>
                  <a:lnTo>
                    <a:pt x="641" y="347"/>
                  </a:lnTo>
                  <a:lnTo>
                    <a:pt x="658" y="342"/>
                  </a:lnTo>
                  <a:lnTo>
                    <a:pt x="673" y="336"/>
                  </a:lnTo>
                  <a:lnTo>
                    <a:pt x="688" y="330"/>
                  </a:lnTo>
                  <a:lnTo>
                    <a:pt x="752" y="296"/>
                  </a:lnTo>
                  <a:lnTo>
                    <a:pt x="781" y="272"/>
                  </a:lnTo>
                  <a:lnTo>
                    <a:pt x="809" y="237"/>
                  </a:lnTo>
                  <a:lnTo>
                    <a:pt x="820" y="209"/>
                  </a:lnTo>
                  <a:lnTo>
                    <a:pt x="822" y="199"/>
                  </a:lnTo>
                  <a:lnTo>
                    <a:pt x="823" y="190"/>
                  </a:lnTo>
                  <a:lnTo>
                    <a:pt x="818" y="161"/>
                  </a:lnTo>
                  <a:lnTo>
                    <a:pt x="797" y="124"/>
                  </a:lnTo>
                  <a:lnTo>
                    <a:pt x="773" y="99"/>
                  </a:lnTo>
                  <a:lnTo>
                    <a:pt x="752" y="84"/>
                  </a:lnTo>
                  <a:lnTo>
                    <a:pt x="740" y="76"/>
                  </a:lnTo>
                  <a:lnTo>
                    <a:pt x="716" y="62"/>
                  </a:lnTo>
                  <a:lnTo>
                    <a:pt x="702" y="56"/>
                  </a:lnTo>
                  <a:lnTo>
                    <a:pt x="688" y="49"/>
                  </a:lnTo>
                  <a:lnTo>
                    <a:pt x="673" y="43"/>
                  </a:lnTo>
                  <a:lnTo>
                    <a:pt x="658" y="38"/>
                  </a:lnTo>
                  <a:lnTo>
                    <a:pt x="641" y="32"/>
                  </a:lnTo>
                  <a:lnTo>
                    <a:pt x="625" y="27"/>
                  </a:lnTo>
                  <a:lnTo>
                    <a:pt x="607" y="23"/>
                  </a:lnTo>
                  <a:lnTo>
                    <a:pt x="590" y="19"/>
                  </a:lnTo>
                  <a:lnTo>
                    <a:pt x="571" y="15"/>
                  </a:lnTo>
                  <a:lnTo>
                    <a:pt x="552" y="12"/>
                  </a:lnTo>
                  <a:lnTo>
                    <a:pt x="534" y="9"/>
                  </a:lnTo>
                  <a:lnTo>
                    <a:pt x="514" y="6"/>
                  </a:lnTo>
                  <a:lnTo>
                    <a:pt x="494" y="4"/>
                  </a:lnTo>
                  <a:lnTo>
                    <a:pt x="475" y="2"/>
                  </a:lnTo>
                  <a:lnTo>
                    <a:pt x="454" y="1"/>
                  </a:lnTo>
                  <a:lnTo>
                    <a:pt x="432" y="0"/>
                  </a:lnTo>
                  <a:lnTo>
                    <a:pt x="411" y="0"/>
                  </a:lnTo>
                </a:path>
              </a:pathLst>
            </a:custGeom>
            <a:noFill/>
            <a:ln w="22" cap="flat">
              <a:solidFill>
                <a:srgbClr val="902E8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98" name="Freeform 364"/>
            <p:cNvSpPr>
              <a:spLocks/>
            </p:cNvSpPr>
            <p:nvPr/>
          </p:nvSpPr>
          <p:spPr bwMode="auto">
            <a:xfrm>
              <a:off x="1679" y="1620"/>
              <a:ext cx="821" cy="379"/>
            </a:xfrm>
            <a:custGeom>
              <a:avLst/>
              <a:gdLst>
                <a:gd name="T0" fmla="*/ 389 w 821"/>
                <a:gd name="T1" fmla="*/ 0 h 379"/>
                <a:gd name="T2" fmla="*/ 348 w 821"/>
                <a:gd name="T3" fmla="*/ 2 h 379"/>
                <a:gd name="T4" fmla="*/ 308 w 821"/>
                <a:gd name="T5" fmla="*/ 6 h 379"/>
                <a:gd name="T6" fmla="*/ 269 w 821"/>
                <a:gd name="T7" fmla="*/ 12 h 379"/>
                <a:gd name="T8" fmla="*/ 214 w 821"/>
                <a:gd name="T9" fmla="*/ 23 h 379"/>
                <a:gd name="T10" fmla="*/ 165 w 821"/>
                <a:gd name="T11" fmla="*/ 38 h 379"/>
                <a:gd name="T12" fmla="*/ 135 w 821"/>
                <a:gd name="T13" fmla="*/ 49 h 379"/>
                <a:gd name="T14" fmla="*/ 107 w 821"/>
                <a:gd name="T15" fmla="*/ 62 h 379"/>
                <a:gd name="T16" fmla="*/ 81 w 821"/>
                <a:gd name="T17" fmla="*/ 76 h 379"/>
                <a:gd name="T18" fmla="*/ 59 w 821"/>
                <a:gd name="T19" fmla="*/ 91 h 379"/>
                <a:gd name="T20" fmla="*/ 39 w 821"/>
                <a:gd name="T21" fmla="*/ 107 h 379"/>
                <a:gd name="T22" fmla="*/ 24 w 821"/>
                <a:gd name="T23" fmla="*/ 124 h 379"/>
                <a:gd name="T24" fmla="*/ 12 w 821"/>
                <a:gd name="T25" fmla="*/ 142 h 379"/>
                <a:gd name="T26" fmla="*/ 4 w 821"/>
                <a:gd name="T27" fmla="*/ 161 h 379"/>
                <a:gd name="T28" fmla="*/ 0 w 821"/>
                <a:gd name="T29" fmla="*/ 180 h 379"/>
                <a:gd name="T30" fmla="*/ 4 w 821"/>
                <a:gd name="T31" fmla="*/ 219 h 379"/>
                <a:gd name="T32" fmla="*/ 12 w 821"/>
                <a:gd name="T33" fmla="*/ 237 h 379"/>
                <a:gd name="T34" fmla="*/ 59 w 821"/>
                <a:gd name="T35" fmla="*/ 288 h 379"/>
                <a:gd name="T36" fmla="*/ 149 w 821"/>
                <a:gd name="T37" fmla="*/ 336 h 379"/>
                <a:gd name="T38" fmla="*/ 214 w 821"/>
                <a:gd name="T39" fmla="*/ 356 h 379"/>
                <a:gd name="T40" fmla="*/ 249 w 821"/>
                <a:gd name="T41" fmla="*/ 364 h 379"/>
                <a:gd name="T42" fmla="*/ 288 w 821"/>
                <a:gd name="T43" fmla="*/ 371 h 379"/>
                <a:gd name="T44" fmla="*/ 328 w 821"/>
                <a:gd name="T45" fmla="*/ 375 h 379"/>
                <a:gd name="T46" fmla="*/ 369 w 821"/>
                <a:gd name="T47" fmla="*/ 378 h 379"/>
                <a:gd name="T48" fmla="*/ 432 w 821"/>
                <a:gd name="T49" fmla="*/ 379 h 379"/>
                <a:gd name="T50" fmla="*/ 473 w 821"/>
                <a:gd name="T51" fmla="*/ 377 h 379"/>
                <a:gd name="T52" fmla="*/ 513 w 821"/>
                <a:gd name="T53" fmla="*/ 373 h 379"/>
                <a:gd name="T54" fmla="*/ 552 w 821"/>
                <a:gd name="T55" fmla="*/ 368 h 379"/>
                <a:gd name="T56" fmla="*/ 588 w 821"/>
                <a:gd name="T57" fmla="*/ 361 h 379"/>
                <a:gd name="T58" fmla="*/ 623 w 821"/>
                <a:gd name="T59" fmla="*/ 352 h 379"/>
                <a:gd name="T60" fmla="*/ 672 w 821"/>
                <a:gd name="T61" fmla="*/ 336 h 379"/>
                <a:gd name="T62" fmla="*/ 727 w 821"/>
                <a:gd name="T63" fmla="*/ 310 h 379"/>
                <a:gd name="T64" fmla="*/ 772 w 821"/>
                <a:gd name="T65" fmla="*/ 280 h 379"/>
                <a:gd name="T66" fmla="*/ 808 w 821"/>
                <a:gd name="T67" fmla="*/ 237 h 379"/>
                <a:gd name="T68" fmla="*/ 816 w 821"/>
                <a:gd name="T69" fmla="*/ 219 h 379"/>
                <a:gd name="T70" fmla="*/ 820 w 821"/>
                <a:gd name="T71" fmla="*/ 199 h 379"/>
                <a:gd name="T72" fmla="*/ 820 w 821"/>
                <a:gd name="T73" fmla="*/ 180 h 379"/>
                <a:gd name="T74" fmla="*/ 816 w 821"/>
                <a:gd name="T75" fmla="*/ 161 h 379"/>
                <a:gd name="T76" fmla="*/ 808 w 821"/>
                <a:gd name="T77" fmla="*/ 142 h 379"/>
                <a:gd name="T78" fmla="*/ 780 w 821"/>
                <a:gd name="T79" fmla="*/ 107 h 379"/>
                <a:gd name="T80" fmla="*/ 740 w 821"/>
                <a:gd name="T81" fmla="*/ 76 h 379"/>
                <a:gd name="T82" fmla="*/ 715 w 821"/>
                <a:gd name="T83" fmla="*/ 62 h 379"/>
                <a:gd name="T84" fmla="*/ 687 w 821"/>
                <a:gd name="T85" fmla="*/ 49 h 379"/>
                <a:gd name="T86" fmla="*/ 656 w 821"/>
                <a:gd name="T87" fmla="*/ 38 h 379"/>
                <a:gd name="T88" fmla="*/ 606 w 821"/>
                <a:gd name="T89" fmla="*/ 23 h 379"/>
                <a:gd name="T90" fmla="*/ 533 w 821"/>
                <a:gd name="T91" fmla="*/ 9 h 379"/>
                <a:gd name="T92" fmla="*/ 452 w 821"/>
                <a:gd name="T93" fmla="*/ 1 h 379"/>
                <a:gd name="T94" fmla="*/ 410 w 821"/>
                <a:gd name="T95" fmla="*/ 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21" h="379">
                  <a:moveTo>
                    <a:pt x="410" y="0"/>
                  </a:moveTo>
                  <a:lnTo>
                    <a:pt x="389" y="0"/>
                  </a:lnTo>
                  <a:lnTo>
                    <a:pt x="369" y="1"/>
                  </a:lnTo>
                  <a:lnTo>
                    <a:pt x="348" y="2"/>
                  </a:lnTo>
                  <a:lnTo>
                    <a:pt x="328" y="4"/>
                  </a:lnTo>
                  <a:lnTo>
                    <a:pt x="308" y="6"/>
                  </a:lnTo>
                  <a:lnTo>
                    <a:pt x="288" y="9"/>
                  </a:lnTo>
                  <a:lnTo>
                    <a:pt x="269" y="12"/>
                  </a:lnTo>
                  <a:lnTo>
                    <a:pt x="249" y="15"/>
                  </a:lnTo>
                  <a:lnTo>
                    <a:pt x="214" y="23"/>
                  </a:lnTo>
                  <a:lnTo>
                    <a:pt x="181" y="32"/>
                  </a:lnTo>
                  <a:lnTo>
                    <a:pt x="165" y="38"/>
                  </a:lnTo>
                  <a:lnTo>
                    <a:pt x="149" y="43"/>
                  </a:lnTo>
                  <a:lnTo>
                    <a:pt x="135" y="49"/>
                  </a:lnTo>
                  <a:lnTo>
                    <a:pt x="120" y="56"/>
                  </a:lnTo>
                  <a:lnTo>
                    <a:pt x="107" y="62"/>
                  </a:lnTo>
                  <a:lnTo>
                    <a:pt x="93" y="69"/>
                  </a:lnTo>
                  <a:lnTo>
                    <a:pt x="81" y="76"/>
                  </a:lnTo>
                  <a:lnTo>
                    <a:pt x="70" y="84"/>
                  </a:lnTo>
                  <a:lnTo>
                    <a:pt x="59" y="91"/>
                  </a:lnTo>
                  <a:lnTo>
                    <a:pt x="49" y="99"/>
                  </a:lnTo>
                  <a:lnTo>
                    <a:pt x="39" y="107"/>
                  </a:lnTo>
                  <a:lnTo>
                    <a:pt x="31" y="116"/>
                  </a:lnTo>
                  <a:lnTo>
                    <a:pt x="24" y="124"/>
                  </a:lnTo>
                  <a:lnTo>
                    <a:pt x="18" y="133"/>
                  </a:lnTo>
                  <a:lnTo>
                    <a:pt x="12" y="142"/>
                  </a:lnTo>
                  <a:lnTo>
                    <a:pt x="8" y="151"/>
                  </a:lnTo>
                  <a:lnTo>
                    <a:pt x="4" y="161"/>
                  </a:lnTo>
                  <a:lnTo>
                    <a:pt x="2" y="170"/>
                  </a:lnTo>
                  <a:lnTo>
                    <a:pt x="0" y="180"/>
                  </a:lnTo>
                  <a:lnTo>
                    <a:pt x="0" y="199"/>
                  </a:lnTo>
                  <a:lnTo>
                    <a:pt x="4" y="219"/>
                  </a:lnTo>
                  <a:lnTo>
                    <a:pt x="8" y="228"/>
                  </a:lnTo>
                  <a:lnTo>
                    <a:pt x="12" y="237"/>
                  </a:lnTo>
                  <a:lnTo>
                    <a:pt x="31" y="263"/>
                  </a:lnTo>
                  <a:lnTo>
                    <a:pt x="59" y="288"/>
                  </a:lnTo>
                  <a:lnTo>
                    <a:pt x="93" y="310"/>
                  </a:lnTo>
                  <a:lnTo>
                    <a:pt x="149" y="336"/>
                  </a:lnTo>
                  <a:lnTo>
                    <a:pt x="181" y="347"/>
                  </a:lnTo>
                  <a:lnTo>
                    <a:pt x="214" y="356"/>
                  </a:lnTo>
                  <a:lnTo>
                    <a:pt x="231" y="361"/>
                  </a:lnTo>
                  <a:lnTo>
                    <a:pt x="249" y="364"/>
                  </a:lnTo>
                  <a:lnTo>
                    <a:pt x="269" y="368"/>
                  </a:lnTo>
                  <a:lnTo>
                    <a:pt x="288" y="371"/>
                  </a:lnTo>
                  <a:lnTo>
                    <a:pt x="308" y="373"/>
                  </a:lnTo>
                  <a:lnTo>
                    <a:pt x="328" y="375"/>
                  </a:lnTo>
                  <a:lnTo>
                    <a:pt x="348" y="377"/>
                  </a:lnTo>
                  <a:lnTo>
                    <a:pt x="369" y="378"/>
                  </a:lnTo>
                  <a:lnTo>
                    <a:pt x="389" y="379"/>
                  </a:lnTo>
                  <a:lnTo>
                    <a:pt x="432" y="379"/>
                  </a:lnTo>
                  <a:lnTo>
                    <a:pt x="452" y="378"/>
                  </a:lnTo>
                  <a:lnTo>
                    <a:pt x="473" y="377"/>
                  </a:lnTo>
                  <a:lnTo>
                    <a:pt x="494" y="375"/>
                  </a:lnTo>
                  <a:lnTo>
                    <a:pt x="513" y="373"/>
                  </a:lnTo>
                  <a:lnTo>
                    <a:pt x="533" y="371"/>
                  </a:lnTo>
                  <a:lnTo>
                    <a:pt x="552" y="368"/>
                  </a:lnTo>
                  <a:lnTo>
                    <a:pt x="570" y="364"/>
                  </a:lnTo>
                  <a:lnTo>
                    <a:pt x="588" y="361"/>
                  </a:lnTo>
                  <a:lnTo>
                    <a:pt x="606" y="356"/>
                  </a:lnTo>
                  <a:lnTo>
                    <a:pt x="623" y="352"/>
                  </a:lnTo>
                  <a:lnTo>
                    <a:pt x="640" y="347"/>
                  </a:lnTo>
                  <a:lnTo>
                    <a:pt x="672" y="336"/>
                  </a:lnTo>
                  <a:lnTo>
                    <a:pt x="715" y="317"/>
                  </a:lnTo>
                  <a:lnTo>
                    <a:pt x="727" y="310"/>
                  </a:lnTo>
                  <a:lnTo>
                    <a:pt x="740" y="303"/>
                  </a:lnTo>
                  <a:lnTo>
                    <a:pt x="772" y="280"/>
                  </a:lnTo>
                  <a:lnTo>
                    <a:pt x="796" y="255"/>
                  </a:lnTo>
                  <a:lnTo>
                    <a:pt x="808" y="237"/>
                  </a:lnTo>
                  <a:lnTo>
                    <a:pt x="813" y="228"/>
                  </a:lnTo>
                  <a:lnTo>
                    <a:pt x="816" y="219"/>
                  </a:lnTo>
                  <a:lnTo>
                    <a:pt x="819" y="209"/>
                  </a:lnTo>
                  <a:lnTo>
                    <a:pt x="820" y="199"/>
                  </a:lnTo>
                  <a:lnTo>
                    <a:pt x="821" y="190"/>
                  </a:lnTo>
                  <a:lnTo>
                    <a:pt x="820" y="180"/>
                  </a:lnTo>
                  <a:lnTo>
                    <a:pt x="819" y="170"/>
                  </a:lnTo>
                  <a:lnTo>
                    <a:pt x="816" y="161"/>
                  </a:lnTo>
                  <a:lnTo>
                    <a:pt x="813" y="151"/>
                  </a:lnTo>
                  <a:lnTo>
                    <a:pt x="808" y="142"/>
                  </a:lnTo>
                  <a:lnTo>
                    <a:pt x="803" y="133"/>
                  </a:lnTo>
                  <a:lnTo>
                    <a:pt x="780" y="107"/>
                  </a:lnTo>
                  <a:lnTo>
                    <a:pt x="751" y="84"/>
                  </a:lnTo>
                  <a:lnTo>
                    <a:pt x="740" y="76"/>
                  </a:lnTo>
                  <a:lnTo>
                    <a:pt x="727" y="69"/>
                  </a:lnTo>
                  <a:lnTo>
                    <a:pt x="715" y="62"/>
                  </a:lnTo>
                  <a:lnTo>
                    <a:pt x="701" y="56"/>
                  </a:lnTo>
                  <a:lnTo>
                    <a:pt x="687" y="49"/>
                  </a:lnTo>
                  <a:lnTo>
                    <a:pt x="672" y="43"/>
                  </a:lnTo>
                  <a:lnTo>
                    <a:pt x="656" y="38"/>
                  </a:lnTo>
                  <a:lnTo>
                    <a:pt x="640" y="32"/>
                  </a:lnTo>
                  <a:lnTo>
                    <a:pt x="606" y="23"/>
                  </a:lnTo>
                  <a:lnTo>
                    <a:pt x="570" y="15"/>
                  </a:lnTo>
                  <a:lnTo>
                    <a:pt x="533" y="9"/>
                  </a:lnTo>
                  <a:lnTo>
                    <a:pt x="494" y="4"/>
                  </a:lnTo>
                  <a:lnTo>
                    <a:pt x="452" y="1"/>
                  </a:lnTo>
                  <a:lnTo>
                    <a:pt x="432" y="0"/>
                  </a:lnTo>
                  <a:lnTo>
                    <a:pt x="410" y="0"/>
                  </a:lnTo>
                </a:path>
              </a:pathLst>
            </a:custGeom>
            <a:noFill/>
            <a:ln w="22" cap="flat">
              <a:solidFill>
                <a:srgbClr val="902E8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3399" name="Group 368"/>
            <p:cNvGrpSpPr>
              <a:grpSpLocks/>
            </p:cNvGrpSpPr>
            <p:nvPr/>
          </p:nvGrpSpPr>
          <p:grpSpPr bwMode="auto">
            <a:xfrm>
              <a:off x="2372" y="2894"/>
              <a:ext cx="61" cy="150"/>
              <a:chOff x="2372" y="2894"/>
              <a:chExt cx="61" cy="150"/>
            </a:xfrm>
          </p:grpSpPr>
          <p:sp>
            <p:nvSpPr>
              <p:cNvPr id="3708" name="Freeform 365"/>
              <p:cNvSpPr>
                <a:spLocks/>
              </p:cNvSpPr>
              <p:nvPr/>
            </p:nvSpPr>
            <p:spPr bwMode="auto">
              <a:xfrm>
                <a:off x="2372" y="2994"/>
                <a:ext cx="53" cy="50"/>
              </a:xfrm>
              <a:custGeom>
                <a:avLst/>
                <a:gdLst>
                  <a:gd name="T0" fmla="*/ 26 w 53"/>
                  <a:gd name="T1" fmla="*/ 0 h 50"/>
                  <a:gd name="T2" fmla="*/ 0 w 53"/>
                  <a:gd name="T3" fmla="*/ 0 h 50"/>
                  <a:gd name="T4" fmla="*/ 30 w 53"/>
                  <a:gd name="T5" fmla="*/ 50 h 50"/>
                  <a:gd name="T6" fmla="*/ 53 w 53"/>
                  <a:gd name="T7" fmla="*/ 12 h 50"/>
                  <a:gd name="T8" fmla="*/ 30 w 53"/>
                  <a:gd name="T9" fmla="*/ 12 h 50"/>
                  <a:gd name="T10" fmla="*/ 28 w 53"/>
                  <a:gd name="T11" fmla="*/ 11 h 50"/>
                  <a:gd name="T12" fmla="*/ 26 w 53"/>
                  <a:gd name="T13" fmla="*/ 11 h 50"/>
                  <a:gd name="T14" fmla="*/ 26 w 53"/>
                  <a:gd name="T15" fmla="*/ 0 h 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50">
                    <a:moveTo>
                      <a:pt x="26" y="0"/>
                    </a:moveTo>
                    <a:lnTo>
                      <a:pt x="0" y="0"/>
                    </a:lnTo>
                    <a:lnTo>
                      <a:pt x="30" y="50"/>
                    </a:lnTo>
                    <a:lnTo>
                      <a:pt x="53" y="12"/>
                    </a:lnTo>
                    <a:lnTo>
                      <a:pt x="30" y="12"/>
                    </a:lnTo>
                    <a:lnTo>
                      <a:pt x="28" y="11"/>
                    </a:lnTo>
                    <a:lnTo>
                      <a:pt x="26" y="11"/>
                    </a:lnTo>
                    <a:lnTo>
                      <a:pt x="26"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9" name="Freeform 366"/>
              <p:cNvSpPr>
                <a:spLocks/>
              </p:cNvSpPr>
              <p:nvPr/>
            </p:nvSpPr>
            <p:spPr bwMode="auto">
              <a:xfrm>
                <a:off x="2402" y="2994"/>
                <a:ext cx="31" cy="12"/>
              </a:xfrm>
              <a:custGeom>
                <a:avLst/>
                <a:gdLst>
                  <a:gd name="T0" fmla="*/ 31 w 31"/>
                  <a:gd name="T1" fmla="*/ 0 h 12"/>
                  <a:gd name="T2" fmla="*/ 4 w 31"/>
                  <a:gd name="T3" fmla="*/ 0 h 12"/>
                  <a:gd name="T4" fmla="*/ 4 w 31"/>
                  <a:gd name="T5" fmla="*/ 10 h 12"/>
                  <a:gd name="T6" fmla="*/ 3 w 31"/>
                  <a:gd name="T7" fmla="*/ 11 h 12"/>
                  <a:gd name="T8" fmla="*/ 1 w 31"/>
                  <a:gd name="T9" fmla="*/ 11 h 12"/>
                  <a:gd name="T10" fmla="*/ 0 w 31"/>
                  <a:gd name="T11" fmla="*/ 12 h 12"/>
                  <a:gd name="T12" fmla="*/ 23 w 31"/>
                  <a:gd name="T13" fmla="*/ 12 h 12"/>
                  <a:gd name="T14" fmla="*/ 31 w 31"/>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12">
                    <a:moveTo>
                      <a:pt x="31" y="0"/>
                    </a:moveTo>
                    <a:lnTo>
                      <a:pt x="4" y="0"/>
                    </a:lnTo>
                    <a:lnTo>
                      <a:pt x="4" y="10"/>
                    </a:lnTo>
                    <a:lnTo>
                      <a:pt x="3" y="11"/>
                    </a:lnTo>
                    <a:lnTo>
                      <a:pt x="1" y="11"/>
                    </a:lnTo>
                    <a:lnTo>
                      <a:pt x="0" y="12"/>
                    </a:lnTo>
                    <a:lnTo>
                      <a:pt x="23" y="12"/>
                    </a:lnTo>
                    <a:lnTo>
                      <a:pt x="31"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0" name="Freeform 367"/>
              <p:cNvSpPr>
                <a:spLocks/>
              </p:cNvSpPr>
              <p:nvPr/>
            </p:nvSpPr>
            <p:spPr bwMode="auto">
              <a:xfrm>
                <a:off x="2398" y="2894"/>
                <a:ext cx="8" cy="100"/>
              </a:xfrm>
              <a:custGeom>
                <a:avLst/>
                <a:gdLst>
                  <a:gd name="T0" fmla="*/ 5 w 8"/>
                  <a:gd name="T1" fmla="*/ 0 h 100"/>
                  <a:gd name="T2" fmla="*/ 2 w 8"/>
                  <a:gd name="T3" fmla="*/ 0 h 100"/>
                  <a:gd name="T4" fmla="*/ 0 w 8"/>
                  <a:gd name="T5" fmla="*/ 1 h 100"/>
                  <a:gd name="T6" fmla="*/ 0 w 8"/>
                  <a:gd name="T7" fmla="*/ 100 h 100"/>
                  <a:gd name="T8" fmla="*/ 8 w 8"/>
                  <a:gd name="T9" fmla="*/ 100 h 100"/>
                  <a:gd name="T10" fmla="*/ 8 w 8"/>
                  <a:gd name="T11" fmla="*/ 2 h 100"/>
                  <a:gd name="T12" fmla="*/ 7 w 8"/>
                  <a:gd name="T13" fmla="*/ 1 h 100"/>
                  <a:gd name="T14" fmla="*/ 5 w 8"/>
                  <a:gd name="T15" fmla="*/ 0 h 1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00">
                    <a:moveTo>
                      <a:pt x="5" y="0"/>
                    </a:moveTo>
                    <a:lnTo>
                      <a:pt x="2" y="0"/>
                    </a:lnTo>
                    <a:lnTo>
                      <a:pt x="0" y="1"/>
                    </a:lnTo>
                    <a:lnTo>
                      <a:pt x="0" y="100"/>
                    </a:lnTo>
                    <a:lnTo>
                      <a:pt x="8" y="100"/>
                    </a:lnTo>
                    <a:lnTo>
                      <a:pt x="8" y="2"/>
                    </a:lnTo>
                    <a:lnTo>
                      <a:pt x="7" y="1"/>
                    </a:lnTo>
                    <a:lnTo>
                      <a:pt x="5"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400" name="Freeform 369"/>
            <p:cNvSpPr>
              <a:spLocks/>
            </p:cNvSpPr>
            <p:nvPr/>
          </p:nvSpPr>
          <p:spPr bwMode="auto">
            <a:xfrm>
              <a:off x="2398" y="2894"/>
              <a:ext cx="8" cy="112"/>
            </a:xfrm>
            <a:custGeom>
              <a:avLst/>
              <a:gdLst>
                <a:gd name="T0" fmla="*/ 8 w 8"/>
                <a:gd name="T1" fmla="*/ 3 h 112"/>
                <a:gd name="T2" fmla="*/ 8 w 8"/>
                <a:gd name="T3" fmla="*/ 110 h 112"/>
                <a:gd name="T4" fmla="*/ 7 w 8"/>
                <a:gd name="T5" fmla="*/ 111 h 112"/>
                <a:gd name="T6" fmla="*/ 5 w 8"/>
                <a:gd name="T7" fmla="*/ 111 h 112"/>
                <a:gd name="T8" fmla="*/ 4 w 8"/>
                <a:gd name="T9" fmla="*/ 112 h 112"/>
                <a:gd name="T10" fmla="*/ 2 w 8"/>
                <a:gd name="T11" fmla="*/ 111 h 112"/>
                <a:gd name="T12" fmla="*/ 0 w 8"/>
                <a:gd name="T13" fmla="*/ 111 h 112"/>
                <a:gd name="T14" fmla="*/ 0 w 8"/>
                <a:gd name="T15" fmla="*/ 1 h 112"/>
                <a:gd name="T16" fmla="*/ 2 w 8"/>
                <a:gd name="T17" fmla="*/ 0 h 112"/>
                <a:gd name="T18" fmla="*/ 5 w 8"/>
                <a:gd name="T19" fmla="*/ 0 h 112"/>
                <a:gd name="T20" fmla="*/ 7 w 8"/>
                <a:gd name="T21" fmla="*/ 1 h 112"/>
                <a:gd name="T22" fmla="*/ 8 w 8"/>
                <a:gd name="T23" fmla="*/ 2 h 112"/>
                <a:gd name="T24" fmla="*/ 8 w 8"/>
                <a:gd name="T25" fmla="*/ 3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112">
                  <a:moveTo>
                    <a:pt x="8" y="3"/>
                  </a:moveTo>
                  <a:lnTo>
                    <a:pt x="8" y="110"/>
                  </a:lnTo>
                  <a:lnTo>
                    <a:pt x="7" y="111"/>
                  </a:lnTo>
                  <a:lnTo>
                    <a:pt x="5" y="111"/>
                  </a:lnTo>
                  <a:lnTo>
                    <a:pt x="4" y="112"/>
                  </a:lnTo>
                  <a:lnTo>
                    <a:pt x="2" y="111"/>
                  </a:lnTo>
                  <a:lnTo>
                    <a:pt x="0" y="111"/>
                  </a:lnTo>
                  <a:lnTo>
                    <a:pt x="0" y="1"/>
                  </a:lnTo>
                  <a:lnTo>
                    <a:pt x="2" y="0"/>
                  </a:lnTo>
                  <a:lnTo>
                    <a:pt x="5" y="0"/>
                  </a:lnTo>
                  <a:lnTo>
                    <a:pt x="7" y="1"/>
                  </a:lnTo>
                  <a:lnTo>
                    <a:pt x="8" y="2"/>
                  </a:lnTo>
                  <a:lnTo>
                    <a:pt x="8" y="3"/>
                  </a:lnTo>
                  <a:close/>
                </a:path>
              </a:pathLst>
            </a:custGeom>
            <a:noFill/>
            <a:ln w="2" cap="rnd">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01" name="Freeform 370"/>
            <p:cNvSpPr>
              <a:spLocks/>
            </p:cNvSpPr>
            <p:nvPr/>
          </p:nvSpPr>
          <p:spPr bwMode="auto">
            <a:xfrm>
              <a:off x="2372" y="2994"/>
              <a:ext cx="61" cy="50"/>
            </a:xfrm>
            <a:custGeom>
              <a:avLst/>
              <a:gdLst>
                <a:gd name="T0" fmla="*/ 61 w 61"/>
                <a:gd name="T1" fmla="*/ 0 h 50"/>
                <a:gd name="T2" fmla="*/ 30 w 61"/>
                <a:gd name="T3" fmla="*/ 50 h 50"/>
                <a:gd name="T4" fmla="*/ 0 w 61"/>
                <a:gd name="T5" fmla="*/ 0 h 50"/>
                <a:gd name="T6" fmla="*/ 61 w 61"/>
                <a:gd name="T7" fmla="*/ 0 h 50"/>
              </a:gdLst>
              <a:ahLst/>
              <a:cxnLst>
                <a:cxn ang="0">
                  <a:pos x="T0" y="T1"/>
                </a:cxn>
                <a:cxn ang="0">
                  <a:pos x="T2" y="T3"/>
                </a:cxn>
                <a:cxn ang="0">
                  <a:pos x="T4" y="T5"/>
                </a:cxn>
                <a:cxn ang="0">
                  <a:pos x="T6" y="T7"/>
                </a:cxn>
              </a:cxnLst>
              <a:rect l="0" t="0" r="r" b="b"/>
              <a:pathLst>
                <a:path w="61" h="50">
                  <a:moveTo>
                    <a:pt x="61" y="0"/>
                  </a:moveTo>
                  <a:lnTo>
                    <a:pt x="30" y="50"/>
                  </a:lnTo>
                  <a:lnTo>
                    <a:pt x="0" y="0"/>
                  </a:lnTo>
                  <a:lnTo>
                    <a:pt x="61" y="0"/>
                  </a:lnTo>
                  <a:close/>
                </a:path>
              </a:pathLst>
            </a:custGeom>
            <a:noFill/>
            <a:ln w="2" cap="rnd">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02" name="Freeform 371"/>
            <p:cNvSpPr>
              <a:spLocks/>
            </p:cNvSpPr>
            <p:nvPr/>
          </p:nvSpPr>
          <p:spPr bwMode="auto">
            <a:xfrm>
              <a:off x="662" y="58"/>
              <a:ext cx="354" cy="1751"/>
            </a:xfrm>
            <a:custGeom>
              <a:avLst/>
              <a:gdLst>
                <a:gd name="T0" fmla="*/ 354 w 354"/>
                <a:gd name="T1" fmla="*/ 0 h 1751"/>
                <a:gd name="T2" fmla="*/ 335 w 354"/>
                <a:gd name="T3" fmla="*/ 0 h 1751"/>
                <a:gd name="T4" fmla="*/ 317 w 354"/>
                <a:gd name="T5" fmla="*/ 1 h 1751"/>
                <a:gd name="T6" fmla="*/ 282 w 354"/>
                <a:gd name="T7" fmla="*/ 5 h 1751"/>
                <a:gd name="T8" fmla="*/ 248 w 354"/>
                <a:gd name="T9" fmla="*/ 13 h 1751"/>
                <a:gd name="T10" fmla="*/ 215 w 354"/>
                <a:gd name="T11" fmla="*/ 22 h 1751"/>
                <a:gd name="T12" fmla="*/ 185 w 354"/>
                <a:gd name="T13" fmla="*/ 35 h 1751"/>
                <a:gd name="T14" fmla="*/ 156 w 354"/>
                <a:gd name="T15" fmla="*/ 49 h 1751"/>
                <a:gd name="T16" fmla="*/ 128 w 354"/>
                <a:gd name="T17" fmla="*/ 66 h 1751"/>
                <a:gd name="T18" fmla="*/ 91 w 354"/>
                <a:gd name="T19" fmla="*/ 95 h 1751"/>
                <a:gd name="T20" fmla="*/ 69 w 354"/>
                <a:gd name="T21" fmla="*/ 117 h 1751"/>
                <a:gd name="T22" fmla="*/ 50 w 354"/>
                <a:gd name="T23" fmla="*/ 140 h 1751"/>
                <a:gd name="T24" fmla="*/ 27 w 354"/>
                <a:gd name="T25" fmla="*/ 178 h 1751"/>
                <a:gd name="T26" fmla="*/ 15 w 354"/>
                <a:gd name="T27" fmla="*/ 204 h 1751"/>
                <a:gd name="T28" fmla="*/ 7 w 354"/>
                <a:gd name="T29" fmla="*/ 232 h 1751"/>
                <a:gd name="T30" fmla="*/ 2 w 354"/>
                <a:gd name="T31" fmla="*/ 261 h 1751"/>
                <a:gd name="T32" fmla="*/ 0 w 354"/>
                <a:gd name="T33" fmla="*/ 291 h 1751"/>
                <a:gd name="T34" fmla="*/ 0 w 354"/>
                <a:gd name="T35" fmla="*/ 1458 h 1751"/>
                <a:gd name="T36" fmla="*/ 2 w 354"/>
                <a:gd name="T37" fmla="*/ 1488 h 1751"/>
                <a:gd name="T38" fmla="*/ 4 w 354"/>
                <a:gd name="T39" fmla="*/ 1503 h 1751"/>
                <a:gd name="T40" fmla="*/ 7 w 354"/>
                <a:gd name="T41" fmla="*/ 1517 h 1751"/>
                <a:gd name="T42" fmla="*/ 15 w 354"/>
                <a:gd name="T43" fmla="*/ 1545 h 1751"/>
                <a:gd name="T44" fmla="*/ 27 w 354"/>
                <a:gd name="T45" fmla="*/ 1572 h 1751"/>
                <a:gd name="T46" fmla="*/ 42 w 354"/>
                <a:gd name="T47" fmla="*/ 1597 h 1751"/>
                <a:gd name="T48" fmla="*/ 60 w 354"/>
                <a:gd name="T49" fmla="*/ 1622 h 1751"/>
                <a:gd name="T50" fmla="*/ 80 w 354"/>
                <a:gd name="T51" fmla="*/ 1644 h 1751"/>
                <a:gd name="T52" fmla="*/ 103 w 354"/>
                <a:gd name="T53" fmla="*/ 1664 h 1751"/>
                <a:gd name="T54" fmla="*/ 116 w 354"/>
                <a:gd name="T55" fmla="*/ 1674 h 1751"/>
                <a:gd name="T56" fmla="*/ 141 w 354"/>
                <a:gd name="T57" fmla="*/ 1692 h 1751"/>
                <a:gd name="T58" fmla="*/ 200 w 354"/>
                <a:gd name="T59" fmla="*/ 1722 h 1751"/>
                <a:gd name="T60" fmla="*/ 231 w 354"/>
                <a:gd name="T61" fmla="*/ 1732 h 1751"/>
                <a:gd name="T62" fmla="*/ 265 w 354"/>
                <a:gd name="T63" fmla="*/ 1741 h 1751"/>
                <a:gd name="T64" fmla="*/ 299 w 354"/>
                <a:gd name="T65" fmla="*/ 1746 h 1751"/>
                <a:gd name="T66" fmla="*/ 335 w 354"/>
                <a:gd name="T67" fmla="*/ 1750 h 1751"/>
                <a:gd name="T68" fmla="*/ 354 w 354"/>
                <a:gd name="T69" fmla="*/ 1751 h 1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4" h="1751">
                  <a:moveTo>
                    <a:pt x="354" y="0"/>
                  </a:moveTo>
                  <a:lnTo>
                    <a:pt x="335" y="0"/>
                  </a:lnTo>
                  <a:lnTo>
                    <a:pt x="317" y="1"/>
                  </a:lnTo>
                  <a:lnTo>
                    <a:pt x="282" y="5"/>
                  </a:lnTo>
                  <a:lnTo>
                    <a:pt x="248" y="13"/>
                  </a:lnTo>
                  <a:lnTo>
                    <a:pt x="215" y="22"/>
                  </a:lnTo>
                  <a:lnTo>
                    <a:pt x="185" y="35"/>
                  </a:lnTo>
                  <a:lnTo>
                    <a:pt x="156" y="49"/>
                  </a:lnTo>
                  <a:lnTo>
                    <a:pt x="128" y="66"/>
                  </a:lnTo>
                  <a:lnTo>
                    <a:pt x="91" y="95"/>
                  </a:lnTo>
                  <a:lnTo>
                    <a:pt x="69" y="117"/>
                  </a:lnTo>
                  <a:lnTo>
                    <a:pt x="50" y="140"/>
                  </a:lnTo>
                  <a:lnTo>
                    <a:pt x="27" y="178"/>
                  </a:lnTo>
                  <a:lnTo>
                    <a:pt x="15" y="204"/>
                  </a:lnTo>
                  <a:lnTo>
                    <a:pt x="7" y="232"/>
                  </a:lnTo>
                  <a:lnTo>
                    <a:pt x="2" y="261"/>
                  </a:lnTo>
                  <a:lnTo>
                    <a:pt x="0" y="291"/>
                  </a:lnTo>
                  <a:lnTo>
                    <a:pt x="0" y="1458"/>
                  </a:lnTo>
                  <a:lnTo>
                    <a:pt x="2" y="1488"/>
                  </a:lnTo>
                  <a:lnTo>
                    <a:pt x="4" y="1503"/>
                  </a:lnTo>
                  <a:lnTo>
                    <a:pt x="7" y="1517"/>
                  </a:lnTo>
                  <a:lnTo>
                    <a:pt x="15" y="1545"/>
                  </a:lnTo>
                  <a:lnTo>
                    <a:pt x="27" y="1572"/>
                  </a:lnTo>
                  <a:lnTo>
                    <a:pt x="42" y="1597"/>
                  </a:lnTo>
                  <a:lnTo>
                    <a:pt x="60" y="1622"/>
                  </a:lnTo>
                  <a:lnTo>
                    <a:pt x="80" y="1644"/>
                  </a:lnTo>
                  <a:lnTo>
                    <a:pt x="103" y="1664"/>
                  </a:lnTo>
                  <a:lnTo>
                    <a:pt x="116" y="1674"/>
                  </a:lnTo>
                  <a:lnTo>
                    <a:pt x="141" y="1692"/>
                  </a:lnTo>
                  <a:lnTo>
                    <a:pt x="200" y="1722"/>
                  </a:lnTo>
                  <a:lnTo>
                    <a:pt x="231" y="1732"/>
                  </a:lnTo>
                  <a:lnTo>
                    <a:pt x="265" y="1741"/>
                  </a:lnTo>
                  <a:lnTo>
                    <a:pt x="299" y="1746"/>
                  </a:lnTo>
                  <a:lnTo>
                    <a:pt x="335" y="1750"/>
                  </a:lnTo>
                  <a:lnTo>
                    <a:pt x="354" y="1751"/>
                  </a:lnTo>
                </a:path>
              </a:pathLst>
            </a:custGeom>
            <a:noFill/>
            <a:ln w="57150" cap="flat">
              <a:solidFill>
                <a:srgbClr val="333B9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03" name="Freeform 372"/>
            <p:cNvSpPr>
              <a:spLocks/>
            </p:cNvSpPr>
            <p:nvPr/>
          </p:nvSpPr>
          <p:spPr bwMode="auto">
            <a:xfrm>
              <a:off x="952" y="370"/>
              <a:ext cx="298" cy="1473"/>
            </a:xfrm>
            <a:custGeom>
              <a:avLst/>
              <a:gdLst>
                <a:gd name="T0" fmla="*/ 298 w 298"/>
                <a:gd name="T1" fmla="*/ 0 h 1473"/>
                <a:gd name="T2" fmla="*/ 282 w 298"/>
                <a:gd name="T3" fmla="*/ 0 h 1473"/>
                <a:gd name="T4" fmla="*/ 268 w 298"/>
                <a:gd name="T5" fmla="*/ 1 h 1473"/>
                <a:gd name="T6" fmla="*/ 253 w 298"/>
                <a:gd name="T7" fmla="*/ 3 h 1473"/>
                <a:gd name="T8" fmla="*/ 237 w 298"/>
                <a:gd name="T9" fmla="*/ 5 h 1473"/>
                <a:gd name="T10" fmla="*/ 224 w 298"/>
                <a:gd name="T11" fmla="*/ 8 h 1473"/>
                <a:gd name="T12" fmla="*/ 209 w 298"/>
                <a:gd name="T13" fmla="*/ 11 h 1473"/>
                <a:gd name="T14" fmla="*/ 196 w 298"/>
                <a:gd name="T15" fmla="*/ 15 h 1473"/>
                <a:gd name="T16" fmla="*/ 156 w 298"/>
                <a:gd name="T17" fmla="*/ 30 h 1473"/>
                <a:gd name="T18" fmla="*/ 120 w 298"/>
                <a:gd name="T19" fmla="*/ 49 h 1473"/>
                <a:gd name="T20" fmla="*/ 88 w 298"/>
                <a:gd name="T21" fmla="*/ 72 h 1473"/>
                <a:gd name="T22" fmla="*/ 77 w 298"/>
                <a:gd name="T23" fmla="*/ 80 h 1473"/>
                <a:gd name="T24" fmla="*/ 69 w 298"/>
                <a:gd name="T25" fmla="*/ 90 h 1473"/>
                <a:gd name="T26" fmla="*/ 59 w 298"/>
                <a:gd name="T27" fmla="*/ 99 h 1473"/>
                <a:gd name="T28" fmla="*/ 52 w 298"/>
                <a:gd name="T29" fmla="*/ 108 h 1473"/>
                <a:gd name="T30" fmla="*/ 23 w 298"/>
                <a:gd name="T31" fmla="*/ 150 h 1473"/>
                <a:gd name="T32" fmla="*/ 9 w 298"/>
                <a:gd name="T33" fmla="*/ 184 h 1473"/>
                <a:gd name="T34" fmla="*/ 6 w 298"/>
                <a:gd name="T35" fmla="*/ 196 h 1473"/>
                <a:gd name="T36" fmla="*/ 4 w 298"/>
                <a:gd name="T37" fmla="*/ 209 h 1473"/>
                <a:gd name="T38" fmla="*/ 2 w 298"/>
                <a:gd name="T39" fmla="*/ 220 h 1473"/>
                <a:gd name="T40" fmla="*/ 0 w 298"/>
                <a:gd name="T41" fmla="*/ 233 h 1473"/>
                <a:gd name="T42" fmla="*/ 0 w 298"/>
                <a:gd name="T43" fmla="*/ 1239 h 1473"/>
                <a:gd name="T44" fmla="*/ 2 w 298"/>
                <a:gd name="T45" fmla="*/ 1252 h 1473"/>
                <a:gd name="T46" fmla="*/ 4 w 298"/>
                <a:gd name="T47" fmla="*/ 1264 h 1473"/>
                <a:gd name="T48" fmla="*/ 6 w 298"/>
                <a:gd name="T49" fmla="*/ 1276 h 1473"/>
                <a:gd name="T50" fmla="*/ 23 w 298"/>
                <a:gd name="T51" fmla="*/ 1323 h 1473"/>
                <a:gd name="T52" fmla="*/ 43 w 298"/>
                <a:gd name="T53" fmla="*/ 1355 h 1473"/>
                <a:gd name="T54" fmla="*/ 52 w 298"/>
                <a:gd name="T55" fmla="*/ 1365 h 1473"/>
                <a:gd name="T56" fmla="*/ 59 w 298"/>
                <a:gd name="T57" fmla="*/ 1374 h 1473"/>
                <a:gd name="T58" fmla="*/ 69 w 298"/>
                <a:gd name="T59" fmla="*/ 1384 h 1473"/>
                <a:gd name="T60" fmla="*/ 77 w 298"/>
                <a:gd name="T61" fmla="*/ 1393 h 1473"/>
                <a:gd name="T62" fmla="*/ 88 w 298"/>
                <a:gd name="T63" fmla="*/ 1401 h 1473"/>
                <a:gd name="T64" fmla="*/ 120 w 298"/>
                <a:gd name="T65" fmla="*/ 1424 h 1473"/>
                <a:gd name="T66" fmla="*/ 156 w 298"/>
                <a:gd name="T67" fmla="*/ 1443 h 1473"/>
                <a:gd name="T68" fmla="*/ 196 w 298"/>
                <a:gd name="T69" fmla="*/ 1457 h 1473"/>
                <a:gd name="T70" fmla="*/ 209 w 298"/>
                <a:gd name="T71" fmla="*/ 1462 h 1473"/>
                <a:gd name="T72" fmla="*/ 224 w 298"/>
                <a:gd name="T73" fmla="*/ 1465 h 1473"/>
                <a:gd name="T74" fmla="*/ 237 w 298"/>
                <a:gd name="T75" fmla="*/ 1467 h 1473"/>
                <a:gd name="T76" fmla="*/ 253 w 298"/>
                <a:gd name="T77" fmla="*/ 1470 h 1473"/>
                <a:gd name="T78" fmla="*/ 268 w 298"/>
                <a:gd name="T79" fmla="*/ 1471 h 1473"/>
                <a:gd name="T80" fmla="*/ 282 w 298"/>
                <a:gd name="T81" fmla="*/ 1473 h 1473"/>
                <a:gd name="T82" fmla="*/ 298 w 298"/>
                <a:gd name="T83" fmla="*/ 1473 h 1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98" h="1473">
                  <a:moveTo>
                    <a:pt x="298" y="0"/>
                  </a:moveTo>
                  <a:lnTo>
                    <a:pt x="282" y="0"/>
                  </a:lnTo>
                  <a:lnTo>
                    <a:pt x="268" y="1"/>
                  </a:lnTo>
                  <a:lnTo>
                    <a:pt x="253" y="3"/>
                  </a:lnTo>
                  <a:lnTo>
                    <a:pt x="237" y="5"/>
                  </a:lnTo>
                  <a:lnTo>
                    <a:pt x="224" y="8"/>
                  </a:lnTo>
                  <a:lnTo>
                    <a:pt x="209" y="11"/>
                  </a:lnTo>
                  <a:lnTo>
                    <a:pt x="196" y="15"/>
                  </a:lnTo>
                  <a:lnTo>
                    <a:pt x="156" y="30"/>
                  </a:lnTo>
                  <a:lnTo>
                    <a:pt x="120" y="49"/>
                  </a:lnTo>
                  <a:lnTo>
                    <a:pt x="88" y="72"/>
                  </a:lnTo>
                  <a:lnTo>
                    <a:pt x="77" y="80"/>
                  </a:lnTo>
                  <a:lnTo>
                    <a:pt x="69" y="90"/>
                  </a:lnTo>
                  <a:lnTo>
                    <a:pt x="59" y="99"/>
                  </a:lnTo>
                  <a:lnTo>
                    <a:pt x="52" y="108"/>
                  </a:lnTo>
                  <a:lnTo>
                    <a:pt x="23" y="150"/>
                  </a:lnTo>
                  <a:lnTo>
                    <a:pt x="9" y="184"/>
                  </a:lnTo>
                  <a:lnTo>
                    <a:pt x="6" y="196"/>
                  </a:lnTo>
                  <a:lnTo>
                    <a:pt x="4" y="209"/>
                  </a:lnTo>
                  <a:lnTo>
                    <a:pt x="2" y="220"/>
                  </a:lnTo>
                  <a:lnTo>
                    <a:pt x="0" y="233"/>
                  </a:lnTo>
                  <a:lnTo>
                    <a:pt x="0" y="1239"/>
                  </a:lnTo>
                  <a:lnTo>
                    <a:pt x="2" y="1252"/>
                  </a:lnTo>
                  <a:lnTo>
                    <a:pt x="4" y="1264"/>
                  </a:lnTo>
                  <a:lnTo>
                    <a:pt x="6" y="1276"/>
                  </a:lnTo>
                  <a:lnTo>
                    <a:pt x="23" y="1323"/>
                  </a:lnTo>
                  <a:lnTo>
                    <a:pt x="43" y="1355"/>
                  </a:lnTo>
                  <a:lnTo>
                    <a:pt x="52" y="1365"/>
                  </a:lnTo>
                  <a:lnTo>
                    <a:pt x="59" y="1374"/>
                  </a:lnTo>
                  <a:lnTo>
                    <a:pt x="69" y="1384"/>
                  </a:lnTo>
                  <a:lnTo>
                    <a:pt x="77" y="1393"/>
                  </a:lnTo>
                  <a:lnTo>
                    <a:pt x="88" y="1401"/>
                  </a:lnTo>
                  <a:lnTo>
                    <a:pt x="120" y="1424"/>
                  </a:lnTo>
                  <a:lnTo>
                    <a:pt x="156" y="1443"/>
                  </a:lnTo>
                  <a:lnTo>
                    <a:pt x="196" y="1457"/>
                  </a:lnTo>
                  <a:lnTo>
                    <a:pt x="209" y="1462"/>
                  </a:lnTo>
                  <a:lnTo>
                    <a:pt x="224" y="1465"/>
                  </a:lnTo>
                  <a:lnTo>
                    <a:pt x="237" y="1467"/>
                  </a:lnTo>
                  <a:lnTo>
                    <a:pt x="253" y="1470"/>
                  </a:lnTo>
                  <a:lnTo>
                    <a:pt x="268" y="1471"/>
                  </a:lnTo>
                  <a:lnTo>
                    <a:pt x="282" y="1473"/>
                  </a:lnTo>
                  <a:lnTo>
                    <a:pt x="298" y="1473"/>
                  </a:lnTo>
                </a:path>
              </a:pathLst>
            </a:custGeom>
            <a:noFill/>
            <a:ln w="57150" cap="flat">
              <a:solidFill>
                <a:srgbClr val="F082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04" name="Freeform 373"/>
            <p:cNvSpPr>
              <a:spLocks/>
            </p:cNvSpPr>
            <p:nvPr/>
          </p:nvSpPr>
          <p:spPr bwMode="auto">
            <a:xfrm>
              <a:off x="1271" y="951"/>
              <a:ext cx="176" cy="869"/>
            </a:xfrm>
            <a:custGeom>
              <a:avLst/>
              <a:gdLst>
                <a:gd name="T0" fmla="*/ 176 w 176"/>
                <a:gd name="T1" fmla="*/ 0 h 869"/>
                <a:gd name="T2" fmla="*/ 166 w 176"/>
                <a:gd name="T3" fmla="*/ 0 h 869"/>
                <a:gd name="T4" fmla="*/ 157 w 176"/>
                <a:gd name="T5" fmla="*/ 1 h 869"/>
                <a:gd name="T6" fmla="*/ 149 w 176"/>
                <a:gd name="T7" fmla="*/ 2 h 869"/>
                <a:gd name="T8" fmla="*/ 140 w 176"/>
                <a:gd name="T9" fmla="*/ 3 h 869"/>
                <a:gd name="T10" fmla="*/ 132 w 176"/>
                <a:gd name="T11" fmla="*/ 5 h 869"/>
                <a:gd name="T12" fmla="*/ 123 w 176"/>
                <a:gd name="T13" fmla="*/ 7 h 869"/>
                <a:gd name="T14" fmla="*/ 115 w 176"/>
                <a:gd name="T15" fmla="*/ 9 h 869"/>
                <a:gd name="T16" fmla="*/ 107 w 176"/>
                <a:gd name="T17" fmla="*/ 12 h 869"/>
                <a:gd name="T18" fmla="*/ 99 w 176"/>
                <a:gd name="T19" fmla="*/ 15 h 869"/>
                <a:gd name="T20" fmla="*/ 70 w 176"/>
                <a:gd name="T21" fmla="*/ 29 h 869"/>
                <a:gd name="T22" fmla="*/ 58 w 176"/>
                <a:gd name="T23" fmla="*/ 38 h 869"/>
                <a:gd name="T24" fmla="*/ 52 w 176"/>
                <a:gd name="T25" fmla="*/ 43 h 869"/>
                <a:gd name="T26" fmla="*/ 40 w 176"/>
                <a:gd name="T27" fmla="*/ 53 h 869"/>
                <a:gd name="T28" fmla="*/ 35 w 176"/>
                <a:gd name="T29" fmla="*/ 58 h 869"/>
                <a:gd name="T30" fmla="*/ 30 w 176"/>
                <a:gd name="T31" fmla="*/ 64 h 869"/>
                <a:gd name="T32" fmla="*/ 25 w 176"/>
                <a:gd name="T33" fmla="*/ 70 h 869"/>
                <a:gd name="T34" fmla="*/ 22 w 176"/>
                <a:gd name="T35" fmla="*/ 76 h 869"/>
                <a:gd name="T36" fmla="*/ 18 w 176"/>
                <a:gd name="T37" fmla="*/ 82 h 869"/>
                <a:gd name="T38" fmla="*/ 14 w 176"/>
                <a:gd name="T39" fmla="*/ 89 h 869"/>
                <a:gd name="T40" fmla="*/ 11 w 176"/>
                <a:gd name="T41" fmla="*/ 95 h 869"/>
                <a:gd name="T42" fmla="*/ 8 w 176"/>
                <a:gd name="T43" fmla="*/ 102 h 869"/>
                <a:gd name="T44" fmla="*/ 3 w 176"/>
                <a:gd name="T45" fmla="*/ 116 h 869"/>
                <a:gd name="T46" fmla="*/ 0 w 176"/>
                <a:gd name="T47" fmla="*/ 137 h 869"/>
                <a:gd name="T48" fmla="*/ 0 w 176"/>
                <a:gd name="T49" fmla="*/ 731 h 869"/>
                <a:gd name="T50" fmla="*/ 2 w 176"/>
                <a:gd name="T51" fmla="*/ 745 h 869"/>
                <a:gd name="T52" fmla="*/ 3 w 176"/>
                <a:gd name="T53" fmla="*/ 753 h 869"/>
                <a:gd name="T54" fmla="*/ 6 w 176"/>
                <a:gd name="T55" fmla="*/ 761 h 869"/>
                <a:gd name="T56" fmla="*/ 8 w 176"/>
                <a:gd name="T57" fmla="*/ 766 h 869"/>
                <a:gd name="T58" fmla="*/ 11 w 176"/>
                <a:gd name="T59" fmla="*/ 774 h 869"/>
                <a:gd name="T60" fmla="*/ 14 w 176"/>
                <a:gd name="T61" fmla="*/ 780 h 869"/>
                <a:gd name="T62" fmla="*/ 18 w 176"/>
                <a:gd name="T63" fmla="*/ 787 h 869"/>
                <a:gd name="T64" fmla="*/ 22 w 176"/>
                <a:gd name="T65" fmla="*/ 793 h 869"/>
                <a:gd name="T66" fmla="*/ 25 w 176"/>
                <a:gd name="T67" fmla="*/ 798 h 869"/>
                <a:gd name="T68" fmla="*/ 46 w 176"/>
                <a:gd name="T69" fmla="*/ 821 h 869"/>
                <a:gd name="T70" fmla="*/ 58 w 176"/>
                <a:gd name="T71" fmla="*/ 830 h 869"/>
                <a:gd name="T72" fmla="*/ 64 w 176"/>
                <a:gd name="T73" fmla="*/ 835 h 869"/>
                <a:gd name="T74" fmla="*/ 92 w 176"/>
                <a:gd name="T75" fmla="*/ 852 h 869"/>
                <a:gd name="T76" fmla="*/ 115 w 176"/>
                <a:gd name="T77" fmla="*/ 860 h 869"/>
                <a:gd name="T78" fmla="*/ 123 w 176"/>
                <a:gd name="T79" fmla="*/ 862 h 869"/>
                <a:gd name="T80" fmla="*/ 132 w 176"/>
                <a:gd name="T81" fmla="*/ 863 h 869"/>
                <a:gd name="T82" fmla="*/ 140 w 176"/>
                <a:gd name="T83" fmla="*/ 866 h 869"/>
                <a:gd name="T84" fmla="*/ 149 w 176"/>
                <a:gd name="T85" fmla="*/ 867 h 869"/>
                <a:gd name="T86" fmla="*/ 157 w 176"/>
                <a:gd name="T87" fmla="*/ 867 h 869"/>
                <a:gd name="T88" fmla="*/ 166 w 176"/>
                <a:gd name="T89" fmla="*/ 869 h 869"/>
                <a:gd name="T90" fmla="*/ 176 w 176"/>
                <a:gd name="T91" fmla="*/ 869 h 8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76" h="869">
                  <a:moveTo>
                    <a:pt x="176" y="0"/>
                  </a:moveTo>
                  <a:lnTo>
                    <a:pt x="166" y="0"/>
                  </a:lnTo>
                  <a:lnTo>
                    <a:pt x="157" y="1"/>
                  </a:lnTo>
                  <a:lnTo>
                    <a:pt x="149" y="2"/>
                  </a:lnTo>
                  <a:lnTo>
                    <a:pt x="140" y="3"/>
                  </a:lnTo>
                  <a:lnTo>
                    <a:pt x="132" y="5"/>
                  </a:lnTo>
                  <a:lnTo>
                    <a:pt x="123" y="7"/>
                  </a:lnTo>
                  <a:lnTo>
                    <a:pt x="115" y="9"/>
                  </a:lnTo>
                  <a:lnTo>
                    <a:pt x="107" y="12"/>
                  </a:lnTo>
                  <a:lnTo>
                    <a:pt x="99" y="15"/>
                  </a:lnTo>
                  <a:lnTo>
                    <a:pt x="70" y="29"/>
                  </a:lnTo>
                  <a:lnTo>
                    <a:pt x="58" y="38"/>
                  </a:lnTo>
                  <a:lnTo>
                    <a:pt x="52" y="43"/>
                  </a:lnTo>
                  <a:lnTo>
                    <a:pt x="40" y="53"/>
                  </a:lnTo>
                  <a:lnTo>
                    <a:pt x="35" y="58"/>
                  </a:lnTo>
                  <a:lnTo>
                    <a:pt x="30" y="64"/>
                  </a:lnTo>
                  <a:lnTo>
                    <a:pt x="25" y="70"/>
                  </a:lnTo>
                  <a:lnTo>
                    <a:pt x="22" y="76"/>
                  </a:lnTo>
                  <a:lnTo>
                    <a:pt x="18" y="82"/>
                  </a:lnTo>
                  <a:lnTo>
                    <a:pt x="14" y="89"/>
                  </a:lnTo>
                  <a:lnTo>
                    <a:pt x="11" y="95"/>
                  </a:lnTo>
                  <a:lnTo>
                    <a:pt x="8" y="102"/>
                  </a:lnTo>
                  <a:lnTo>
                    <a:pt x="3" y="116"/>
                  </a:lnTo>
                  <a:lnTo>
                    <a:pt x="0" y="137"/>
                  </a:lnTo>
                  <a:lnTo>
                    <a:pt x="0" y="731"/>
                  </a:lnTo>
                  <a:lnTo>
                    <a:pt x="2" y="745"/>
                  </a:lnTo>
                  <a:lnTo>
                    <a:pt x="3" y="753"/>
                  </a:lnTo>
                  <a:lnTo>
                    <a:pt x="6" y="761"/>
                  </a:lnTo>
                  <a:lnTo>
                    <a:pt x="8" y="766"/>
                  </a:lnTo>
                  <a:lnTo>
                    <a:pt x="11" y="774"/>
                  </a:lnTo>
                  <a:lnTo>
                    <a:pt x="14" y="780"/>
                  </a:lnTo>
                  <a:lnTo>
                    <a:pt x="18" y="787"/>
                  </a:lnTo>
                  <a:lnTo>
                    <a:pt x="22" y="793"/>
                  </a:lnTo>
                  <a:lnTo>
                    <a:pt x="25" y="798"/>
                  </a:lnTo>
                  <a:lnTo>
                    <a:pt x="46" y="821"/>
                  </a:lnTo>
                  <a:lnTo>
                    <a:pt x="58" y="830"/>
                  </a:lnTo>
                  <a:lnTo>
                    <a:pt x="64" y="835"/>
                  </a:lnTo>
                  <a:lnTo>
                    <a:pt x="92" y="852"/>
                  </a:lnTo>
                  <a:lnTo>
                    <a:pt x="115" y="860"/>
                  </a:lnTo>
                  <a:lnTo>
                    <a:pt x="123" y="862"/>
                  </a:lnTo>
                  <a:lnTo>
                    <a:pt x="132" y="863"/>
                  </a:lnTo>
                  <a:lnTo>
                    <a:pt x="140" y="866"/>
                  </a:lnTo>
                  <a:lnTo>
                    <a:pt x="149" y="867"/>
                  </a:lnTo>
                  <a:lnTo>
                    <a:pt x="157" y="867"/>
                  </a:lnTo>
                  <a:lnTo>
                    <a:pt x="166" y="869"/>
                  </a:lnTo>
                  <a:lnTo>
                    <a:pt x="176" y="869"/>
                  </a:lnTo>
                </a:path>
              </a:pathLst>
            </a:custGeom>
            <a:noFill/>
            <a:ln w="57150" cap="flat">
              <a:solidFill>
                <a:srgbClr val="EB2D2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05" name="Freeform 374"/>
            <p:cNvSpPr>
              <a:spLocks/>
            </p:cNvSpPr>
            <p:nvPr/>
          </p:nvSpPr>
          <p:spPr bwMode="auto">
            <a:xfrm>
              <a:off x="3825" y="58"/>
              <a:ext cx="355" cy="1751"/>
            </a:xfrm>
            <a:custGeom>
              <a:avLst/>
              <a:gdLst>
                <a:gd name="T0" fmla="*/ 0 w 355"/>
                <a:gd name="T1" fmla="*/ 0 h 1751"/>
                <a:gd name="T2" fmla="*/ 19 w 355"/>
                <a:gd name="T3" fmla="*/ 0 h 1751"/>
                <a:gd name="T4" fmla="*/ 37 w 355"/>
                <a:gd name="T5" fmla="*/ 1 h 1751"/>
                <a:gd name="T6" fmla="*/ 72 w 355"/>
                <a:gd name="T7" fmla="*/ 5 h 1751"/>
                <a:gd name="T8" fmla="*/ 106 w 355"/>
                <a:gd name="T9" fmla="*/ 13 h 1751"/>
                <a:gd name="T10" fmla="*/ 139 w 355"/>
                <a:gd name="T11" fmla="*/ 22 h 1751"/>
                <a:gd name="T12" fmla="*/ 169 w 355"/>
                <a:gd name="T13" fmla="*/ 35 h 1751"/>
                <a:gd name="T14" fmla="*/ 184 w 355"/>
                <a:gd name="T15" fmla="*/ 42 h 1751"/>
                <a:gd name="T16" fmla="*/ 213 w 355"/>
                <a:gd name="T17" fmla="*/ 57 h 1751"/>
                <a:gd name="T18" fmla="*/ 238 w 355"/>
                <a:gd name="T19" fmla="*/ 75 h 1751"/>
                <a:gd name="T20" fmla="*/ 263 w 355"/>
                <a:gd name="T21" fmla="*/ 95 h 1751"/>
                <a:gd name="T22" fmla="*/ 285 w 355"/>
                <a:gd name="T23" fmla="*/ 117 h 1751"/>
                <a:gd name="T24" fmla="*/ 304 w 355"/>
                <a:gd name="T25" fmla="*/ 140 h 1751"/>
                <a:gd name="T26" fmla="*/ 320 w 355"/>
                <a:gd name="T27" fmla="*/ 165 h 1751"/>
                <a:gd name="T28" fmla="*/ 333 w 355"/>
                <a:gd name="T29" fmla="*/ 191 h 1751"/>
                <a:gd name="T30" fmla="*/ 339 w 355"/>
                <a:gd name="T31" fmla="*/ 204 h 1751"/>
                <a:gd name="T32" fmla="*/ 347 w 355"/>
                <a:gd name="T33" fmla="*/ 232 h 1751"/>
                <a:gd name="T34" fmla="*/ 352 w 355"/>
                <a:gd name="T35" fmla="*/ 261 h 1751"/>
                <a:gd name="T36" fmla="*/ 355 w 355"/>
                <a:gd name="T37" fmla="*/ 291 h 1751"/>
                <a:gd name="T38" fmla="*/ 355 w 355"/>
                <a:gd name="T39" fmla="*/ 1458 h 1751"/>
                <a:gd name="T40" fmla="*/ 354 w 355"/>
                <a:gd name="T41" fmla="*/ 1473 h 1751"/>
                <a:gd name="T42" fmla="*/ 352 w 355"/>
                <a:gd name="T43" fmla="*/ 1488 h 1751"/>
                <a:gd name="T44" fmla="*/ 350 w 355"/>
                <a:gd name="T45" fmla="*/ 1503 h 1751"/>
                <a:gd name="T46" fmla="*/ 347 w 355"/>
                <a:gd name="T47" fmla="*/ 1517 h 1751"/>
                <a:gd name="T48" fmla="*/ 344 w 355"/>
                <a:gd name="T49" fmla="*/ 1531 h 1751"/>
                <a:gd name="T50" fmla="*/ 339 w 355"/>
                <a:gd name="T51" fmla="*/ 1545 h 1751"/>
                <a:gd name="T52" fmla="*/ 333 w 355"/>
                <a:gd name="T53" fmla="*/ 1558 h 1751"/>
                <a:gd name="T54" fmla="*/ 327 w 355"/>
                <a:gd name="T55" fmla="*/ 1572 h 1751"/>
                <a:gd name="T56" fmla="*/ 312 w 355"/>
                <a:gd name="T57" fmla="*/ 1597 h 1751"/>
                <a:gd name="T58" fmla="*/ 294 w 355"/>
                <a:gd name="T59" fmla="*/ 1622 h 1751"/>
                <a:gd name="T60" fmla="*/ 274 w 355"/>
                <a:gd name="T61" fmla="*/ 1644 h 1751"/>
                <a:gd name="T62" fmla="*/ 251 w 355"/>
                <a:gd name="T63" fmla="*/ 1664 h 1751"/>
                <a:gd name="T64" fmla="*/ 238 w 355"/>
                <a:gd name="T65" fmla="*/ 1674 h 1751"/>
                <a:gd name="T66" fmla="*/ 213 w 355"/>
                <a:gd name="T67" fmla="*/ 1692 h 1751"/>
                <a:gd name="T68" fmla="*/ 184 w 355"/>
                <a:gd name="T69" fmla="*/ 1708 h 1751"/>
                <a:gd name="T70" fmla="*/ 169 w 355"/>
                <a:gd name="T71" fmla="*/ 1714 h 1751"/>
                <a:gd name="T72" fmla="*/ 154 w 355"/>
                <a:gd name="T73" fmla="*/ 1722 h 1751"/>
                <a:gd name="T74" fmla="*/ 139 w 355"/>
                <a:gd name="T75" fmla="*/ 1728 h 1751"/>
                <a:gd name="T76" fmla="*/ 123 w 355"/>
                <a:gd name="T77" fmla="*/ 1732 h 1751"/>
                <a:gd name="T78" fmla="*/ 106 w 355"/>
                <a:gd name="T79" fmla="*/ 1737 h 1751"/>
                <a:gd name="T80" fmla="*/ 89 w 355"/>
                <a:gd name="T81" fmla="*/ 1741 h 1751"/>
                <a:gd name="T82" fmla="*/ 72 w 355"/>
                <a:gd name="T83" fmla="*/ 1745 h 1751"/>
                <a:gd name="T84" fmla="*/ 55 w 355"/>
                <a:gd name="T85" fmla="*/ 1746 h 1751"/>
                <a:gd name="T86" fmla="*/ 37 w 355"/>
                <a:gd name="T87" fmla="*/ 1749 h 1751"/>
                <a:gd name="T88" fmla="*/ 19 w 355"/>
                <a:gd name="T89" fmla="*/ 1750 h 1751"/>
                <a:gd name="T90" fmla="*/ 0 w 355"/>
                <a:gd name="T91" fmla="*/ 1751 h 1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55" h="1751">
                  <a:moveTo>
                    <a:pt x="0" y="0"/>
                  </a:moveTo>
                  <a:lnTo>
                    <a:pt x="19" y="0"/>
                  </a:lnTo>
                  <a:lnTo>
                    <a:pt x="37" y="1"/>
                  </a:lnTo>
                  <a:lnTo>
                    <a:pt x="72" y="5"/>
                  </a:lnTo>
                  <a:lnTo>
                    <a:pt x="106" y="13"/>
                  </a:lnTo>
                  <a:lnTo>
                    <a:pt x="139" y="22"/>
                  </a:lnTo>
                  <a:lnTo>
                    <a:pt x="169" y="35"/>
                  </a:lnTo>
                  <a:lnTo>
                    <a:pt x="184" y="42"/>
                  </a:lnTo>
                  <a:lnTo>
                    <a:pt x="213" y="57"/>
                  </a:lnTo>
                  <a:lnTo>
                    <a:pt x="238" y="75"/>
                  </a:lnTo>
                  <a:lnTo>
                    <a:pt x="263" y="95"/>
                  </a:lnTo>
                  <a:lnTo>
                    <a:pt x="285" y="117"/>
                  </a:lnTo>
                  <a:lnTo>
                    <a:pt x="304" y="140"/>
                  </a:lnTo>
                  <a:lnTo>
                    <a:pt x="320" y="165"/>
                  </a:lnTo>
                  <a:lnTo>
                    <a:pt x="333" y="191"/>
                  </a:lnTo>
                  <a:lnTo>
                    <a:pt x="339" y="204"/>
                  </a:lnTo>
                  <a:lnTo>
                    <a:pt x="347" y="232"/>
                  </a:lnTo>
                  <a:lnTo>
                    <a:pt x="352" y="261"/>
                  </a:lnTo>
                  <a:lnTo>
                    <a:pt x="355" y="291"/>
                  </a:lnTo>
                  <a:lnTo>
                    <a:pt x="355" y="1458"/>
                  </a:lnTo>
                  <a:lnTo>
                    <a:pt x="354" y="1473"/>
                  </a:lnTo>
                  <a:lnTo>
                    <a:pt x="352" y="1488"/>
                  </a:lnTo>
                  <a:lnTo>
                    <a:pt x="350" y="1503"/>
                  </a:lnTo>
                  <a:lnTo>
                    <a:pt x="347" y="1517"/>
                  </a:lnTo>
                  <a:lnTo>
                    <a:pt x="344" y="1531"/>
                  </a:lnTo>
                  <a:lnTo>
                    <a:pt x="339" y="1545"/>
                  </a:lnTo>
                  <a:lnTo>
                    <a:pt x="333" y="1558"/>
                  </a:lnTo>
                  <a:lnTo>
                    <a:pt x="327" y="1572"/>
                  </a:lnTo>
                  <a:lnTo>
                    <a:pt x="312" y="1597"/>
                  </a:lnTo>
                  <a:lnTo>
                    <a:pt x="294" y="1622"/>
                  </a:lnTo>
                  <a:lnTo>
                    <a:pt x="274" y="1644"/>
                  </a:lnTo>
                  <a:lnTo>
                    <a:pt x="251" y="1664"/>
                  </a:lnTo>
                  <a:lnTo>
                    <a:pt x="238" y="1674"/>
                  </a:lnTo>
                  <a:lnTo>
                    <a:pt x="213" y="1692"/>
                  </a:lnTo>
                  <a:lnTo>
                    <a:pt x="184" y="1708"/>
                  </a:lnTo>
                  <a:lnTo>
                    <a:pt x="169" y="1714"/>
                  </a:lnTo>
                  <a:lnTo>
                    <a:pt x="154" y="1722"/>
                  </a:lnTo>
                  <a:lnTo>
                    <a:pt x="139" y="1728"/>
                  </a:lnTo>
                  <a:lnTo>
                    <a:pt x="123" y="1732"/>
                  </a:lnTo>
                  <a:lnTo>
                    <a:pt x="106" y="1737"/>
                  </a:lnTo>
                  <a:lnTo>
                    <a:pt x="89" y="1741"/>
                  </a:lnTo>
                  <a:lnTo>
                    <a:pt x="72" y="1745"/>
                  </a:lnTo>
                  <a:lnTo>
                    <a:pt x="55" y="1746"/>
                  </a:lnTo>
                  <a:lnTo>
                    <a:pt x="37" y="1749"/>
                  </a:lnTo>
                  <a:lnTo>
                    <a:pt x="19" y="1750"/>
                  </a:lnTo>
                  <a:lnTo>
                    <a:pt x="0" y="1751"/>
                  </a:lnTo>
                </a:path>
              </a:pathLst>
            </a:custGeom>
            <a:noFill/>
            <a:ln w="57150" cap="flat">
              <a:solidFill>
                <a:srgbClr val="333B9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06" name="Freeform 375"/>
            <p:cNvSpPr>
              <a:spLocks/>
            </p:cNvSpPr>
            <p:nvPr/>
          </p:nvSpPr>
          <p:spPr bwMode="auto">
            <a:xfrm>
              <a:off x="3591" y="370"/>
              <a:ext cx="298" cy="1473"/>
            </a:xfrm>
            <a:custGeom>
              <a:avLst/>
              <a:gdLst>
                <a:gd name="T0" fmla="*/ 0 w 298"/>
                <a:gd name="T1" fmla="*/ 0 h 1473"/>
                <a:gd name="T2" fmla="*/ 16 w 298"/>
                <a:gd name="T3" fmla="*/ 0 h 1473"/>
                <a:gd name="T4" fmla="*/ 30 w 298"/>
                <a:gd name="T5" fmla="*/ 1 h 1473"/>
                <a:gd name="T6" fmla="*/ 45 w 298"/>
                <a:gd name="T7" fmla="*/ 3 h 1473"/>
                <a:gd name="T8" fmla="*/ 61 w 298"/>
                <a:gd name="T9" fmla="*/ 5 h 1473"/>
                <a:gd name="T10" fmla="*/ 74 w 298"/>
                <a:gd name="T11" fmla="*/ 8 h 1473"/>
                <a:gd name="T12" fmla="*/ 89 w 298"/>
                <a:gd name="T13" fmla="*/ 11 h 1473"/>
                <a:gd name="T14" fmla="*/ 102 w 298"/>
                <a:gd name="T15" fmla="*/ 15 h 1473"/>
                <a:gd name="T16" fmla="*/ 117 w 298"/>
                <a:gd name="T17" fmla="*/ 19 h 1473"/>
                <a:gd name="T18" fmla="*/ 129 w 298"/>
                <a:gd name="T19" fmla="*/ 24 h 1473"/>
                <a:gd name="T20" fmla="*/ 142 w 298"/>
                <a:gd name="T21" fmla="*/ 30 h 1473"/>
                <a:gd name="T22" fmla="*/ 154 w 298"/>
                <a:gd name="T23" fmla="*/ 36 h 1473"/>
                <a:gd name="T24" fmla="*/ 166 w 298"/>
                <a:gd name="T25" fmla="*/ 42 h 1473"/>
                <a:gd name="T26" fmla="*/ 178 w 298"/>
                <a:gd name="T27" fmla="*/ 49 h 1473"/>
                <a:gd name="T28" fmla="*/ 189 w 298"/>
                <a:gd name="T29" fmla="*/ 56 h 1473"/>
                <a:gd name="T30" fmla="*/ 200 w 298"/>
                <a:gd name="T31" fmla="*/ 64 h 1473"/>
                <a:gd name="T32" fmla="*/ 210 w 298"/>
                <a:gd name="T33" fmla="*/ 72 h 1473"/>
                <a:gd name="T34" fmla="*/ 221 w 298"/>
                <a:gd name="T35" fmla="*/ 80 h 1473"/>
                <a:gd name="T36" fmla="*/ 230 w 298"/>
                <a:gd name="T37" fmla="*/ 90 h 1473"/>
                <a:gd name="T38" fmla="*/ 239 w 298"/>
                <a:gd name="T39" fmla="*/ 99 h 1473"/>
                <a:gd name="T40" fmla="*/ 247 w 298"/>
                <a:gd name="T41" fmla="*/ 108 h 1473"/>
                <a:gd name="T42" fmla="*/ 255 w 298"/>
                <a:gd name="T43" fmla="*/ 118 h 1473"/>
                <a:gd name="T44" fmla="*/ 262 w 298"/>
                <a:gd name="T45" fmla="*/ 128 h 1473"/>
                <a:gd name="T46" fmla="*/ 275 w 298"/>
                <a:gd name="T47" fmla="*/ 150 h 1473"/>
                <a:gd name="T48" fmla="*/ 279 w 298"/>
                <a:gd name="T49" fmla="*/ 161 h 1473"/>
                <a:gd name="T50" fmla="*/ 284 w 298"/>
                <a:gd name="T51" fmla="*/ 172 h 1473"/>
                <a:gd name="T52" fmla="*/ 289 w 298"/>
                <a:gd name="T53" fmla="*/ 184 h 1473"/>
                <a:gd name="T54" fmla="*/ 297 w 298"/>
                <a:gd name="T55" fmla="*/ 220 h 1473"/>
                <a:gd name="T56" fmla="*/ 298 w 298"/>
                <a:gd name="T57" fmla="*/ 233 h 1473"/>
                <a:gd name="T58" fmla="*/ 298 w 298"/>
                <a:gd name="T59" fmla="*/ 1239 h 1473"/>
                <a:gd name="T60" fmla="*/ 297 w 298"/>
                <a:gd name="T61" fmla="*/ 1252 h 1473"/>
                <a:gd name="T62" fmla="*/ 289 w 298"/>
                <a:gd name="T63" fmla="*/ 1288 h 1473"/>
                <a:gd name="T64" fmla="*/ 284 w 298"/>
                <a:gd name="T65" fmla="*/ 1301 h 1473"/>
                <a:gd name="T66" fmla="*/ 279 w 298"/>
                <a:gd name="T67" fmla="*/ 1311 h 1473"/>
                <a:gd name="T68" fmla="*/ 275 w 298"/>
                <a:gd name="T69" fmla="*/ 1323 h 1473"/>
                <a:gd name="T70" fmla="*/ 262 w 298"/>
                <a:gd name="T71" fmla="*/ 1344 h 1473"/>
                <a:gd name="T72" fmla="*/ 255 w 298"/>
                <a:gd name="T73" fmla="*/ 1355 h 1473"/>
                <a:gd name="T74" fmla="*/ 247 w 298"/>
                <a:gd name="T75" fmla="*/ 1365 h 1473"/>
                <a:gd name="T76" fmla="*/ 239 w 298"/>
                <a:gd name="T77" fmla="*/ 1374 h 1473"/>
                <a:gd name="T78" fmla="*/ 230 w 298"/>
                <a:gd name="T79" fmla="*/ 1384 h 1473"/>
                <a:gd name="T80" fmla="*/ 221 w 298"/>
                <a:gd name="T81" fmla="*/ 1393 h 1473"/>
                <a:gd name="T82" fmla="*/ 210 w 298"/>
                <a:gd name="T83" fmla="*/ 1401 h 1473"/>
                <a:gd name="T84" fmla="*/ 178 w 298"/>
                <a:gd name="T85" fmla="*/ 1424 h 1473"/>
                <a:gd name="T86" fmla="*/ 154 w 298"/>
                <a:gd name="T87" fmla="*/ 1437 h 1473"/>
                <a:gd name="T88" fmla="*/ 142 w 298"/>
                <a:gd name="T89" fmla="*/ 1443 h 1473"/>
                <a:gd name="T90" fmla="*/ 129 w 298"/>
                <a:gd name="T91" fmla="*/ 1448 h 1473"/>
                <a:gd name="T92" fmla="*/ 117 w 298"/>
                <a:gd name="T93" fmla="*/ 1453 h 1473"/>
                <a:gd name="T94" fmla="*/ 102 w 298"/>
                <a:gd name="T95" fmla="*/ 1457 h 1473"/>
                <a:gd name="T96" fmla="*/ 89 w 298"/>
                <a:gd name="T97" fmla="*/ 1462 h 1473"/>
                <a:gd name="T98" fmla="*/ 74 w 298"/>
                <a:gd name="T99" fmla="*/ 1465 h 1473"/>
                <a:gd name="T100" fmla="*/ 61 w 298"/>
                <a:gd name="T101" fmla="*/ 1467 h 1473"/>
                <a:gd name="T102" fmla="*/ 45 w 298"/>
                <a:gd name="T103" fmla="*/ 1470 h 1473"/>
                <a:gd name="T104" fmla="*/ 30 w 298"/>
                <a:gd name="T105" fmla="*/ 1471 h 1473"/>
                <a:gd name="T106" fmla="*/ 16 w 298"/>
                <a:gd name="T107" fmla="*/ 1473 h 1473"/>
                <a:gd name="T108" fmla="*/ 0 w 298"/>
                <a:gd name="T109" fmla="*/ 1473 h 1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8" h="1473">
                  <a:moveTo>
                    <a:pt x="0" y="0"/>
                  </a:moveTo>
                  <a:lnTo>
                    <a:pt x="16" y="0"/>
                  </a:lnTo>
                  <a:lnTo>
                    <a:pt x="30" y="1"/>
                  </a:lnTo>
                  <a:lnTo>
                    <a:pt x="45" y="3"/>
                  </a:lnTo>
                  <a:lnTo>
                    <a:pt x="61" y="5"/>
                  </a:lnTo>
                  <a:lnTo>
                    <a:pt x="74" y="8"/>
                  </a:lnTo>
                  <a:lnTo>
                    <a:pt x="89" y="11"/>
                  </a:lnTo>
                  <a:lnTo>
                    <a:pt x="102" y="15"/>
                  </a:lnTo>
                  <a:lnTo>
                    <a:pt x="117" y="19"/>
                  </a:lnTo>
                  <a:lnTo>
                    <a:pt x="129" y="24"/>
                  </a:lnTo>
                  <a:lnTo>
                    <a:pt x="142" y="30"/>
                  </a:lnTo>
                  <a:lnTo>
                    <a:pt x="154" y="36"/>
                  </a:lnTo>
                  <a:lnTo>
                    <a:pt x="166" y="42"/>
                  </a:lnTo>
                  <a:lnTo>
                    <a:pt x="178" y="49"/>
                  </a:lnTo>
                  <a:lnTo>
                    <a:pt x="189" y="56"/>
                  </a:lnTo>
                  <a:lnTo>
                    <a:pt x="200" y="64"/>
                  </a:lnTo>
                  <a:lnTo>
                    <a:pt x="210" y="72"/>
                  </a:lnTo>
                  <a:lnTo>
                    <a:pt x="221" y="80"/>
                  </a:lnTo>
                  <a:lnTo>
                    <a:pt x="230" y="90"/>
                  </a:lnTo>
                  <a:lnTo>
                    <a:pt x="239" y="99"/>
                  </a:lnTo>
                  <a:lnTo>
                    <a:pt x="247" y="108"/>
                  </a:lnTo>
                  <a:lnTo>
                    <a:pt x="255" y="118"/>
                  </a:lnTo>
                  <a:lnTo>
                    <a:pt x="262" y="128"/>
                  </a:lnTo>
                  <a:lnTo>
                    <a:pt x="275" y="150"/>
                  </a:lnTo>
                  <a:lnTo>
                    <a:pt x="279" y="161"/>
                  </a:lnTo>
                  <a:lnTo>
                    <a:pt x="284" y="172"/>
                  </a:lnTo>
                  <a:lnTo>
                    <a:pt x="289" y="184"/>
                  </a:lnTo>
                  <a:lnTo>
                    <a:pt x="297" y="220"/>
                  </a:lnTo>
                  <a:lnTo>
                    <a:pt x="298" y="233"/>
                  </a:lnTo>
                  <a:lnTo>
                    <a:pt x="298" y="1239"/>
                  </a:lnTo>
                  <a:lnTo>
                    <a:pt x="297" y="1252"/>
                  </a:lnTo>
                  <a:lnTo>
                    <a:pt x="289" y="1288"/>
                  </a:lnTo>
                  <a:lnTo>
                    <a:pt x="284" y="1301"/>
                  </a:lnTo>
                  <a:lnTo>
                    <a:pt x="279" y="1311"/>
                  </a:lnTo>
                  <a:lnTo>
                    <a:pt x="275" y="1323"/>
                  </a:lnTo>
                  <a:lnTo>
                    <a:pt x="262" y="1344"/>
                  </a:lnTo>
                  <a:lnTo>
                    <a:pt x="255" y="1355"/>
                  </a:lnTo>
                  <a:lnTo>
                    <a:pt x="247" y="1365"/>
                  </a:lnTo>
                  <a:lnTo>
                    <a:pt x="239" y="1374"/>
                  </a:lnTo>
                  <a:lnTo>
                    <a:pt x="230" y="1384"/>
                  </a:lnTo>
                  <a:lnTo>
                    <a:pt x="221" y="1393"/>
                  </a:lnTo>
                  <a:lnTo>
                    <a:pt x="210" y="1401"/>
                  </a:lnTo>
                  <a:lnTo>
                    <a:pt x="178" y="1424"/>
                  </a:lnTo>
                  <a:lnTo>
                    <a:pt x="154" y="1437"/>
                  </a:lnTo>
                  <a:lnTo>
                    <a:pt x="142" y="1443"/>
                  </a:lnTo>
                  <a:lnTo>
                    <a:pt x="129" y="1448"/>
                  </a:lnTo>
                  <a:lnTo>
                    <a:pt x="117" y="1453"/>
                  </a:lnTo>
                  <a:lnTo>
                    <a:pt x="102" y="1457"/>
                  </a:lnTo>
                  <a:lnTo>
                    <a:pt x="89" y="1462"/>
                  </a:lnTo>
                  <a:lnTo>
                    <a:pt x="74" y="1465"/>
                  </a:lnTo>
                  <a:lnTo>
                    <a:pt x="61" y="1467"/>
                  </a:lnTo>
                  <a:lnTo>
                    <a:pt x="45" y="1470"/>
                  </a:lnTo>
                  <a:lnTo>
                    <a:pt x="30" y="1471"/>
                  </a:lnTo>
                  <a:lnTo>
                    <a:pt x="16" y="1473"/>
                  </a:lnTo>
                  <a:lnTo>
                    <a:pt x="0" y="1473"/>
                  </a:lnTo>
                </a:path>
              </a:pathLst>
            </a:custGeom>
            <a:noFill/>
            <a:ln w="57150" cap="flat">
              <a:solidFill>
                <a:srgbClr val="F082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07" name="Freeform 376"/>
            <p:cNvSpPr>
              <a:spLocks/>
            </p:cNvSpPr>
            <p:nvPr/>
          </p:nvSpPr>
          <p:spPr bwMode="auto">
            <a:xfrm>
              <a:off x="3394" y="951"/>
              <a:ext cx="176" cy="869"/>
            </a:xfrm>
            <a:custGeom>
              <a:avLst/>
              <a:gdLst>
                <a:gd name="T0" fmla="*/ 0 w 176"/>
                <a:gd name="T1" fmla="*/ 0 h 869"/>
                <a:gd name="T2" fmla="*/ 10 w 176"/>
                <a:gd name="T3" fmla="*/ 0 h 869"/>
                <a:gd name="T4" fmla="*/ 19 w 176"/>
                <a:gd name="T5" fmla="*/ 1 h 869"/>
                <a:gd name="T6" fmla="*/ 27 w 176"/>
                <a:gd name="T7" fmla="*/ 2 h 869"/>
                <a:gd name="T8" fmla="*/ 36 w 176"/>
                <a:gd name="T9" fmla="*/ 3 h 869"/>
                <a:gd name="T10" fmla="*/ 44 w 176"/>
                <a:gd name="T11" fmla="*/ 5 h 869"/>
                <a:gd name="T12" fmla="*/ 53 w 176"/>
                <a:gd name="T13" fmla="*/ 7 h 869"/>
                <a:gd name="T14" fmla="*/ 61 w 176"/>
                <a:gd name="T15" fmla="*/ 9 h 869"/>
                <a:gd name="T16" fmla="*/ 69 w 176"/>
                <a:gd name="T17" fmla="*/ 12 h 869"/>
                <a:gd name="T18" fmla="*/ 77 w 176"/>
                <a:gd name="T19" fmla="*/ 15 h 869"/>
                <a:gd name="T20" fmla="*/ 106 w 176"/>
                <a:gd name="T21" fmla="*/ 29 h 869"/>
                <a:gd name="T22" fmla="*/ 137 w 176"/>
                <a:gd name="T23" fmla="*/ 53 h 869"/>
                <a:gd name="T24" fmla="*/ 146 w 176"/>
                <a:gd name="T25" fmla="*/ 64 h 869"/>
                <a:gd name="T26" fmla="*/ 151 w 176"/>
                <a:gd name="T27" fmla="*/ 70 h 869"/>
                <a:gd name="T28" fmla="*/ 155 w 176"/>
                <a:gd name="T29" fmla="*/ 76 h 869"/>
                <a:gd name="T30" fmla="*/ 158 w 176"/>
                <a:gd name="T31" fmla="*/ 82 h 869"/>
                <a:gd name="T32" fmla="*/ 162 w 176"/>
                <a:gd name="T33" fmla="*/ 89 h 869"/>
                <a:gd name="T34" fmla="*/ 166 w 176"/>
                <a:gd name="T35" fmla="*/ 95 h 869"/>
                <a:gd name="T36" fmla="*/ 168 w 176"/>
                <a:gd name="T37" fmla="*/ 102 h 869"/>
                <a:gd name="T38" fmla="*/ 173 w 176"/>
                <a:gd name="T39" fmla="*/ 116 h 869"/>
                <a:gd name="T40" fmla="*/ 174 w 176"/>
                <a:gd name="T41" fmla="*/ 123 h 869"/>
                <a:gd name="T42" fmla="*/ 176 w 176"/>
                <a:gd name="T43" fmla="*/ 137 h 869"/>
                <a:gd name="T44" fmla="*/ 176 w 176"/>
                <a:gd name="T45" fmla="*/ 731 h 869"/>
                <a:gd name="T46" fmla="*/ 174 w 176"/>
                <a:gd name="T47" fmla="*/ 745 h 869"/>
                <a:gd name="T48" fmla="*/ 173 w 176"/>
                <a:gd name="T49" fmla="*/ 753 h 869"/>
                <a:gd name="T50" fmla="*/ 170 w 176"/>
                <a:gd name="T51" fmla="*/ 761 h 869"/>
                <a:gd name="T52" fmla="*/ 168 w 176"/>
                <a:gd name="T53" fmla="*/ 766 h 869"/>
                <a:gd name="T54" fmla="*/ 166 w 176"/>
                <a:gd name="T55" fmla="*/ 774 h 869"/>
                <a:gd name="T56" fmla="*/ 162 w 176"/>
                <a:gd name="T57" fmla="*/ 780 h 869"/>
                <a:gd name="T58" fmla="*/ 158 w 176"/>
                <a:gd name="T59" fmla="*/ 787 h 869"/>
                <a:gd name="T60" fmla="*/ 155 w 176"/>
                <a:gd name="T61" fmla="*/ 793 h 869"/>
                <a:gd name="T62" fmla="*/ 151 w 176"/>
                <a:gd name="T63" fmla="*/ 798 h 869"/>
                <a:gd name="T64" fmla="*/ 146 w 176"/>
                <a:gd name="T65" fmla="*/ 804 h 869"/>
                <a:gd name="T66" fmla="*/ 141 w 176"/>
                <a:gd name="T67" fmla="*/ 811 h 869"/>
                <a:gd name="T68" fmla="*/ 137 w 176"/>
                <a:gd name="T69" fmla="*/ 816 h 869"/>
                <a:gd name="T70" fmla="*/ 131 w 176"/>
                <a:gd name="T71" fmla="*/ 821 h 869"/>
                <a:gd name="T72" fmla="*/ 125 w 176"/>
                <a:gd name="T73" fmla="*/ 826 h 869"/>
                <a:gd name="T74" fmla="*/ 119 w 176"/>
                <a:gd name="T75" fmla="*/ 830 h 869"/>
                <a:gd name="T76" fmla="*/ 112 w 176"/>
                <a:gd name="T77" fmla="*/ 835 h 869"/>
                <a:gd name="T78" fmla="*/ 106 w 176"/>
                <a:gd name="T79" fmla="*/ 839 h 869"/>
                <a:gd name="T80" fmla="*/ 99 w 176"/>
                <a:gd name="T81" fmla="*/ 844 h 869"/>
                <a:gd name="T82" fmla="*/ 92 w 176"/>
                <a:gd name="T83" fmla="*/ 848 h 869"/>
                <a:gd name="T84" fmla="*/ 85 w 176"/>
                <a:gd name="T85" fmla="*/ 852 h 869"/>
                <a:gd name="T86" fmla="*/ 77 w 176"/>
                <a:gd name="T87" fmla="*/ 854 h 869"/>
                <a:gd name="T88" fmla="*/ 69 w 176"/>
                <a:gd name="T89" fmla="*/ 858 h 869"/>
                <a:gd name="T90" fmla="*/ 61 w 176"/>
                <a:gd name="T91" fmla="*/ 860 h 869"/>
                <a:gd name="T92" fmla="*/ 53 w 176"/>
                <a:gd name="T93" fmla="*/ 862 h 869"/>
                <a:gd name="T94" fmla="*/ 44 w 176"/>
                <a:gd name="T95" fmla="*/ 863 h 869"/>
                <a:gd name="T96" fmla="*/ 36 w 176"/>
                <a:gd name="T97" fmla="*/ 866 h 869"/>
                <a:gd name="T98" fmla="*/ 27 w 176"/>
                <a:gd name="T99" fmla="*/ 867 h 869"/>
                <a:gd name="T100" fmla="*/ 19 w 176"/>
                <a:gd name="T101" fmla="*/ 867 h 869"/>
                <a:gd name="T102" fmla="*/ 10 w 176"/>
                <a:gd name="T103" fmla="*/ 869 h 869"/>
                <a:gd name="T104" fmla="*/ 0 w 176"/>
                <a:gd name="T105" fmla="*/ 869 h 8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76" h="869">
                  <a:moveTo>
                    <a:pt x="0" y="0"/>
                  </a:moveTo>
                  <a:lnTo>
                    <a:pt x="10" y="0"/>
                  </a:lnTo>
                  <a:lnTo>
                    <a:pt x="19" y="1"/>
                  </a:lnTo>
                  <a:lnTo>
                    <a:pt x="27" y="2"/>
                  </a:lnTo>
                  <a:lnTo>
                    <a:pt x="36" y="3"/>
                  </a:lnTo>
                  <a:lnTo>
                    <a:pt x="44" y="5"/>
                  </a:lnTo>
                  <a:lnTo>
                    <a:pt x="53" y="7"/>
                  </a:lnTo>
                  <a:lnTo>
                    <a:pt x="61" y="9"/>
                  </a:lnTo>
                  <a:lnTo>
                    <a:pt x="69" y="12"/>
                  </a:lnTo>
                  <a:lnTo>
                    <a:pt x="77" y="15"/>
                  </a:lnTo>
                  <a:lnTo>
                    <a:pt x="106" y="29"/>
                  </a:lnTo>
                  <a:lnTo>
                    <a:pt x="137" y="53"/>
                  </a:lnTo>
                  <a:lnTo>
                    <a:pt x="146" y="64"/>
                  </a:lnTo>
                  <a:lnTo>
                    <a:pt x="151" y="70"/>
                  </a:lnTo>
                  <a:lnTo>
                    <a:pt x="155" y="76"/>
                  </a:lnTo>
                  <a:lnTo>
                    <a:pt x="158" y="82"/>
                  </a:lnTo>
                  <a:lnTo>
                    <a:pt x="162" y="89"/>
                  </a:lnTo>
                  <a:lnTo>
                    <a:pt x="166" y="95"/>
                  </a:lnTo>
                  <a:lnTo>
                    <a:pt x="168" y="102"/>
                  </a:lnTo>
                  <a:lnTo>
                    <a:pt x="173" y="116"/>
                  </a:lnTo>
                  <a:lnTo>
                    <a:pt x="174" y="123"/>
                  </a:lnTo>
                  <a:lnTo>
                    <a:pt x="176" y="137"/>
                  </a:lnTo>
                  <a:lnTo>
                    <a:pt x="176" y="731"/>
                  </a:lnTo>
                  <a:lnTo>
                    <a:pt x="174" y="745"/>
                  </a:lnTo>
                  <a:lnTo>
                    <a:pt x="173" y="753"/>
                  </a:lnTo>
                  <a:lnTo>
                    <a:pt x="170" y="761"/>
                  </a:lnTo>
                  <a:lnTo>
                    <a:pt x="168" y="766"/>
                  </a:lnTo>
                  <a:lnTo>
                    <a:pt x="166" y="774"/>
                  </a:lnTo>
                  <a:lnTo>
                    <a:pt x="162" y="780"/>
                  </a:lnTo>
                  <a:lnTo>
                    <a:pt x="158" y="787"/>
                  </a:lnTo>
                  <a:lnTo>
                    <a:pt x="155" y="793"/>
                  </a:lnTo>
                  <a:lnTo>
                    <a:pt x="151" y="798"/>
                  </a:lnTo>
                  <a:lnTo>
                    <a:pt x="146" y="804"/>
                  </a:lnTo>
                  <a:lnTo>
                    <a:pt x="141" y="811"/>
                  </a:lnTo>
                  <a:lnTo>
                    <a:pt x="137" y="816"/>
                  </a:lnTo>
                  <a:lnTo>
                    <a:pt x="131" y="821"/>
                  </a:lnTo>
                  <a:lnTo>
                    <a:pt x="125" y="826"/>
                  </a:lnTo>
                  <a:lnTo>
                    <a:pt x="119" y="830"/>
                  </a:lnTo>
                  <a:lnTo>
                    <a:pt x="112" y="835"/>
                  </a:lnTo>
                  <a:lnTo>
                    <a:pt x="106" y="839"/>
                  </a:lnTo>
                  <a:lnTo>
                    <a:pt x="99" y="844"/>
                  </a:lnTo>
                  <a:lnTo>
                    <a:pt x="92" y="848"/>
                  </a:lnTo>
                  <a:lnTo>
                    <a:pt x="85" y="852"/>
                  </a:lnTo>
                  <a:lnTo>
                    <a:pt x="77" y="854"/>
                  </a:lnTo>
                  <a:lnTo>
                    <a:pt x="69" y="858"/>
                  </a:lnTo>
                  <a:lnTo>
                    <a:pt x="61" y="860"/>
                  </a:lnTo>
                  <a:lnTo>
                    <a:pt x="53" y="862"/>
                  </a:lnTo>
                  <a:lnTo>
                    <a:pt x="44" y="863"/>
                  </a:lnTo>
                  <a:lnTo>
                    <a:pt x="36" y="866"/>
                  </a:lnTo>
                  <a:lnTo>
                    <a:pt x="27" y="867"/>
                  </a:lnTo>
                  <a:lnTo>
                    <a:pt x="19" y="867"/>
                  </a:lnTo>
                  <a:lnTo>
                    <a:pt x="10" y="869"/>
                  </a:lnTo>
                  <a:lnTo>
                    <a:pt x="0" y="869"/>
                  </a:lnTo>
                </a:path>
              </a:pathLst>
            </a:custGeom>
            <a:noFill/>
            <a:ln w="57150" cap="flat">
              <a:solidFill>
                <a:srgbClr val="EB2D2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b="1" dirty="0"/>
            </a:p>
          </p:txBody>
        </p:sp>
        <p:grpSp>
          <p:nvGrpSpPr>
            <p:cNvPr id="3408" name="Group 577"/>
            <p:cNvGrpSpPr>
              <a:grpSpLocks/>
            </p:cNvGrpSpPr>
            <p:nvPr/>
          </p:nvGrpSpPr>
          <p:grpSpPr bwMode="auto">
            <a:xfrm>
              <a:off x="48" y="-177"/>
              <a:ext cx="4335" cy="5507"/>
              <a:chOff x="48" y="-177"/>
              <a:chExt cx="4335" cy="5507"/>
            </a:xfrm>
          </p:grpSpPr>
          <p:sp>
            <p:nvSpPr>
              <p:cNvPr id="3510" name="Rectangle 379"/>
              <p:cNvSpPr>
                <a:spLocks noChangeArrowheads="1"/>
              </p:cNvSpPr>
              <p:nvPr/>
            </p:nvSpPr>
            <p:spPr bwMode="auto">
              <a:xfrm>
                <a:off x="1260" y="-159"/>
                <a:ext cx="63"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1"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3" name="Rectangle 382"/>
              <p:cNvSpPr>
                <a:spLocks noChangeArrowheads="1"/>
              </p:cNvSpPr>
              <p:nvPr/>
            </p:nvSpPr>
            <p:spPr bwMode="auto">
              <a:xfrm>
                <a:off x="1430" y="-159"/>
                <a:ext cx="57"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1"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6" name="Rectangle 385"/>
              <p:cNvSpPr>
                <a:spLocks noChangeArrowheads="1"/>
              </p:cNvSpPr>
              <p:nvPr/>
            </p:nvSpPr>
            <p:spPr bwMode="auto">
              <a:xfrm>
                <a:off x="1824" y="-159"/>
                <a:ext cx="63"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1"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1" name="Rectangle 390"/>
              <p:cNvSpPr>
                <a:spLocks noChangeArrowheads="1"/>
              </p:cNvSpPr>
              <p:nvPr/>
            </p:nvSpPr>
            <p:spPr bwMode="auto">
              <a:xfrm>
                <a:off x="4186" y="-177"/>
                <a:ext cx="74" cy="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2" name="Rectangle 391"/>
              <p:cNvSpPr>
                <a:spLocks noChangeArrowheads="1"/>
              </p:cNvSpPr>
              <p:nvPr/>
            </p:nvSpPr>
            <p:spPr bwMode="auto">
              <a:xfrm>
                <a:off x="48" y="-88"/>
                <a:ext cx="109"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3" name="Rectangle 392"/>
              <p:cNvSpPr>
                <a:spLocks noChangeArrowheads="1"/>
              </p:cNvSpPr>
              <p:nvPr/>
            </p:nvSpPr>
            <p:spPr bwMode="auto">
              <a:xfrm>
                <a:off x="1782" y="49"/>
                <a:ext cx="36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333B97"/>
                    </a:solidFill>
                    <a:effectLst/>
                    <a:latin typeface="Arial" pitchFamily="34" charset="0"/>
                    <a:cs typeface="Arial" pitchFamily="34" charset="0"/>
                  </a:rPr>
                  <a:t>Social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4" name="Rectangle 393"/>
              <p:cNvSpPr>
                <a:spLocks noChangeArrowheads="1"/>
              </p:cNvSpPr>
              <p:nvPr/>
            </p:nvSpPr>
            <p:spPr bwMode="auto">
              <a:xfrm>
                <a:off x="2071" y="49"/>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333B97"/>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5" name="Rectangle 394"/>
              <p:cNvSpPr>
                <a:spLocks noChangeArrowheads="1"/>
              </p:cNvSpPr>
              <p:nvPr/>
            </p:nvSpPr>
            <p:spPr bwMode="auto">
              <a:xfrm>
                <a:off x="2104" y="49"/>
                <a:ext cx="38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333B97"/>
                    </a:solidFill>
                    <a:effectLst/>
                    <a:latin typeface="Arial" pitchFamily="34" charset="0"/>
                    <a:cs typeface="Arial" pitchFamily="34" charset="0"/>
                  </a:rPr>
                  <a:t>Norms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6" name="Rectangle 395"/>
              <p:cNvSpPr>
                <a:spLocks noChangeArrowheads="1"/>
              </p:cNvSpPr>
              <p:nvPr/>
            </p:nvSpPr>
            <p:spPr bwMode="auto">
              <a:xfrm>
                <a:off x="2415" y="49"/>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333B97"/>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7" name="Rectangle 396"/>
              <p:cNvSpPr>
                <a:spLocks noChangeArrowheads="1"/>
              </p:cNvSpPr>
              <p:nvPr/>
            </p:nvSpPr>
            <p:spPr bwMode="auto">
              <a:xfrm>
                <a:off x="2447" y="49"/>
                <a:ext cx="238"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333B97"/>
                    </a:solidFill>
                    <a:effectLst/>
                    <a:latin typeface="Arial" pitchFamily="34" charset="0"/>
                    <a:cs typeface="Arial" pitchFamily="34" charset="0"/>
                  </a:rPr>
                  <a:t>and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8" name="Rectangle 397"/>
              <p:cNvSpPr>
                <a:spLocks noChangeArrowheads="1"/>
              </p:cNvSpPr>
              <p:nvPr/>
            </p:nvSpPr>
            <p:spPr bwMode="auto">
              <a:xfrm>
                <a:off x="2620" y="49"/>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333B97"/>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9" name="Rectangle 398"/>
              <p:cNvSpPr>
                <a:spLocks noChangeArrowheads="1"/>
              </p:cNvSpPr>
              <p:nvPr/>
            </p:nvSpPr>
            <p:spPr bwMode="auto">
              <a:xfrm>
                <a:off x="2651" y="49"/>
                <a:ext cx="372"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333B97"/>
                    </a:solidFill>
                    <a:effectLst/>
                    <a:latin typeface="Arial" pitchFamily="34" charset="0"/>
                    <a:cs typeface="Arial" pitchFamily="34" charset="0"/>
                  </a:rPr>
                  <a:t>Values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0" name="Rectangle 399"/>
              <p:cNvSpPr>
                <a:spLocks noChangeArrowheads="1"/>
              </p:cNvSpPr>
              <p:nvPr/>
            </p:nvSpPr>
            <p:spPr bwMode="auto">
              <a:xfrm>
                <a:off x="2970" y="48"/>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1" name="Rectangle 400"/>
              <p:cNvSpPr>
                <a:spLocks noChangeArrowheads="1"/>
              </p:cNvSpPr>
              <p:nvPr/>
            </p:nvSpPr>
            <p:spPr bwMode="auto">
              <a:xfrm>
                <a:off x="1782" y="125"/>
                <a:ext cx="1188" cy="15"/>
              </a:xfrm>
              <a:prstGeom prst="rect">
                <a:avLst/>
              </a:prstGeom>
              <a:solidFill>
                <a:srgbClr val="333B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2" name="Rectangle 401"/>
              <p:cNvSpPr>
                <a:spLocks noChangeArrowheads="1"/>
              </p:cNvSpPr>
              <p:nvPr/>
            </p:nvSpPr>
            <p:spPr bwMode="auto">
              <a:xfrm>
                <a:off x="48" y="129"/>
                <a:ext cx="66"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3" name="Rectangle 402"/>
              <p:cNvSpPr>
                <a:spLocks noChangeArrowheads="1"/>
              </p:cNvSpPr>
              <p:nvPr/>
            </p:nvSpPr>
            <p:spPr bwMode="auto">
              <a:xfrm>
                <a:off x="48" y="194"/>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4" name="Rectangle 403"/>
              <p:cNvSpPr>
                <a:spLocks noChangeArrowheads="1"/>
              </p:cNvSpPr>
              <p:nvPr/>
            </p:nvSpPr>
            <p:spPr bwMode="auto">
              <a:xfrm>
                <a:off x="1470" y="313"/>
                <a:ext cx="448"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Primary</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5" name="Rectangle 404"/>
              <p:cNvSpPr>
                <a:spLocks noChangeArrowheads="1"/>
              </p:cNvSpPr>
              <p:nvPr/>
            </p:nvSpPr>
            <p:spPr bwMode="auto">
              <a:xfrm>
                <a:off x="1837" y="3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6" name="Rectangle 405"/>
              <p:cNvSpPr>
                <a:spLocks noChangeArrowheads="1"/>
              </p:cNvSpPr>
              <p:nvPr/>
            </p:nvSpPr>
            <p:spPr bwMode="auto">
              <a:xfrm>
                <a:off x="1870" y="313"/>
                <a:ext cx="238"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and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7" name="Rectangle 406"/>
              <p:cNvSpPr>
                <a:spLocks noChangeArrowheads="1"/>
              </p:cNvSpPr>
              <p:nvPr/>
            </p:nvSpPr>
            <p:spPr bwMode="auto">
              <a:xfrm>
                <a:off x="2043" y="3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8" name="Rectangle 407"/>
              <p:cNvSpPr>
                <a:spLocks noChangeArrowheads="1"/>
              </p:cNvSpPr>
              <p:nvPr/>
            </p:nvSpPr>
            <p:spPr bwMode="auto">
              <a:xfrm>
                <a:off x="2073" y="313"/>
                <a:ext cx="59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Secondary</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9" name="Rectangle 408"/>
              <p:cNvSpPr>
                <a:spLocks noChangeArrowheads="1"/>
              </p:cNvSpPr>
              <p:nvPr/>
            </p:nvSpPr>
            <p:spPr bwMode="auto">
              <a:xfrm>
                <a:off x="2574" y="3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0" name="Rectangle 409"/>
              <p:cNvSpPr>
                <a:spLocks noChangeArrowheads="1"/>
              </p:cNvSpPr>
              <p:nvPr/>
            </p:nvSpPr>
            <p:spPr bwMode="auto">
              <a:xfrm>
                <a:off x="2609" y="313"/>
                <a:ext cx="518"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Leverage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1" name="Rectangle 410"/>
              <p:cNvSpPr>
                <a:spLocks noChangeArrowheads="1"/>
              </p:cNvSpPr>
              <p:nvPr/>
            </p:nvSpPr>
            <p:spPr bwMode="auto">
              <a:xfrm>
                <a:off x="3040" y="3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2" name="Rectangle 411"/>
              <p:cNvSpPr>
                <a:spLocks noChangeArrowheads="1"/>
              </p:cNvSpPr>
              <p:nvPr/>
            </p:nvSpPr>
            <p:spPr bwMode="auto">
              <a:xfrm>
                <a:off x="3073" y="313"/>
                <a:ext cx="35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Points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3" name="Rectangle 412"/>
              <p:cNvSpPr>
                <a:spLocks noChangeArrowheads="1"/>
              </p:cNvSpPr>
              <p:nvPr/>
            </p:nvSpPr>
            <p:spPr bwMode="auto">
              <a:xfrm>
                <a:off x="3375" y="31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4" name="Rectangle 413"/>
              <p:cNvSpPr>
                <a:spLocks noChangeArrowheads="1"/>
              </p:cNvSpPr>
              <p:nvPr/>
            </p:nvSpPr>
            <p:spPr bwMode="auto">
              <a:xfrm>
                <a:off x="1470" y="389"/>
                <a:ext cx="1905" cy="14"/>
              </a:xfrm>
              <a:prstGeom prst="rect">
                <a:avLst/>
              </a:prstGeom>
              <a:solidFill>
                <a:srgbClr val="F0823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5" name="Rectangle 414"/>
              <p:cNvSpPr>
                <a:spLocks noChangeArrowheads="1"/>
              </p:cNvSpPr>
              <p:nvPr/>
            </p:nvSpPr>
            <p:spPr bwMode="auto">
              <a:xfrm>
                <a:off x="1347" y="414"/>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6" name="Rectangle 415"/>
              <p:cNvSpPr>
                <a:spLocks noChangeArrowheads="1"/>
              </p:cNvSpPr>
              <p:nvPr/>
            </p:nvSpPr>
            <p:spPr bwMode="auto">
              <a:xfrm>
                <a:off x="1382" y="4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7" name="Rectangle 416"/>
              <p:cNvSpPr>
                <a:spLocks noChangeArrowheads="1"/>
              </p:cNvSpPr>
              <p:nvPr/>
            </p:nvSpPr>
            <p:spPr bwMode="auto">
              <a:xfrm>
                <a:off x="1437" y="414"/>
                <a:ext cx="31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Food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8" name="Rectangle 417"/>
              <p:cNvSpPr>
                <a:spLocks noChangeArrowheads="1"/>
              </p:cNvSpPr>
              <p:nvPr/>
            </p:nvSpPr>
            <p:spPr bwMode="auto">
              <a:xfrm>
                <a:off x="1673" y="4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9" name="Rectangle 418"/>
              <p:cNvSpPr>
                <a:spLocks noChangeArrowheads="1"/>
              </p:cNvSpPr>
              <p:nvPr/>
            </p:nvSpPr>
            <p:spPr bwMode="auto">
              <a:xfrm>
                <a:off x="1704" y="414"/>
                <a:ext cx="238"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and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0" name="Rectangle 419"/>
              <p:cNvSpPr>
                <a:spLocks noChangeArrowheads="1"/>
              </p:cNvSpPr>
              <p:nvPr/>
            </p:nvSpPr>
            <p:spPr bwMode="auto">
              <a:xfrm>
                <a:off x="1879" y="4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1" name="Rectangle 420"/>
              <p:cNvSpPr>
                <a:spLocks noChangeArrowheads="1"/>
              </p:cNvSpPr>
              <p:nvPr/>
            </p:nvSpPr>
            <p:spPr bwMode="auto">
              <a:xfrm>
                <a:off x="1911" y="414"/>
                <a:ext cx="650"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Agriculture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2" name="Rectangle 421"/>
              <p:cNvSpPr>
                <a:spLocks noChangeArrowheads="1"/>
              </p:cNvSpPr>
              <p:nvPr/>
            </p:nvSpPr>
            <p:spPr bwMode="auto">
              <a:xfrm>
                <a:off x="2463" y="4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3" name="Rectangle 422"/>
              <p:cNvSpPr>
                <a:spLocks noChangeArrowheads="1"/>
              </p:cNvSpPr>
              <p:nvPr/>
            </p:nvSpPr>
            <p:spPr bwMode="auto">
              <a:xfrm>
                <a:off x="2506" y="414"/>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4" name="Rectangle 423"/>
              <p:cNvSpPr>
                <a:spLocks noChangeArrowheads="1"/>
              </p:cNvSpPr>
              <p:nvPr/>
            </p:nvSpPr>
            <p:spPr bwMode="auto">
              <a:xfrm>
                <a:off x="2541" y="4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5" name="Rectangle 424"/>
              <p:cNvSpPr>
                <a:spLocks noChangeArrowheads="1"/>
              </p:cNvSpPr>
              <p:nvPr/>
            </p:nvSpPr>
            <p:spPr bwMode="auto">
              <a:xfrm>
                <a:off x="2596" y="414"/>
                <a:ext cx="59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Education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6" name="Rectangle 425"/>
              <p:cNvSpPr>
                <a:spLocks noChangeArrowheads="1"/>
              </p:cNvSpPr>
              <p:nvPr/>
            </p:nvSpPr>
            <p:spPr bwMode="auto">
              <a:xfrm>
                <a:off x="3095" y="4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7" name="Rectangle 426"/>
              <p:cNvSpPr>
                <a:spLocks noChangeArrowheads="1"/>
              </p:cNvSpPr>
              <p:nvPr/>
            </p:nvSpPr>
            <p:spPr bwMode="auto">
              <a:xfrm>
                <a:off x="3134" y="414"/>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8" name="Rectangle 427"/>
              <p:cNvSpPr>
                <a:spLocks noChangeArrowheads="1"/>
              </p:cNvSpPr>
              <p:nvPr/>
            </p:nvSpPr>
            <p:spPr bwMode="auto">
              <a:xfrm>
                <a:off x="3169" y="4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9" name="Rectangle 428"/>
              <p:cNvSpPr>
                <a:spLocks noChangeArrowheads="1"/>
              </p:cNvSpPr>
              <p:nvPr/>
            </p:nvSpPr>
            <p:spPr bwMode="auto">
              <a:xfrm>
                <a:off x="3224" y="414"/>
                <a:ext cx="332"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Media</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0" name="Rectangle 429"/>
              <p:cNvSpPr>
                <a:spLocks noChangeArrowheads="1"/>
              </p:cNvSpPr>
              <p:nvPr/>
            </p:nvSpPr>
            <p:spPr bwMode="auto">
              <a:xfrm>
                <a:off x="3504" y="418"/>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1" name="Rectangle 430"/>
              <p:cNvSpPr>
                <a:spLocks noChangeArrowheads="1"/>
              </p:cNvSpPr>
              <p:nvPr/>
            </p:nvSpPr>
            <p:spPr bwMode="auto">
              <a:xfrm>
                <a:off x="1349" y="513"/>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2" name="Rectangle 431"/>
              <p:cNvSpPr>
                <a:spLocks noChangeArrowheads="1"/>
              </p:cNvSpPr>
              <p:nvPr/>
            </p:nvSpPr>
            <p:spPr bwMode="auto">
              <a:xfrm>
                <a:off x="1384" y="5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3" name="Rectangle 432"/>
              <p:cNvSpPr>
                <a:spLocks noChangeArrowheads="1"/>
              </p:cNvSpPr>
              <p:nvPr/>
            </p:nvSpPr>
            <p:spPr bwMode="auto">
              <a:xfrm>
                <a:off x="1439" y="513"/>
                <a:ext cx="70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Government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4" name="Rectangle 433"/>
              <p:cNvSpPr>
                <a:spLocks noChangeArrowheads="1"/>
              </p:cNvSpPr>
              <p:nvPr/>
            </p:nvSpPr>
            <p:spPr bwMode="auto">
              <a:xfrm>
                <a:off x="2045" y="5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5" name="Rectangle 434"/>
              <p:cNvSpPr>
                <a:spLocks noChangeArrowheads="1"/>
              </p:cNvSpPr>
              <p:nvPr/>
            </p:nvSpPr>
            <p:spPr bwMode="auto">
              <a:xfrm>
                <a:off x="2086" y="513"/>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6" name="Rectangle 435"/>
              <p:cNvSpPr>
                <a:spLocks noChangeArrowheads="1"/>
              </p:cNvSpPr>
              <p:nvPr/>
            </p:nvSpPr>
            <p:spPr bwMode="auto">
              <a:xfrm>
                <a:off x="2121" y="5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7" name="Rectangle 436"/>
              <p:cNvSpPr>
                <a:spLocks noChangeArrowheads="1"/>
              </p:cNvSpPr>
              <p:nvPr/>
            </p:nvSpPr>
            <p:spPr bwMode="auto">
              <a:xfrm>
                <a:off x="2176" y="513"/>
                <a:ext cx="370"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Public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8" name="Rectangle 437"/>
              <p:cNvSpPr>
                <a:spLocks noChangeArrowheads="1"/>
              </p:cNvSpPr>
              <p:nvPr/>
            </p:nvSpPr>
            <p:spPr bwMode="auto">
              <a:xfrm>
                <a:off x="2467" y="5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69" name="Rectangle 438"/>
              <p:cNvSpPr>
                <a:spLocks noChangeArrowheads="1"/>
              </p:cNvSpPr>
              <p:nvPr/>
            </p:nvSpPr>
            <p:spPr bwMode="auto">
              <a:xfrm>
                <a:off x="2500" y="513"/>
                <a:ext cx="40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Health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70" name="Rectangle 439"/>
              <p:cNvSpPr>
                <a:spLocks noChangeArrowheads="1"/>
              </p:cNvSpPr>
              <p:nvPr/>
            </p:nvSpPr>
            <p:spPr bwMode="auto">
              <a:xfrm>
                <a:off x="2826" y="5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71" name="Rectangle 440"/>
              <p:cNvSpPr>
                <a:spLocks noChangeArrowheads="1"/>
              </p:cNvSpPr>
              <p:nvPr/>
            </p:nvSpPr>
            <p:spPr bwMode="auto">
              <a:xfrm>
                <a:off x="2863" y="513"/>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72" name="Rectangle 441"/>
              <p:cNvSpPr>
                <a:spLocks noChangeArrowheads="1"/>
              </p:cNvSpPr>
              <p:nvPr/>
            </p:nvSpPr>
            <p:spPr bwMode="auto">
              <a:xfrm>
                <a:off x="2898" y="5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F0823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73" name="Rectangle 442"/>
              <p:cNvSpPr>
                <a:spLocks noChangeArrowheads="1"/>
              </p:cNvSpPr>
              <p:nvPr/>
            </p:nvSpPr>
            <p:spPr bwMode="auto">
              <a:xfrm>
                <a:off x="2953" y="513"/>
                <a:ext cx="376"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Health</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74" name="Rectangle 443"/>
              <p:cNvSpPr>
                <a:spLocks noChangeArrowheads="1"/>
              </p:cNvSpPr>
              <p:nvPr/>
            </p:nvSpPr>
            <p:spPr bwMode="auto">
              <a:xfrm>
                <a:off x="3250" y="51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F0823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75" name="Rectangle 444"/>
              <p:cNvSpPr>
                <a:spLocks noChangeArrowheads="1"/>
              </p:cNvSpPr>
              <p:nvPr/>
            </p:nvSpPr>
            <p:spPr bwMode="auto">
              <a:xfrm>
                <a:off x="3283" y="513"/>
                <a:ext cx="27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Care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76" name="Rectangle 445"/>
              <p:cNvSpPr>
                <a:spLocks noChangeArrowheads="1"/>
              </p:cNvSpPr>
              <p:nvPr/>
            </p:nvSpPr>
            <p:spPr bwMode="auto">
              <a:xfrm>
                <a:off x="3504" y="51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77" name="Rectangle 446"/>
              <p:cNvSpPr>
                <a:spLocks noChangeArrowheads="1"/>
              </p:cNvSpPr>
              <p:nvPr/>
            </p:nvSpPr>
            <p:spPr bwMode="auto">
              <a:xfrm>
                <a:off x="1870" y="614"/>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78" name="Rectangle 447"/>
              <p:cNvSpPr>
                <a:spLocks noChangeArrowheads="1"/>
              </p:cNvSpPr>
              <p:nvPr/>
            </p:nvSpPr>
            <p:spPr bwMode="auto">
              <a:xfrm>
                <a:off x="1905" y="6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79" name="Rectangle 448"/>
              <p:cNvSpPr>
                <a:spLocks noChangeArrowheads="1"/>
              </p:cNvSpPr>
              <p:nvPr/>
            </p:nvSpPr>
            <p:spPr bwMode="auto">
              <a:xfrm>
                <a:off x="1960" y="614"/>
                <a:ext cx="30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Land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0" name="Rectangle 449"/>
              <p:cNvSpPr>
                <a:spLocks noChangeArrowheads="1"/>
              </p:cNvSpPr>
              <p:nvPr/>
            </p:nvSpPr>
            <p:spPr bwMode="auto">
              <a:xfrm>
                <a:off x="2191" y="6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1" name="Rectangle 450"/>
              <p:cNvSpPr>
                <a:spLocks noChangeArrowheads="1"/>
              </p:cNvSpPr>
              <p:nvPr/>
            </p:nvSpPr>
            <p:spPr bwMode="auto">
              <a:xfrm>
                <a:off x="2222" y="614"/>
                <a:ext cx="24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Use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2" name="Rectangle 451"/>
              <p:cNvSpPr>
                <a:spLocks noChangeArrowheads="1"/>
              </p:cNvSpPr>
              <p:nvPr/>
            </p:nvSpPr>
            <p:spPr bwMode="auto">
              <a:xfrm>
                <a:off x="2401" y="6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3" name="Rectangle 452"/>
              <p:cNvSpPr>
                <a:spLocks noChangeArrowheads="1"/>
              </p:cNvSpPr>
              <p:nvPr/>
            </p:nvSpPr>
            <p:spPr bwMode="auto">
              <a:xfrm>
                <a:off x="2432" y="614"/>
                <a:ext cx="238"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and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4" name="Rectangle 453"/>
              <p:cNvSpPr>
                <a:spLocks noChangeArrowheads="1"/>
              </p:cNvSpPr>
              <p:nvPr/>
            </p:nvSpPr>
            <p:spPr bwMode="auto">
              <a:xfrm>
                <a:off x="2607" y="614"/>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5" name="Rectangle 454"/>
              <p:cNvSpPr>
                <a:spLocks noChangeArrowheads="1"/>
              </p:cNvSpPr>
              <p:nvPr/>
            </p:nvSpPr>
            <p:spPr bwMode="auto">
              <a:xfrm>
                <a:off x="2638" y="614"/>
                <a:ext cx="75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Transportation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6" name="Rectangle 455"/>
              <p:cNvSpPr>
                <a:spLocks noChangeArrowheads="1"/>
              </p:cNvSpPr>
              <p:nvPr/>
            </p:nvSpPr>
            <p:spPr bwMode="auto">
              <a:xfrm>
                <a:off x="3340" y="618"/>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7" name="Rectangle 456"/>
              <p:cNvSpPr>
                <a:spLocks noChangeArrowheads="1"/>
              </p:cNvSpPr>
              <p:nvPr/>
            </p:nvSpPr>
            <p:spPr bwMode="auto">
              <a:xfrm>
                <a:off x="2058" y="719"/>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8" name="Rectangle 457"/>
              <p:cNvSpPr>
                <a:spLocks noChangeArrowheads="1"/>
              </p:cNvSpPr>
              <p:nvPr/>
            </p:nvSpPr>
            <p:spPr bwMode="auto">
              <a:xfrm>
                <a:off x="2093" y="719"/>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89" name="Rectangle 458"/>
              <p:cNvSpPr>
                <a:spLocks noChangeArrowheads="1"/>
              </p:cNvSpPr>
              <p:nvPr/>
            </p:nvSpPr>
            <p:spPr bwMode="auto">
              <a:xfrm>
                <a:off x="2148" y="719"/>
                <a:ext cx="4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F08231"/>
                    </a:solidFill>
                    <a:effectLst/>
                    <a:latin typeface="Arial" pitchFamily="34" charset="0"/>
                    <a:cs typeface="Arial" pitchFamily="34" charset="0"/>
                  </a:rPr>
                  <a:t>Leisure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90" name="Rectangle 459"/>
              <p:cNvSpPr>
                <a:spLocks noChangeArrowheads="1"/>
              </p:cNvSpPr>
              <p:nvPr/>
            </p:nvSpPr>
            <p:spPr bwMode="auto">
              <a:xfrm>
                <a:off x="2524" y="719"/>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91" name="Rectangle 460"/>
              <p:cNvSpPr>
                <a:spLocks noChangeArrowheads="1"/>
              </p:cNvSpPr>
              <p:nvPr/>
            </p:nvSpPr>
            <p:spPr bwMode="auto">
              <a:xfrm>
                <a:off x="2559" y="719"/>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92" name="Rectangle 461"/>
              <p:cNvSpPr>
                <a:spLocks noChangeArrowheads="1"/>
              </p:cNvSpPr>
              <p:nvPr/>
            </p:nvSpPr>
            <p:spPr bwMode="auto">
              <a:xfrm>
                <a:off x="2594" y="719"/>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93" name="Rectangle 462"/>
              <p:cNvSpPr>
                <a:spLocks noChangeArrowheads="1"/>
              </p:cNvSpPr>
              <p:nvPr/>
            </p:nvSpPr>
            <p:spPr bwMode="auto">
              <a:xfrm>
                <a:off x="2649" y="719"/>
                <a:ext cx="566"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08231"/>
                    </a:solidFill>
                    <a:effectLst/>
                    <a:latin typeface="Arial" pitchFamily="34" charset="0"/>
                    <a:cs typeface="Arial" pitchFamily="34" charset="0"/>
                  </a:rPr>
                  <a:t>Recreation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94" name="Rectangle 463"/>
              <p:cNvSpPr>
                <a:spLocks noChangeArrowheads="1"/>
              </p:cNvSpPr>
              <p:nvPr/>
            </p:nvSpPr>
            <p:spPr bwMode="auto">
              <a:xfrm>
                <a:off x="3158" y="71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95" name="Rectangle 464"/>
              <p:cNvSpPr>
                <a:spLocks noChangeArrowheads="1"/>
              </p:cNvSpPr>
              <p:nvPr/>
            </p:nvSpPr>
            <p:spPr bwMode="auto">
              <a:xfrm>
                <a:off x="48" y="802"/>
                <a:ext cx="66"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96" name="Rectangle 465"/>
              <p:cNvSpPr>
                <a:spLocks noChangeArrowheads="1"/>
              </p:cNvSpPr>
              <p:nvPr/>
            </p:nvSpPr>
            <p:spPr bwMode="auto">
              <a:xfrm>
                <a:off x="1925" y="895"/>
                <a:ext cx="59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EB2D2E"/>
                    </a:solidFill>
                    <a:effectLst/>
                    <a:latin typeface="Arial" pitchFamily="34" charset="0"/>
                    <a:cs typeface="Arial" pitchFamily="34" charset="0"/>
                  </a:rPr>
                  <a:t>Behavioral</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97" name="Rectangle 466"/>
              <p:cNvSpPr>
                <a:spLocks noChangeArrowheads="1"/>
              </p:cNvSpPr>
              <p:nvPr/>
            </p:nvSpPr>
            <p:spPr bwMode="auto">
              <a:xfrm>
                <a:off x="2434" y="89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98" name="Rectangle 467"/>
              <p:cNvSpPr>
                <a:spLocks noChangeArrowheads="1"/>
              </p:cNvSpPr>
              <p:nvPr/>
            </p:nvSpPr>
            <p:spPr bwMode="auto">
              <a:xfrm>
                <a:off x="2469" y="894"/>
                <a:ext cx="392"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EB2D2E"/>
                    </a:solidFill>
                    <a:effectLst/>
                    <a:latin typeface="Arial" pitchFamily="34" charset="0"/>
                    <a:cs typeface="Arial" pitchFamily="34" charset="0"/>
                  </a:rPr>
                  <a:t>Settings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99" name="Rectangle 468"/>
              <p:cNvSpPr>
                <a:spLocks noChangeArrowheads="1"/>
              </p:cNvSpPr>
              <p:nvPr/>
            </p:nvSpPr>
            <p:spPr bwMode="auto">
              <a:xfrm>
                <a:off x="2861" y="89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00" name="Rectangle 469"/>
              <p:cNvSpPr>
                <a:spLocks noChangeArrowheads="1"/>
              </p:cNvSpPr>
              <p:nvPr/>
            </p:nvSpPr>
            <p:spPr bwMode="auto">
              <a:xfrm>
                <a:off x="1933" y="1009"/>
                <a:ext cx="928" cy="15"/>
              </a:xfrm>
              <a:prstGeom prst="rect">
                <a:avLst/>
              </a:prstGeom>
              <a:solidFill>
                <a:srgbClr val="EB2D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1" name="Rectangle 470"/>
              <p:cNvSpPr>
                <a:spLocks noChangeArrowheads="1"/>
              </p:cNvSpPr>
              <p:nvPr/>
            </p:nvSpPr>
            <p:spPr bwMode="auto">
              <a:xfrm>
                <a:off x="1647" y="1000"/>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02" name="Rectangle 471"/>
              <p:cNvSpPr>
                <a:spLocks noChangeArrowheads="1"/>
              </p:cNvSpPr>
              <p:nvPr/>
            </p:nvSpPr>
            <p:spPr bwMode="auto">
              <a:xfrm>
                <a:off x="1682" y="1000"/>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03" name="Rectangle 472"/>
              <p:cNvSpPr>
                <a:spLocks noChangeArrowheads="1"/>
              </p:cNvSpPr>
              <p:nvPr/>
            </p:nvSpPr>
            <p:spPr bwMode="auto">
              <a:xfrm>
                <a:off x="1737" y="1000"/>
                <a:ext cx="376"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Home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04" name="Rectangle 473"/>
              <p:cNvSpPr>
                <a:spLocks noChangeArrowheads="1"/>
              </p:cNvSpPr>
              <p:nvPr/>
            </p:nvSpPr>
            <p:spPr bwMode="auto">
              <a:xfrm>
                <a:off x="2036" y="1000"/>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05" name="Rectangle 474"/>
              <p:cNvSpPr>
                <a:spLocks noChangeArrowheads="1"/>
              </p:cNvSpPr>
              <p:nvPr/>
            </p:nvSpPr>
            <p:spPr bwMode="auto">
              <a:xfrm>
                <a:off x="2071" y="1000"/>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06" name="Rectangle 475"/>
              <p:cNvSpPr>
                <a:spLocks noChangeArrowheads="1"/>
              </p:cNvSpPr>
              <p:nvPr/>
            </p:nvSpPr>
            <p:spPr bwMode="auto">
              <a:xfrm>
                <a:off x="2106" y="1000"/>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07" name="Rectangle 476"/>
              <p:cNvSpPr>
                <a:spLocks noChangeArrowheads="1"/>
              </p:cNvSpPr>
              <p:nvPr/>
            </p:nvSpPr>
            <p:spPr bwMode="auto">
              <a:xfrm>
                <a:off x="2161" y="1000"/>
                <a:ext cx="43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School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08" name="Rectangle 477"/>
              <p:cNvSpPr>
                <a:spLocks noChangeArrowheads="1"/>
              </p:cNvSpPr>
              <p:nvPr/>
            </p:nvSpPr>
            <p:spPr bwMode="auto">
              <a:xfrm>
                <a:off x="2513" y="1000"/>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09" name="Rectangle 478"/>
              <p:cNvSpPr>
                <a:spLocks noChangeArrowheads="1"/>
              </p:cNvSpPr>
              <p:nvPr/>
            </p:nvSpPr>
            <p:spPr bwMode="auto">
              <a:xfrm>
                <a:off x="2548" y="1000"/>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10" name="Rectangle 479"/>
              <p:cNvSpPr>
                <a:spLocks noChangeArrowheads="1"/>
              </p:cNvSpPr>
              <p:nvPr/>
            </p:nvSpPr>
            <p:spPr bwMode="auto">
              <a:xfrm>
                <a:off x="2583" y="1000"/>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EB2D2E"/>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11" name="Rectangle 480"/>
              <p:cNvSpPr>
                <a:spLocks noChangeArrowheads="1"/>
              </p:cNvSpPr>
              <p:nvPr/>
            </p:nvSpPr>
            <p:spPr bwMode="auto">
              <a:xfrm>
                <a:off x="2638" y="1000"/>
                <a:ext cx="59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EB2D2E"/>
                    </a:solidFill>
                    <a:effectLst/>
                    <a:latin typeface="Arial" pitchFamily="34" charset="0"/>
                    <a:cs typeface="Arial" pitchFamily="34" charset="0"/>
                  </a:rPr>
                  <a:t>Community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12" name="Rectangle 481"/>
              <p:cNvSpPr>
                <a:spLocks noChangeArrowheads="1"/>
              </p:cNvSpPr>
              <p:nvPr/>
            </p:nvSpPr>
            <p:spPr bwMode="auto">
              <a:xfrm>
                <a:off x="3182" y="998"/>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13" name="Rectangle 482"/>
              <p:cNvSpPr>
                <a:spLocks noChangeArrowheads="1"/>
              </p:cNvSpPr>
              <p:nvPr/>
            </p:nvSpPr>
            <p:spPr bwMode="auto">
              <a:xfrm>
                <a:off x="48" y="1081"/>
                <a:ext cx="66"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14" name="Rectangle 483"/>
              <p:cNvSpPr>
                <a:spLocks noChangeArrowheads="1"/>
              </p:cNvSpPr>
              <p:nvPr/>
            </p:nvSpPr>
            <p:spPr bwMode="auto">
              <a:xfrm>
                <a:off x="48" y="1144"/>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15" name="Rectangle 484"/>
              <p:cNvSpPr>
                <a:spLocks noChangeArrowheads="1"/>
              </p:cNvSpPr>
              <p:nvPr/>
            </p:nvSpPr>
            <p:spPr bwMode="auto">
              <a:xfrm>
                <a:off x="48" y="1234"/>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16" name="Rectangle 485"/>
              <p:cNvSpPr>
                <a:spLocks noChangeArrowheads="1"/>
              </p:cNvSpPr>
              <p:nvPr/>
            </p:nvSpPr>
            <p:spPr bwMode="auto">
              <a:xfrm>
                <a:off x="1780" y="1353"/>
                <a:ext cx="470"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902E8D"/>
                    </a:solidFill>
                    <a:effectLst/>
                    <a:latin typeface="Arial" pitchFamily="34" charset="0"/>
                    <a:cs typeface="Arial" pitchFamily="34" charset="0"/>
                  </a:rPr>
                  <a:t>Genetic,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17" name="Rectangle 486"/>
              <p:cNvSpPr>
                <a:spLocks noChangeArrowheads="1"/>
              </p:cNvSpPr>
              <p:nvPr/>
            </p:nvSpPr>
            <p:spPr bwMode="auto">
              <a:xfrm>
                <a:off x="2167" y="135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902E8D"/>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18" name="Rectangle 487"/>
              <p:cNvSpPr>
                <a:spLocks noChangeArrowheads="1"/>
              </p:cNvSpPr>
              <p:nvPr/>
            </p:nvSpPr>
            <p:spPr bwMode="auto">
              <a:xfrm>
                <a:off x="2200" y="1353"/>
                <a:ext cx="1163"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902E8D"/>
                    </a:solidFill>
                    <a:effectLst/>
                    <a:latin typeface="Arial" pitchFamily="34" charset="0"/>
                    <a:cs typeface="Arial" pitchFamily="34" charset="0"/>
                  </a:rPr>
                  <a:t>Psychosocial,</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19" name="Rectangle 488"/>
              <p:cNvSpPr>
                <a:spLocks noChangeArrowheads="1"/>
              </p:cNvSpPr>
              <p:nvPr/>
            </p:nvSpPr>
            <p:spPr bwMode="auto">
              <a:xfrm>
                <a:off x="2856" y="1353"/>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902E8D"/>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0" name="Rectangle 489"/>
              <p:cNvSpPr>
                <a:spLocks noChangeArrowheads="1"/>
              </p:cNvSpPr>
              <p:nvPr/>
            </p:nvSpPr>
            <p:spPr bwMode="auto">
              <a:xfrm>
                <a:off x="2891" y="1353"/>
                <a:ext cx="22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902E8D"/>
                    </a:solidFill>
                    <a:effectLst/>
                    <a:latin typeface="Arial" pitchFamily="34" charset="0"/>
                    <a:cs typeface="Arial" pitchFamily="34" charset="0"/>
                  </a:rPr>
                  <a:t>and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1" name="Rectangle 490"/>
              <p:cNvSpPr>
                <a:spLocks noChangeArrowheads="1"/>
              </p:cNvSpPr>
              <p:nvPr/>
            </p:nvSpPr>
            <p:spPr bwMode="auto">
              <a:xfrm>
                <a:off x="3069" y="135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2" name="Rectangle 491"/>
              <p:cNvSpPr>
                <a:spLocks noChangeArrowheads="1"/>
              </p:cNvSpPr>
              <p:nvPr/>
            </p:nvSpPr>
            <p:spPr bwMode="auto">
              <a:xfrm>
                <a:off x="1872" y="1460"/>
                <a:ext cx="33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902E8D"/>
                    </a:solidFill>
                    <a:effectLst/>
                    <a:latin typeface="Arial" pitchFamily="34" charset="0"/>
                    <a:cs typeface="Arial" pitchFamily="34" charset="0"/>
                  </a:rPr>
                  <a:t>Other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3" name="Rectangle 492"/>
              <p:cNvSpPr>
                <a:spLocks noChangeArrowheads="1"/>
              </p:cNvSpPr>
              <p:nvPr/>
            </p:nvSpPr>
            <p:spPr bwMode="auto">
              <a:xfrm>
                <a:off x="2135" y="1460"/>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902E8D"/>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4" name="Rectangle 493"/>
              <p:cNvSpPr>
                <a:spLocks noChangeArrowheads="1"/>
              </p:cNvSpPr>
              <p:nvPr/>
            </p:nvSpPr>
            <p:spPr bwMode="auto">
              <a:xfrm>
                <a:off x="2167" y="1460"/>
                <a:ext cx="50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902E8D"/>
                    </a:solidFill>
                    <a:effectLst/>
                    <a:latin typeface="Arial" pitchFamily="34" charset="0"/>
                    <a:cs typeface="Arial" pitchFamily="34" charset="0"/>
                  </a:rPr>
                  <a:t>Personal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5" name="Rectangle 494"/>
              <p:cNvSpPr>
                <a:spLocks noChangeArrowheads="1"/>
              </p:cNvSpPr>
              <p:nvPr/>
            </p:nvSpPr>
            <p:spPr bwMode="auto">
              <a:xfrm>
                <a:off x="2581" y="1460"/>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902E8D"/>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6" name="Rectangle 495"/>
              <p:cNvSpPr>
                <a:spLocks noChangeArrowheads="1"/>
              </p:cNvSpPr>
              <p:nvPr/>
            </p:nvSpPr>
            <p:spPr bwMode="auto">
              <a:xfrm>
                <a:off x="2614" y="1460"/>
                <a:ext cx="41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902E8D"/>
                    </a:solidFill>
                    <a:effectLst/>
                    <a:latin typeface="Arial" pitchFamily="34" charset="0"/>
                    <a:cs typeface="Arial" pitchFamily="34" charset="0"/>
                  </a:rPr>
                  <a:t>Factors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7" name="Rectangle 496"/>
              <p:cNvSpPr>
                <a:spLocks noChangeArrowheads="1"/>
              </p:cNvSpPr>
              <p:nvPr/>
            </p:nvSpPr>
            <p:spPr bwMode="auto">
              <a:xfrm>
                <a:off x="2972" y="1458"/>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8" name="Rectangle 497"/>
              <p:cNvSpPr>
                <a:spLocks noChangeArrowheads="1"/>
              </p:cNvSpPr>
              <p:nvPr/>
            </p:nvSpPr>
            <p:spPr bwMode="auto">
              <a:xfrm>
                <a:off x="48" y="1541"/>
                <a:ext cx="101"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29" name="Rectangle 498"/>
              <p:cNvSpPr>
                <a:spLocks noChangeArrowheads="1"/>
              </p:cNvSpPr>
              <p:nvPr/>
            </p:nvSpPr>
            <p:spPr bwMode="auto">
              <a:xfrm>
                <a:off x="1905" y="1685"/>
                <a:ext cx="254"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902E8D"/>
                    </a:solidFill>
                    <a:effectLst/>
                    <a:latin typeface="Arial" pitchFamily="34" charset="0"/>
                    <a:cs typeface="Arial" pitchFamily="34" charset="0"/>
                  </a:rPr>
                  <a:t>Food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30" name="Rectangle 499"/>
              <p:cNvSpPr>
                <a:spLocks noChangeArrowheads="1"/>
              </p:cNvSpPr>
              <p:nvPr/>
            </p:nvSpPr>
            <p:spPr bwMode="auto">
              <a:xfrm>
                <a:off x="2117" y="1685"/>
                <a:ext cx="66"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902E8D"/>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31" name="Rectangle 500"/>
              <p:cNvSpPr>
                <a:spLocks noChangeArrowheads="1"/>
              </p:cNvSpPr>
              <p:nvPr/>
            </p:nvSpPr>
            <p:spPr bwMode="auto">
              <a:xfrm>
                <a:off x="2150" y="1685"/>
                <a:ext cx="219"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902E8D"/>
                    </a:solidFill>
                    <a:effectLst/>
                    <a:latin typeface="Arial" pitchFamily="34" charset="0"/>
                    <a:cs typeface="Arial" pitchFamily="34" charset="0"/>
                  </a:rPr>
                  <a:t>and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32" name="Rectangle 501"/>
              <p:cNvSpPr>
                <a:spLocks noChangeArrowheads="1"/>
              </p:cNvSpPr>
              <p:nvPr/>
            </p:nvSpPr>
            <p:spPr bwMode="auto">
              <a:xfrm>
                <a:off x="1896" y="1777"/>
                <a:ext cx="455"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902E8D"/>
                    </a:solidFill>
                    <a:effectLst/>
                    <a:latin typeface="Arial" pitchFamily="34" charset="0"/>
                    <a:cs typeface="Arial" pitchFamily="34" charset="0"/>
                  </a:rPr>
                  <a:t>Beverage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33" name="Rectangle 502"/>
              <p:cNvSpPr>
                <a:spLocks noChangeArrowheads="1"/>
              </p:cNvSpPr>
              <p:nvPr/>
            </p:nvSpPr>
            <p:spPr bwMode="auto">
              <a:xfrm>
                <a:off x="1968" y="1867"/>
                <a:ext cx="291"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902E8D"/>
                    </a:solidFill>
                    <a:effectLst/>
                    <a:latin typeface="Arial" pitchFamily="34" charset="0"/>
                    <a:cs typeface="Arial" pitchFamily="34" charset="0"/>
                  </a:rPr>
                  <a:t>Intake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34" name="Rectangle 503"/>
              <p:cNvSpPr>
                <a:spLocks noChangeArrowheads="1"/>
              </p:cNvSpPr>
              <p:nvPr/>
            </p:nvSpPr>
            <p:spPr bwMode="auto">
              <a:xfrm>
                <a:off x="2229" y="1869"/>
                <a:ext cx="6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35" name="Rectangle 504"/>
              <p:cNvSpPr>
                <a:spLocks noChangeArrowheads="1"/>
              </p:cNvSpPr>
              <p:nvPr/>
            </p:nvSpPr>
            <p:spPr bwMode="auto">
              <a:xfrm>
                <a:off x="2609" y="1658"/>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36" name="Rectangle 505"/>
              <p:cNvSpPr>
                <a:spLocks noChangeArrowheads="1"/>
              </p:cNvSpPr>
              <p:nvPr/>
            </p:nvSpPr>
            <p:spPr bwMode="auto">
              <a:xfrm>
                <a:off x="2609" y="1728"/>
                <a:ext cx="392"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902E8D"/>
                    </a:solidFill>
                    <a:effectLst/>
                    <a:latin typeface="Arial" pitchFamily="34" charset="0"/>
                    <a:cs typeface="Arial" pitchFamily="34" charset="0"/>
                  </a:rPr>
                  <a:t>Physical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37" name="Rectangle 506"/>
              <p:cNvSpPr>
                <a:spLocks noChangeArrowheads="1"/>
              </p:cNvSpPr>
              <p:nvPr/>
            </p:nvSpPr>
            <p:spPr bwMode="auto">
              <a:xfrm>
                <a:off x="2974" y="1730"/>
                <a:ext cx="6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38" name="Rectangle 507"/>
              <p:cNvSpPr>
                <a:spLocks noChangeArrowheads="1"/>
              </p:cNvSpPr>
              <p:nvPr/>
            </p:nvSpPr>
            <p:spPr bwMode="auto">
              <a:xfrm>
                <a:off x="2616" y="1820"/>
                <a:ext cx="354"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902E8D"/>
                    </a:solidFill>
                    <a:effectLst/>
                    <a:latin typeface="Arial" pitchFamily="34" charset="0"/>
                    <a:cs typeface="Arial" pitchFamily="34" charset="0"/>
                  </a:rPr>
                  <a:t>Activity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39" name="Rectangle 508"/>
              <p:cNvSpPr>
                <a:spLocks noChangeArrowheads="1"/>
              </p:cNvSpPr>
              <p:nvPr/>
            </p:nvSpPr>
            <p:spPr bwMode="auto">
              <a:xfrm>
                <a:off x="2942" y="1822"/>
                <a:ext cx="6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0" name="Rectangle 509"/>
              <p:cNvSpPr>
                <a:spLocks noChangeArrowheads="1"/>
              </p:cNvSpPr>
              <p:nvPr/>
            </p:nvSpPr>
            <p:spPr bwMode="auto">
              <a:xfrm>
                <a:off x="48" y="1947"/>
                <a:ext cx="72"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1" name="Rectangle 510"/>
              <p:cNvSpPr>
                <a:spLocks noChangeArrowheads="1"/>
              </p:cNvSpPr>
              <p:nvPr/>
            </p:nvSpPr>
            <p:spPr bwMode="auto">
              <a:xfrm>
                <a:off x="48" y="2022"/>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2" name="Rectangle 511"/>
              <p:cNvSpPr>
                <a:spLocks noChangeArrowheads="1"/>
              </p:cNvSpPr>
              <p:nvPr/>
            </p:nvSpPr>
            <p:spPr bwMode="auto">
              <a:xfrm>
                <a:off x="48" y="2112"/>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3" name="Rectangle 512"/>
              <p:cNvSpPr>
                <a:spLocks noChangeArrowheads="1"/>
              </p:cNvSpPr>
              <p:nvPr/>
            </p:nvSpPr>
            <p:spPr bwMode="auto">
              <a:xfrm>
                <a:off x="48" y="2208"/>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4" name="Rectangle 513"/>
              <p:cNvSpPr>
                <a:spLocks noChangeArrowheads="1"/>
              </p:cNvSpPr>
              <p:nvPr/>
            </p:nvSpPr>
            <p:spPr bwMode="auto">
              <a:xfrm>
                <a:off x="48" y="2262"/>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5" name="Rectangle 514"/>
              <p:cNvSpPr>
                <a:spLocks noChangeArrowheads="1"/>
              </p:cNvSpPr>
              <p:nvPr/>
            </p:nvSpPr>
            <p:spPr bwMode="auto">
              <a:xfrm>
                <a:off x="1332" y="2373"/>
                <a:ext cx="385"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231F20"/>
                    </a:solidFill>
                    <a:effectLst/>
                    <a:latin typeface="Arial" pitchFamily="34" charset="0"/>
                    <a:cs typeface="Arial" pitchFamily="34" charset="0"/>
                  </a:rPr>
                  <a:t>Energy</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6" name="Rectangle 515"/>
              <p:cNvSpPr>
                <a:spLocks noChangeArrowheads="1"/>
              </p:cNvSpPr>
              <p:nvPr/>
            </p:nvSpPr>
            <p:spPr bwMode="auto">
              <a:xfrm>
                <a:off x="1642" y="2373"/>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231F2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7" name="Rectangle 516"/>
              <p:cNvSpPr>
                <a:spLocks noChangeArrowheads="1"/>
              </p:cNvSpPr>
              <p:nvPr/>
            </p:nvSpPr>
            <p:spPr bwMode="auto">
              <a:xfrm>
                <a:off x="1675" y="2367"/>
                <a:ext cx="313"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231F20"/>
                    </a:solidFill>
                    <a:effectLst/>
                    <a:latin typeface="Arial" pitchFamily="34" charset="0"/>
                    <a:cs typeface="Arial" pitchFamily="34" charset="0"/>
                  </a:rPr>
                  <a:t>Intake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8" name="Rectangle 517"/>
              <p:cNvSpPr>
                <a:spLocks noChangeArrowheads="1"/>
              </p:cNvSpPr>
              <p:nvPr/>
            </p:nvSpPr>
            <p:spPr bwMode="auto">
              <a:xfrm>
                <a:off x="1946" y="236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49" name="Rectangle 518"/>
              <p:cNvSpPr>
                <a:spLocks noChangeArrowheads="1"/>
              </p:cNvSpPr>
              <p:nvPr/>
            </p:nvSpPr>
            <p:spPr bwMode="auto">
              <a:xfrm>
                <a:off x="2773" y="2237"/>
                <a:ext cx="385"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231F20"/>
                    </a:solidFill>
                    <a:effectLst/>
                    <a:latin typeface="Arial" pitchFamily="34" charset="0"/>
                    <a:cs typeface="Arial" pitchFamily="34" charset="0"/>
                  </a:rPr>
                  <a:t>Energy</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50" name="Rectangle 519"/>
              <p:cNvSpPr>
                <a:spLocks noChangeArrowheads="1"/>
              </p:cNvSpPr>
              <p:nvPr/>
            </p:nvSpPr>
            <p:spPr bwMode="auto">
              <a:xfrm>
                <a:off x="3084" y="223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231F2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51" name="Rectangle 520"/>
              <p:cNvSpPr>
                <a:spLocks noChangeArrowheads="1"/>
              </p:cNvSpPr>
              <p:nvPr/>
            </p:nvSpPr>
            <p:spPr bwMode="auto">
              <a:xfrm>
                <a:off x="3117" y="2237"/>
                <a:ext cx="571"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231F20"/>
                    </a:solidFill>
                    <a:effectLst/>
                    <a:latin typeface="Arial" pitchFamily="34" charset="0"/>
                    <a:cs typeface="Arial" pitchFamily="34" charset="0"/>
                  </a:rPr>
                  <a:t>Expenditure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52" name="Rectangle 521"/>
              <p:cNvSpPr>
                <a:spLocks noChangeArrowheads="1"/>
              </p:cNvSpPr>
              <p:nvPr/>
            </p:nvSpPr>
            <p:spPr bwMode="auto">
              <a:xfrm>
                <a:off x="3646" y="223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53" name="Rectangle 522"/>
              <p:cNvSpPr>
                <a:spLocks noChangeArrowheads="1"/>
              </p:cNvSpPr>
              <p:nvPr/>
            </p:nvSpPr>
            <p:spPr bwMode="auto">
              <a:xfrm>
                <a:off x="48" y="2448"/>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54" name="Rectangle 523"/>
              <p:cNvSpPr>
                <a:spLocks noChangeArrowheads="1"/>
              </p:cNvSpPr>
              <p:nvPr/>
            </p:nvSpPr>
            <p:spPr bwMode="auto">
              <a:xfrm>
                <a:off x="48" y="2504"/>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55" name="Rectangle 524"/>
              <p:cNvSpPr>
                <a:spLocks noChangeArrowheads="1"/>
              </p:cNvSpPr>
              <p:nvPr/>
            </p:nvSpPr>
            <p:spPr bwMode="auto">
              <a:xfrm>
                <a:off x="48" y="2594"/>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56" name="Rectangle 525"/>
              <p:cNvSpPr>
                <a:spLocks noChangeArrowheads="1"/>
              </p:cNvSpPr>
              <p:nvPr/>
            </p:nvSpPr>
            <p:spPr bwMode="auto">
              <a:xfrm>
                <a:off x="48" y="2684"/>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57" name="Rectangle 526"/>
              <p:cNvSpPr>
                <a:spLocks noChangeArrowheads="1"/>
              </p:cNvSpPr>
              <p:nvPr/>
            </p:nvSpPr>
            <p:spPr bwMode="auto">
              <a:xfrm>
                <a:off x="1812" y="3126"/>
                <a:ext cx="153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b="1" dirty="0" smtClean="0">
                    <a:solidFill>
                      <a:srgbClr val="231F20"/>
                    </a:solidFill>
                    <a:latin typeface="Arial" pitchFamily="34" charset="0"/>
                    <a:cs typeface="Arial" pitchFamily="34" charset="0"/>
                  </a:rPr>
                  <a:t>Energy Imbalance</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3663" name="Rectangle 532"/>
              <p:cNvSpPr>
                <a:spLocks noChangeArrowheads="1"/>
              </p:cNvSpPr>
              <p:nvPr/>
            </p:nvSpPr>
            <p:spPr bwMode="auto">
              <a:xfrm>
                <a:off x="2025" y="3362"/>
                <a:ext cx="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65" name="Rectangle 534"/>
              <p:cNvSpPr>
                <a:spLocks noChangeArrowheads="1"/>
              </p:cNvSpPr>
              <p:nvPr/>
            </p:nvSpPr>
            <p:spPr bwMode="auto">
              <a:xfrm>
                <a:off x="2025" y="3548"/>
                <a:ext cx="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72" name="Rectangle 541"/>
              <p:cNvSpPr>
                <a:spLocks noChangeArrowheads="1"/>
              </p:cNvSpPr>
              <p:nvPr/>
            </p:nvSpPr>
            <p:spPr bwMode="auto">
              <a:xfrm>
                <a:off x="2025" y="4203"/>
                <a:ext cx="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73" name="Rectangle 542"/>
              <p:cNvSpPr>
                <a:spLocks noChangeArrowheads="1"/>
              </p:cNvSpPr>
              <p:nvPr/>
            </p:nvSpPr>
            <p:spPr bwMode="auto">
              <a:xfrm>
                <a:off x="2080" y="420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74" name="Rectangle 543"/>
              <p:cNvSpPr>
                <a:spLocks noChangeArrowheads="1"/>
              </p:cNvSpPr>
              <p:nvPr/>
            </p:nvSpPr>
            <p:spPr bwMode="auto">
              <a:xfrm>
                <a:off x="48" y="4288"/>
                <a:ext cx="72"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75" name="Rectangle 544"/>
              <p:cNvSpPr>
                <a:spLocks noChangeArrowheads="1"/>
              </p:cNvSpPr>
              <p:nvPr/>
            </p:nvSpPr>
            <p:spPr bwMode="auto">
              <a:xfrm>
                <a:off x="48" y="4363"/>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78" name="Rectangle 547"/>
              <p:cNvSpPr>
                <a:spLocks noChangeArrowheads="1"/>
              </p:cNvSpPr>
              <p:nvPr/>
            </p:nvSpPr>
            <p:spPr bwMode="auto">
              <a:xfrm>
                <a:off x="1815" y="4654"/>
                <a:ext cx="10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231F20"/>
                    </a:solidFill>
                    <a:effectLst/>
                    <a:latin typeface="Arial" pitchFamily="34" charset="0"/>
                    <a:cs typeface="Arial" pitchFamily="34" charset="0"/>
                  </a:rPr>
                  <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79" name="Rectangle 548"/>
              <p:cNvSpPr>
                <a:spLocks noChangeArrowheads="1"/>
              </p:cNvSpPr>
              <p:nvPr/>
            </p:nvSpPr>
            <p:spPr bwMode="auto">
              <a:xfrm>
                <a:off x="1815" y="4746"/>
                <a:ext cx="10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231F20"/>
                    </a:solidFill>
                    <a:effectLst/>
                    <a:latin typeface="Arial" pitchFamily="34" charset="0"/>
                    <a:cs typeface="Arial" pitchFamily="34" charset="0"/>
                  </a:rPr>
                  <a: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80" name="Rectangle 549"/>
              <p:cNvSpPr>
                <a:spLocks noChangeArrowheads="1"/>
              </p:cNvSpPr>
              <p:nvPr/>
            </p:nvSpPr>
            <p:spPr bwMode="auto">
              <a:xfrm>
                <a:off x="1815" y="4838"/>
                <a:ext cx="10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231F20"/>
                    </a:solidFill>
                    <a:effectLst/>
                    <a:latin typeface="Arial" pitchFamily="34" charset="0"/>
                    <a:cs typeface="Arial" pitchFamily="34" charset="0"/>
                  </a:rPr>
                  <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81" name="Rectangle 550"/>
              <p:cNvSpPr>
                <a:spLocks noChangeArrowheads="1"/>
              </p:cNvSpPr>
              <p:nvPr/>
            </p:nvSpPr>
            <p:spPr bwMode="auto">
              <a:xfrm>
                <a:off x="1815" y="4930"/>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231F2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82" name="Rectangle 551"/>
              <p:cNvSpPr>
                <a:spLocks noChangeArrowheads="1"/>
              </p:cNvSpPr>
              <p:nvPr/>
            </p:nvSpPr>
            <p:spPr bwMode="auto">
              <a:xfrm>
                <a:off x="1815" y="5022"/>
                <a:ext cx="12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231F20"/>
                    </a:solidFill>
                    <a:effectLst/>
                    <a:latin typeface="Arial" pitchFamily="34" charset="0"/>
                    <a:cs typeface="Arial" pitchFamily="34" charset="0"/>
                  </a:rPr>
                  <a: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83" name="Rectangle 552"/>
              <p:cNvSpPr>
                <a:spLocks noChangeArrowheads="1"/>
              </p:cNvSpPr>
              <p:nvPr/>
            </p:nvSpPr>
            <p:spPr bwMode="auto">
              <a:xfrm>
                <a:off x="1815" y="5114"/>
                <a:ext cx="116"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231F20"/>
                    </a:solidFill>
                    <a:effectLst/>
                    <a:latin typeface="Arial" pitchFamily="34" charset="0"/>
                    <a:cs typeface="Arial" pitchFamily="34" charset="0"/>
                  </a:rPr>
                  <a:t>h</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84" name="Rectangle 553"/>
              <p:cNvSpPr>
                <a:spLocks noChangeArrowheads="1"/>
              </p:cNvSpPr>
              <p:nvPr/>
            </p:nvSpPr>
            <p:spPr bwMode="auto">
              <a:xfrm>
                <a:off x="1815" y="5206"/>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231F20"/>
                    </a:solidFill>
                    <a:effectLst/>
                    <a:latin typeface="Arial" pitchFamily="34" charset="0"/>
                    <a:cs typeface="Arial" pitchFamily="34" charset="0"/>
                  </a:rPr>
                  <a:t>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89" name="Rectangle 558"/>
              <p:cNvSpPr>
                <a:spLocks noChangeArrowheads="1"/>
              </p:cNvSpPr>
              <p:nvPr/>
            </p:nvSpPr>
            <p:spPr bwMode="auto">
              <a:xfrm>
                <a:off x="4243" y="2829"/>
                <a:ext cx="0" cy="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90" name="Rectangle 559"/>
              <p:cNvSpPr>
                <a:spLocks noChangeArrowheads="1"/>
              </p:cNvSpPr>
              <p:nvPr/>
            </p:nvSpPr>
            <p:spPr bwMode="auto">
              <a:xfrm>
                <a:off x="4243" y="2921"/>
                <a:ext cx="81"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231F2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00" name="Rectangle 569"/>
              <p:cNvSpPr>
                <a:spLocks noChangeArrowheads="1"/>
              </p:cNvSpPr>
              <p:nvPr/>
            </p:nvSpPr>
            <p:spPr bwMode="auto">
              <a:xfrm>
                <a:off x="4304" y="3747"/>
                <a:ext cx="79"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01" name="Rectangle 570"/>
              <p:cNvSpPr>
                <a:spLocks noChangeArrowheads="1"/>
              </p:cNvSpPr>
              <p:nvPr/>
            </p:nvSpPr>
            <p:spPr bwMode="auto">
              <a:xfrm>
                <a:off x="2476" y="3828"/>
                <a:ext cx="81"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04" name="Rectangle 573"/>
              <p:cNvSpPr>
                <a:spLocks noChangeArrowheads="1"/>
              </p:cNvSpPr>
              <p:nvPr/>
            </p:nvSpPr>
            <p:spPr bwMode="auto">
              <a:xfrm>
                <a:off x="3449" y="3940"/>
                <a:ext cx="72"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3409" name="Rectangle 578"/>
            <p:cNvSpPr>
              <a:spLocks noChangeArrowheads="1"/>
            </p:cNvSpPr>
            <p:nvPr/>
          </p:nvSpPr>
          <p:spPr bwMode="auto">
            <a:xfrm>
              <a:off x="3906" y="3940"/>
              <a:ext cx="72"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10" name="Rectangle 579"/>
            <p:cNvSpPr>
              <a:spLocks noChangeArrowheads="1"/>
            </p:cNvSpPr>
            <p:nvPr/>
          </p:nvSpPr>
          <p:spPr bwMode="auto">
            <a:xfrm>
              <a:off x="3066" y="4034"/>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11" name="Rectangle 580"/>
            <p:cNvSpPr>
              <a:spLocks noChangeArrowheads="1"/>
            </p:cNvSpPr>
            <p:nvPr/>
          </p:nvSpPr>
          <p:spPr bwMode="auto">
            <a:xfrm>
              <a:off x="3502" y="4034"/>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15" name="Rectangle 584"/>
            <p:cNvSpPr>
              <a:spLocks noChangeArrowheads="1"/>
            </p:cNvSpPr>
            <p:nvPr/>
          </p:nvSpPr>
          <p:spPr bwMode="auto">
            <a:xfrm>
              <a:off x="3882" y="4034"/>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4" name="Rectangle 593"/>
            <p:cNvSpPr>
              <a:spLocks noChangeArrowheads="1"/>
            </p:cNvSpPr>
            <p:nvPr/>
          </p:nvSpPr>
          <p:spPr bwMode="auto">
            <a:xfrm>
              <a:off x="3495" y="4220"/>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7" name="Rectangle 596"/>
            <p:cNvSpPr>
              <a:spLocks noChangeArrowheads="1"/>
            </p:cNvSpPr>
            <p:nvPr/>
          </p:nvSpPr>
          <p:spPr bwMode="auto">
            <a:xfrm>
              <a:off x="3908" y="4220"/>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0" name="Rectangle 599"/>
            <p:cNvSpPr>
              <a:spLocks noChangeArrowheads="1"/>
            </p:cNvSpPr>
            <p:nvPr/>
          </p:nvSpPr>
          <p:spPr bwMode="auto">
            <a:xfrm>
              <a:off x="3208" y="4313"/>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8" name="Rectangle 607"/>
            <p:cNvSpPr>
              <a:spLocks noChangeArrowheads="1"/>
            </p:cNvSpPr>
            <p:nvPr/>
          </p:nvSpPr>
          <p:spPr bwMode="auto">
            <a:xfrm>
              <a:off x="3582" y="4414"/>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1" name="Rectangle 610"/>
            <p:cNvSpPr>
              <a:spLocks noChangeArrowheads="1"/>
            </p:cNvSpPr>
            <p:nvPr/>
          </p:nvSpPr>
          <p:spPr bwMode="auto">
            <a:xfrm>
              <a:off x="3808" y="4414"/>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7" name="Rectangle 616"/>
            <p:cNvSpPr>
              <a:spLocks noChangeArrowheads="1"/>
            </p:cNvSpPr>
            <p:nvPr/>
          </p:nvSpPr>
          <p:spPr bwMode="auto">
            <a:xfrm>
              <a:off x="3335" y="4512"/>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0" name="Rectangle 619"/>
            <p:cNvSpPr>
              <a:spLocks noChangeArrowheads="1"/>
            </p:cNvSpPr>
            <p:nvPr/>
          </p:nvSpPr>
          <p:spPr bwMode="auto">
            <a:xfrm>
              <a:off x="3698" y="4512"/>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3" name="Rectangle 622"/>
            <p:cNvSpPr>
              <a:spLocks noChangeArrowheads="1"/>
            </p:cNvSpPr>
            <p:nvPr/>
          </p:nvSpPr>
          <p:spPr bwMode="auto">
            <a:xfrm>
              <a:off x="3823" y="4512"/>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6" name="Rectangle 625"/>
            <p:cNvSpPr>
              <a:spLocks noChangeArrowheads="1"/>
            </p:cNvSpPr>
            <p:nvPr/>
          </p:nvSpPr>
          <p:spPr bwMode="auto">
            <a:xfrm>
              <a:off x="4245" y="4512"/>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9" name="Rectangle 628"/>
            <p:cNvSpPr>
              <a:spLocks noChangeArrowheads="1"/>
            </p:cNvSpPr>
            <p:nvPr/>
          </p:nvSpPr>
          <p:spPr bwMode="auto">
            <a:xfrm>
              <a:off x="3149" y="4611"/>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2" name="Rectangle 631"/>
            <p:cNvSpPr>
              <a:spLocks noChangeArrowheads="1"/>
            </p:cNvSpPr>
            <p:nvPr/>
          </p:nvSpPr>
          <p:spPr bwMode="auto">
            <a:xfrm>
              <a:off x="3766" y="4611"/>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5" name="Rectangle 634"/>
            <p:cNvSpPr>
              <a:spLocks noChangeArrowheads="1"/>
            </p:cNvSpPr>
            <p:nvPr/>
          </p:nvSpPr>
          <p:spPr bwMode="auto">
            <a:xfrm>
              <a:off x="4245" y="4611"/>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1" name="Rectangle 640"/>
            <p:cNvSpPr>
              <a:spLocks noChangeArrowheads="1"/>
            </p:cNvSpPr>
            <p:nvPr/>
          </p:nvSpPr>
          <p:spPr bwMode="auto">
            <a:xfrm>
              <a:off x="4173" y="4708"/>
              <a:ext cx="125"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y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2" name="Rectangle 641"/>
            <p:cNvSpPr>
              <a:spLocks noChangeArrowheads="1"/>
            </p:cNvSpPr>
            <p:nvPr/>
          </p:nvSpPr>
          <p:spPr bwMode="auto">
            <a:xfrm>
              <a:off x="4245" y="4708"/>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3" name="Rectangle 642"/>
            <p:cNvSpPr>
              <a:spLocks noChangeArrowheads="1"/>
            </p:cNvSpPr>
            <p:nvPr/>
          </p:nvSpPr>
          <p:spPr bwMode="auto">
            <a:xfrm>
              <a:off x="3066" y="4807"/>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78" name="Rectangle 647"/>
            <p:cNvSpPr>
              <a:spLocks noChangeArrowheads="1"/>
            </p:cNvSpPr>
            <p:nvPr/>
          </p:nvSpPr>
          <p:spPr bwMode="auto">
            <a:xfrm>
              <a:off x="3978" y="4807"/>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2" name="Rectangle 651"/>
            <p:cNvSpPr>
              <a:spLocks noChangeArrowheads="1"/>
            </p:cNvSpPr>
            <p:nvPr/>
          </p:nvSpPr>
          <p:spPr bwMode="auto">
            <a:xfrm>
              <a:off x="4177" y="4807"/>
              <a:ext cx="118"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a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3" name="Rectangle 652"/>
            <p:cNvSpPr>
              <a:spLocks noChangeArrowheads="1"/>
            </p:cNvSpPr>
            <p:nvPr/>
          </p:nvSpPr>
          <p:spPr bwMode="auto">
            <a:xfrm>
              <a:off x="4245" y="4807"/>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6" name="Rectangle 655"/>
            <p:cNvSpPr>
              <a:spLocks noChangeArrowheads="1"/>
            </p:cNvSpPr>
            <p:nvPr/>
          </p:nvSpPr>
          <p:spPr bwMode="auto">
            <a:xfrm>
              <a:off x="3440" y="4907"/>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2" name="Rectangle 661"/>
            <p:cNvSpPr>
              <a:spLocks noChangeArrowheads="1"/>
            </p:cNvSpPr>
            <p:nvPr/>
          </p:nvSpPr>
          <p:spPr bwMode="auto">
            <a:xfrm>
              <a:off x="4245" y="4907"/>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5" name="Rectangle 664"/>
            <p:cNvSpPr>
              <a:spLocks noChangeArrowheads="1"/>
            </p:cNvSpPr>
            <p:nvPr/>
          </p:nvSpPr>
          <p:spPr bwMode="auto">
            <a:xfrm>
              <a:off x="3252" y="5006"/>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8" name="Rectangle 667"/>
            <p:cNvSpPr>
              <a:spLocks noChangeArrowheads="1"/>
            </p:cNvSpPr>
            <p:nvPr/>
          </p:nvSpPr>
          <p:spPr bwMode="auto">
            <a:xfrm>
              <a:off x="3672" y="5006"/>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2" name="Rectangle 671"/>
            <p:cNvSpPr>
              <a:spLocks noChangeArrowheads="1"/>
            </p:cNvSpPr>
            <p:nvPr/>
          </p:nvSpPr>
          <p:spPr bwMode="auto">
            <a:xfrm>
              <a:off x="3438" y="5103"/>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5" name="Rectangle 674"/>
            <p:cNvSpPr>
              <a:spLocks noChangeArrowheads="1"/>
            </p:cNvSpPr>
            <p:nvPr/>
          </p:nvSpPr>
          <p:spPr bwMode="auto">
            <a:xfrm>
              <a:off x="3543" y="5103"/>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6" name="Rectangle 675"/>
            <p:cNvSpPr>
              <a:spLocks noChangeArrowheads="1"/>
            </p:cNvSpPr>
            <p:nvPr/>
          </p:nvSpPr>
          <p:spPr bwMode="auto">
            <a:xfrm>
              <a:off x="3578" y="5103"/>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07" name="Rectangle 676"/>
            <p:cNvSpPr>
              <a:spLocks noChangeArrowheads="1"/>
            </p:cNvSpPr>
            <p:nvPr/>
          </p:nvSpPr>
          <p:spPr bwMode="auto">
            <a:xfrm>
              <a:off x="3911" y="5103"/>
              <a:ext cx="7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cxnSp>
        <p:nvCxnSpPr>
          <p:cNvPr id="3718" name="Straight Arrow Connector 3717"/>
          <p:cNvCxnSpPr/>
          <p:nvPr/>
        </p:nvCxnSpPr>
        <p:spPr>
          <a:xfrm>
            <a:off x="4800568" y="5436246"/>
            <a:ext cx="0" cy="27726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21" name="TextBox 3720"/>
          <p:cNvSpPr txBox="1"/>
          <p:nvPr/>
        </p:nvSpPr>
        <p:spPr>
          <a:xfrm>
            <a:off x="3307740" y="5893475"/>
            <a:ext cx="3420761" cy="369332"/>
          </a:xfrm>
          <a:prstGeom prst="rect">
            <a:avLst/>
          </a:prstGeom>
          <a:noFill/>
        </p:spPr>
        <p:txBody>
          <a:bodyPr wrap="square" rtlCol="0">
            <a:spAutoFit/>
          </a:bodyPr>
          <a:lstStyle/>
          <a:p>
            <a:r>
              <a:rPr lang="en-US" b="1" dirty="0" smtClean="0">
                <a:latin typeface="Arial" pitchFamily="34" charset="0"/>
                <a:cs typeface="Arial" pitchFamily="34" charset="0"/>
              </a:rPr>
              <a:t>Obese Children and Youth</a:t>
            </a:r>
            <a:endParaRPr lang="en-US" b="1" dirty="0">
              <a:latin typeface="Arial" pitchFamily="34" charset="0"/>
              <a:cs typeface="Arial" pitchFamily="34" charset="0"/>
            </a:endParaRPr>
          </a:p>
        </p:txBody>
      </p:sp>
    </p:spTree>
    <p:extLst>
      <p:ext uri="{BB962C8B-B14F-4D97-AF65-F5344CB8AC3E}">
        <p14:creationId xmlns:p14="http://schemas.microsoft.com/office/powerpoint/2010/main" val="10877651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 Prevention Goals</a:t>
            </a:r>
            <a:endParaRPr lang="en-US" dirty="0"/>
          </a:p>
        </p:txBody>
      </p:sp>
      <p:sp>
        <p:nvSpPr>
          <p:cNvPr id="3" name="Content Placeholder 2"/>
          <p:cNvSpPr>
            <a:spLocks noGrp="1"/>
          </p:cNvSpPr>
          <p:nvPr>
            <p:ph sz="quarter" idx="1"/>
          </p:nvPr>
        </p:nvSpPr>
        <p:spPr>
          <a:xfrm>
            <a:off x="457200" y="1600200"/>
            <a:ext cx="8308848" cy="5257800"/>
          </a:xfrm>
        </p:spPr>
        <p:txBody>
          <a:bodyPr>
            <a:noAutofit/>
          </a:bodyPr>
          <a:lstStyle/>
          <a:p>
            <a:r>
              <a:rPr lang="en-US" sz="2400" dirty="0"/>
              <a:t>Clear specification  of obesity prevention  goals is essential in shaping an action plan and evaluating its success. </a:t>
            </a:r>
            <a:endParaRPr lang="en-US" sz="2400" dirty="0" smtClean="0"/>
          </a:p>
          <a:p>
            <a:r>
              <a:rPr lang="en-US" sz="2400" dirty="0" smtClean="0"/>
              <a:t>For </a:t>
            </a:r>
            <a:r>
              <a:rPr lang="en-US" sz="2400" dirty="0"/>
              <a:t>children and youth, obesity prevention goals focus on maintaining energy </a:t>
            </a:r>
            <a:r>
              <a:rPr lang="en-US" sz="2400" dirty="0" smtClean="0"/>
              <a:t>balance.</a:t>
            </a:r>
          </a:p>
          <a:p>
            <a:r>
              <a:rPr lang="en-US" sz="2400" dirty="0" smtClean="0"/>
              <a:t>This </a:t>
            </a:r>
            <a:r>
              <a:rPr lang="en-US" sz="2400" dirty="0"/>
              <a:t>involves engaging in healthful  dietary  behaviors  and regular  physical activity. </a:t>
            </a:r>
            <a:r>
              <a:rPr lang="en-US" sz="2400" dirty="0" smtClean="0"/>
              <a:t>Healthful </a:t>
            </a:r>
            <a:r>
              <a:rPr lang="en-US" sz="2400" dirty="0"/>
              <a:t>dietary behaviors  </a:t>
            </a:r>
            <a:r>
              <a:rPr lang="en-US" sz="2400" dirty="0" smtClean="0"/>
              <a:t>include:</a:t>
            </a:r>
          </a:p>
          <a:p>
            <a:pPr lvl="1"/>
            <a:r>
              <a:rPr lang="en-US" sz="1800" dirty="0" smtClean="0"/>
              <a:t>choosing  </a:t>
            </a:r>
            <a:r>
              <a:rPr lang="en-US" sz="1800" dirty="0"/>
              <a:t>a balanced  diet, </a:t>
            </a:r>
            <a:endParaRPr lang="en-US" sz="1800" dirty="0" smtClean="0"/>
          </a:p>
          <a:p>
            <a:pPr lvl="1"/>
            <a:r>
              <a:rPr lang="en-US" sz="1800" dirty="0" smtClean="0"/>
              <a:t>eating </a:t>
            </a:r>
            <a:r>
              <a:rPr lang="en-US" sz="1800" dirty="0"/>
              <a:t>moderate  portion sizes</a:t>
            </a:r>
            <a:r>
              <a:rPr lang="en-US" sz="1800" dirty="0" smtClean="0"/>
              <a:t>,</a:t>
            </a:r>
          </a:p>
          <a:p>
            <a:pPr lvl="1"/>
            <a:r>
              <a:rPr lang="en-US" sz="1800" dirty="0" smtClean="0"/>
              <a:t>heeding </a:t>
            </a:r>
            <a:r>
              <a:rPr lang="en-US" sz="1800" dirty="0"/>
              <a:t>the body’s own satiety cues that indicate physiological  fullness. </a:t>
            </a:r>
            <a:endParaRPr lang="en-US" sz="1800" dirty="0"/>
          </a:p>
          <a:p>
            <a:pPr lvl="1"/>
            <a:r>
              <a:rPr lang="en-US" sz="1800" dirty="0" smtClean="0"/>
              <a:t>current  recommendation  is that  </a:t>
            </a:r>
            <a:r>
              <a:rPr lang="en-US" sz="1800" dirty="0"/>
              <a:t>children  and  adolescents  accumulate a minimum </a:t>
            </a:r>
            <a:r>
              <a:rPr lang="en-US" sz="1800" dirty="0" smtClean="0"/>
              <a:t>of </a:t>
            </a:r>
            <a:r>
              <a:rPr lang="en-US" sz="1800" dirty="0"/>
              <a:t>60 minutes of moderate  to vigorous physical activity each </a:t>
            </a:r>
            <a:r>
              <a:rPr lang="en-US" sz="1800" dirty="0" smtClean="0"/>
              <a:t>day.</a:t>
            </a:r>
            <a:endParaRPr lang="en-US" sz="1800" dirty="0"/>
          </a:p>
          <a:p>
            <a:r>
              <a:rPr lang="en-US" sz="2400" dirty="0" smtClean="0"/>
              <a:t>For  </a:t>
            </a:r>
            <a:r>
              <a:rPr lang="en-US" sz="2400" dirty="0"/>
              <a:t>children  and  youth,  these  </a:t>
            </a:r>
            <a:r>
              <a:rPr lang="en-US" sz="2400" dirty="0" smtClean="0"/>
              <a:t>considerations </a:t>
            </a:r>
            <a:r>
              <a:rPr lang="en-US" sz="2400" dirty="0"/>
              <a:t>must be </a:t>
            </a:r>
            <a:r>
              <a:rPr lang="en-US" sz="2400" dirty="0" smtClean="0"/>
              <a:t>framed </a:t>
            </a:r>
            <a:r>
              <a:rPr lang="en-US" sz="2400" dirty="0"/>
              <a:t>within the context of healthy physical, psychological,  and cognitive </a:t>
            </a:r>
            <a:r>
              <a:rPr lang="en-US" sz="2400" dirty="0" smtClean="0"/>
              <a:t>development.</a:t>
            </a:r>
            <a:endParaRPr lang="en-US" sz="2400" dirty="0"/>
          </a:p>
        </p:txBody>
      </p:sp>
    </p:spTree>
    <p:extLst>
      <p:ext uri="{BB962C8B-B14F-4D97-AF65-F5344CB8AC3E}">
        <p14:creationId xmlns:p14="http://schemas.microsoft.com/office/powerpoint/2010/main" val="2471934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 Prevention Goals</a:t>
            </a:r>
            <a:endParaRPr lang="en-US" dirty="0"/>
          </a:p>
        </p:txBody>
      </p:sp>
      <p:sp>
        <p:nvSpPr>
          <p:cNvPr id="3" name="Content Placeholder 2"/>
          <p:cNvSpPr>
            <a:spLocks noGrp="1"/>
          </p:cNvSpPr>
          <p:nvPr>
            <p:ph sz="quarter" idx="1"/>
          </p:nvPr>
        </p:nvSpPr>
        <p:spPr>
          <a:xfrm>
            <a:off x="612648" y="1600200"/>
            <a:ext cx="8153400" cy="5257800"/>
          </a:xfrm>
        </p:spPr>
        <p:txBody>
          <a:bodyPr>
            <a:normAutofit fontScale="85000" lnSpcReduction="20000"/>
          </a:bodyPr>
          <a:lstStyle/>
          <a:p>
            <a:r>
              <a:rPr lang="en-US" dirty="0"/>
              <a:t>Children’s food and beverage intake and their physical activity and sedentary behavior  patterns can be influenced by a variety of environmental factors, </a:t>
            </a:r>
            <a:r>
              <a:rPr lang="en-US" dirty="0" smtClean="0"/>
              <a:t> such as__________. </a:t>
            </a:r>
            <a:endParaRPr lang="en-US" dirty="0"/>
          </a:p>
          <a:p>
            <a:r>
              <a:rPr lang="en-US" dirty="0" smtClean="0"/>
              <a:t>Although  </a:t>
            </a:r>
            <a:r>
              <a:rPr lang="en-US" dirty="0"/>
              <a:t>individuals  and </a:t>
            </a:r>
            <a:r>
              <a:rPr lang="en-US" dirty="0" smtClean="0"/>
              <a:t>families </a:t>
            </a:r>
            <a:r>
              <a:rPr lang="en-US" dirty="0"/>
              <a:t>are embedded  within  broader social, economic,  and  political  </a:t>
            </a:r>
            <a:r>
              <a:rPr lang="en-US" dirty="0" smtClean="0"/>
              <a:t>environments </a:t>
            </a:r>
            <a:r>
              <a:rPr lang="en-US" dirty="0"/>
              <a:t>that  influence their  behaviors  and  may either  promote  or </a:t>
            </a:r>
            <a:r>
              <a:rPr lang="en-US" dirty="0" smtClean="0"/>
              <a:t>hinder </a:t>
            </a:r>
            <a:r>
              <a:rPr lang="en-US" dirty="0"/>
              <a:t>the maintenance of </a:t>
            </a:r>
            <a:r>
              <a:rPr lang="en-US" dirty="0" smtClean="0"/>
              <a:t>health,  </a:t>
            </a:r>
            <a:r>
              <a:rPr lang="en-US" dirty="0"/>
              <a:t>such environments may also serve as contexts  </a:t>
            </a:r>
            <a:r>
              <a:rPr lang="en-US" dirty="0" smtClean="0"/>
              <a:t>for </a:t>
            </a:r>
            <a:r>
              <a:rPr lang="en-US" dirty="0"/>
              <a:t>change.  </a:t>
            </a:r>
          </a:p>
          <a:p>
            <a:r>
              <a:rPr lang="en-US" dirty="0" smtClean="0"/>
              <a:t>Changing the </a:t>
            </a:r>
            <a:r>
              <a:rPr lang="en-US" dirty="0"/>
              <a:t>social, physical, and economic environments that contribute to the incidence and prevalence of childhood </a:t>
            </a:r>
            <a:r>
              <a:rPr lang="en-US" dirty="0" smtClean="0"/>
              <a:t>obesity may </a:t>
            </a:r>
            <a:r>
              <a:rPr lang="en-US" dirty="0"/>
              <a:t>take many years to achieve. </a:t>
            </a:r>
            <a:endParaRPr lang="en-US" dirty="0" smtClean="0"/>
          </a:p>
          <a:p>
            <a:r>
              <a:rPr lang="en-US" dirty="0" smtClean="0"/>
              <a:t>Therefore</a:t>
            </a:r>
            <a:r>
              <a:rPr lang="en-US" dirty="0"/>
              <a:t>, </a:t>
            </a:r>
            <a:r>
              <a:rPr lang="en-US" dirty="0" smtClean="0"/>
              <a:t>we must </a:t>
            </a:r>
            <a:r>
              <a:rPr lang="en-US" dirty="0"/>
              <a:t>acknowledges  that numerous intermediate goals, </a:t>
            </a:r>
            <a:r>
              <a:rPr lang="en-US" dirty="0" smtClean="0"/>
              <a:t>involving  </a:t>
            </a:r>
            <a:r>
              <a:rPr lang="en-US" dirty="0"/>
              <a:t>step-by-step  improvements in  diet  patterns and  physical  activity levels of children and youth,  are necessary for assessing progress. </a:t>
            </a:r>
            <a:endParaRPr lang="en-US" dirty="0"/>
          </a:p>
        </p:txBody>
      </p:sp>
    </p:spTree>
    <p:extLst>
      <p:ext uri="{BB962C8B-B14F-4D97-AF65-F5344CB8AC3E}">
        <p14:creationId xmlns:p14="http://schemas.microsoft.com/office/powerpoint/2010/main" val="3167120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 Prevention Goals</a:t>
            </a:r>
            <a:endParaRPr lang="en-US" dirty="0"/>
          </a:p>
        </p:txBody>
      </p:sp>
      <p:sp>
        <p:nvSpPr>
          <p:cNvPr id="3" name="Content Placeholder 2"/>
          <p:cNvSpPr>
            <a:spLocks noGrp="1"/>
          </p:cNvSpPr>
          <p:nvPr>
            <p:ph sz="quarter" idx="1"/>
          </p:nvPr>
        </p:nvSpPr>
        <p:spPr/>
        <p:txBody>
          <a:bodyPr/>
          <a:lstStyle/>
          <a:p>
            <a:r>
              <a:rPr lang="en-US" dirty="0" smtClean="0"/>
              <a:t>The ultimate </a:t>
            </a:r>
            <a:r>
              <a:rPr lang="en-US" dirty="0"/>
              <a:t>aim of obesity prevention  in children and </a:t>
            </a:r>
            <a:r>
              <a:rPr lang="en-US" dirty="0" smtClean="0"/>
              <a:t>youth </a:t>
            </a:r>
            <a:r>
              <a:rPr lang="en-US" dirty="0"/>
              <a:t>is to create, through directed </a:t>
            </a:r>
            <a:r>
              <a:rPr lang="en-US" dirty="0" smtClean="0"/>
              <a:t>social </a:t>
            </a:r>
            <a:r>
              <a:rPr lang="en-US" dirty="0"/>
              <a:t>change,  an environmental-behavioral synergy that promotes  positive  outcomes  both  at the population and  individual  </a:t>
            </a:r>
            <a:r>
              <a:rPr lang="en-US" dirty="0" smtClean="0"/>
              <a:t>levels.</a:t>
            </a:r>
          </a:p>
          <a:p>
            <a:r>
              <a:rPr lang="en-US" dirty="0" smtClean="0"/>
              <a:t>See Box 3-1 in text</a:t>
            </a:r>
            <a:endParaRPr lang="en-US" dirty="0"/>
          </a:p>
        </p:txBody>
      </p:sp>
    </p:spTree>
    <p:extLst>
      <p:ext uri="{BB962C8B-B14F-4D97-AF65-F5344CB8AC3E}">
        <p14:creationId xmlns:p14="http://schemas.microsoft.com/office/powerpoint/2010/main" val="1959507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457200"/>
            <a:ext cx="7924800" cy="5909310"/>
          </a:xfrm>
          <a:prstGeom prst="rect">
            <a:avLst/>
          </a:prstGeom>
        </p:spPr>
        <p:txBody>
          <a:bodyPr wrap="square">
            <a:spAutoFit/>
          </a:bodyPr>
          <a:lstStyle/>
          <a:p>
            <a:r>
              <a:rPr lang="en-US" b="1" dirty="0"/>
              <a:t>BOX 3-1</a:t>
            </a:r>
            <a:endParaRPr lang="en-US" dirty="0"/>
          </a:p>
          <a:p>
            <a:r>
              <a:rPr lang="en-US" b="1" dirty="0"/>
              <a:t>Goals of Obesity Prevention in Children and Youth</a:t>
            </a:r>
            <a:endParaRPr lang="en-US" dirty="0"/>
          </a:p>
          <a:p>
            <a:r>
              <a:rPr lang="en-US" dirty="0"/>
              <a:t> </a:t>
            </a:r>
          </a:p>
          <a:p>
            <a:r>
              <a:rPr lang="en-US" b="1" dirty="0"/>
              <a:t>The goal of obesity prevention in children and youth is to create—through directed social change—an environmental-behavioral synergy that </a:t>
            </a:r>
            <a:r>
              <a:rPr lang="en-US" b="1" dirty="0" smtClean="0"/>
              <a:t>promotes</a:t>
            </a:r>
            <a:r>
              <a:rPr lang="en-US" b="1" dirty="0"/>
              <a:t>:</a:t>
            </a:r>
            <a:endParaRPr lang="en-US" dirty="0"/>
          </a:p>
          <a:p>
            <a:r>
              <a:rPr lang="en-US" dirty="0"/>
              <a:t> </a:t>
            </a:r>
          </a:p>
          <a:p>
            <a:r>
              <a:rPr lang="en-US" b="1" dirty="0" smtClean="0"/>
              <a:t>For </a:t>
            </a:r>
            <a:r>
              <a:rPr lang="en-US" b="1" dirty="0"/>
              <a:t>the population of children and youth</a:t>
            </a:r>
            <a:endParaRPr lang="en-US" dirty="0"/>
          </a:p>
          <a:p>
            <a:r>
              <a:rPr lang="en-US" dirty="0"/>
              <a:t>♦ Reduction in the incidence of childhood and adolescent obesity</a:t>
            </a:r>
          </a:p>
          <a:p>
            <a:r>
              <a:rPr lang="en-US" dirty="0"/>
              <a:t>♦ Reduction in the prevalence of childhood and adolescent obesity</a:t>
            </a:r>
          </a:p>
          <a:p>
            <a:r>
              <a:rPr lang="en-US" dirty="0"/>
              <a:t>♦ Reduction of mean population BMI levels</a:t>
            </a:r>
          </a:p>
          <a:p>
            <a:r>
              <a:rPr lang="en-US" dirty="0"/>
              <a:t>♦ Improvement in the proportion of children meeting the Dietary Guidelines for Americans</a:t>
            </a:r>
          </a:p>
          <a:p>
            <a:r>
              <a:rPr lang="en-US" dirty="0"/>
              <a:t>♦ Improvement in the proportion of children meeting physical activity </a:t>
            </a:r>
            <a:r>
              <a:rPr lang="en-US" dirty="0" smtClean="0"/>
              <a:t>guidelines</a:t>
            </a:r>
            <a:endParaRPr lang="en-US" dirty="0"/>
          </a:p>
          <a:p>
            <a:r>
              <a:rPr lang="en-US" dirty="0"/>
              <a:t>♦ Achieving physical, psychological, and cognitive growth and develop-</a:t>
            </a:r>
          </a:p>
          <a:p>
            <a:r>
              <a:rPr lang="en-US" dirty="0"/>
              <a:t>mental goals</a:t>
            </a:r>
          </a:p>
          <a:p>
            <a:r>
              <a:rPr lang="en-US" dirty="0"/>
              <a:t> </a:t>
            </a:r>
          </a:p>
          <a:p>
            <a:r>
              <a:rPr lang="en-US" b="1" dirty="0" smtClean="0"/>
              <a:t>For </a:t>
            </a:r>
            <a:r>
              <a:rPr lang="en-US" b="1" dirty="0"/>
              <a:t>individual children and youth</a:t>
            </a:r>
            <a:endParaRPr lang="en-US" dirty="0"/>
          </a:p>
          <a:p>
            <a:r>
              <a:rPr lang="en-US" dirty="0"/>
              <a:t>♦ A healthy weight trajectory, as defined by the CDC BMI charts</a:t>
            </a:r>
          </a:p>
          <a:p>
            <a:r>
              <a:rPr lang="en-US" dirty="0"/>
              <a:t>♦ A healthful diet (quality and quantity)</a:t>
            </a:r>
          </a:p>
          <a:p>
            <a:r>
              <a:rPr lang="en-US" dirty="0"/>
              <a:t>♦ Appropriate amounts and types of physical activity</a:t>
            </a:r>
          </a:p>
          <a:p>
            <a:r>
              <a:rPr lang="en-US" dirty="0"/>
              <a:t>♦ Achieving physical, psychosocial, and cognitive growth and developmental goals</a:t>
            </a:r>
          </a:p>
        </p:txBody>
      </p:sp>
    </p:spTree>
    <p:extLst>
      <p:ext uri="{BB962C8B-B14F-4D97-AF65-F5344CB8AC3E}">
        <p14:creationId xmlns:p14="http://schemas.microsoft.com/office/powerpoint/2010/main" val="1523744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762000"/>
            <a:ext cx="8001000" cy="5355312"/>
          </a:xfrm>
          <a:prstGeom prst="rect">
            <a:avLst/>
          </a:prstGeom>
        </p:spPr>
        <p:txBody>
          <a:bodyPr wrap="square">
            <a:spAutoFit/>
          </a:bodyPr>
          <a:lstStyle/>
          <a:p>
            <a:r>
              <a:rPr lang="en-US" b="1" dirty="0" smtClean="0"/>
              <a:t>BOX 3-1 Continued</a:t>
            </a:r>
          </a:p>
          <a:p>
            <a:endParaRPr lang="en-US" dirty="0" smtClean="0"/>
          </a:p>
          <a:p>
            <a:r>
              <a:rPr lang="en-US" b="1" dirty="0" smtClean="0"/>
              <a:t>Because </a:t>
            </a:r>
            <a:r>
              <a:rPr lang="en-US" b="1" dirty="0"/>
              <a:t>it may take a number of years to achieve and sustain these goals, intermediate goals are needed to assess progress toward reduction of </a:t>
            </a:r>
            <a:r>
              <a:rPr lang="en-US" b="1" dirty="0" smtClean="0"/>
              <a:t>obesity </a:t>
            </a:r>
            <a:r>
              <a:rPr lang="en-US" b="1" dirty="0"/>
              <a:t>through policy and system changes. Examples include:</a:t>
            </a:r>
            <a:endParaRPr lang="en-US" dirty="0"/>
          </a:p>
          <a:p>
            <a:r>
              <a:rPr lang="en-US" dirty="0"/>
              <a:t> </a:t>
            </a:r>
          </a:p>
          <a:p>
            <a:r>
              <a:rPr lang="en-US" dirty="0"/>
              <a:t>•    Increased number of children who safely walk and bike to school</a:t>
            </a:r>
          </a:p>
          <a:p>
            <a:r>
              <a:rPr lang="en-US" dirty="0"/>
              <a:t>•    Improved access to and affordability of fruits and vegetables for low-income </a:t>
            </a:r>
            <a:r>
              <a:rPr lang="en-US" dirty="0" smtClean="0"/>
              <a:t> </a:t>
            </a:r>
          </a:p>
          <a:p>
            <a:r>
              <a:rPr lang="en-US" dirty="0"/>
              <a:t> </a:t>
            </a:r>
            <a:r>
              <a:rPr lang="en-US" dirty="0" smtClean="0"/>
              <a:t>    populations</a:t>
            </a:r>
            <a:endParaRPr lang="en-US" dirty="0"/>
          </a:p>
          <a:p>
            <a:r>
              <a:rPr lang="en-US" dirty="0"/>
              <a:t>•    Increased availability and use of community recreational facilities</a:t>
            </a:r>
          </a:p>
          <a:p>
            <a:r>
              <a:rPr lang="en-US" dirty="0"/>
              <a:t>•    Increased play and physical activity opportunities</a:t>
            </a:r>
          </a:p>
          <a:p>
            <a:r>
              <a:rPr lang="en-US" dirty="0"/>
              <a:t>•    Increased number of new industry products and advertising messages that </a:t>
            </a:r>
            <a:endParaRPr lang="en-US" dirty="0" smtClean="0"/>
          </a:p>
          <a:p>
            <a:r>
              <a:rPr lang="en-US" dirty="0"/>
              <a:t> </a:t>
            </a:r>
            <a:r>
              <a:rPr lang="en-US" dirty="0" smtClean="0"/>
              <a:t>    promote </a:t>
            </a:r>
            <a:r>
              <a:rPr lang="en-US" dirty="0"/>
              <a:t>energy balance at a healthy weight</a:t>
            </a:r>
          </a:p>
          <a:p>
            <a:r>
              <a:rPr lang="en-US" dirty="0"/>
              <a:t>•    Increased availability and affordability of healthful foods and beverages at</a:t>
            </a:r>
          </a:p>
          <a:p>
            <a:r>
              <a:rPr lang="en-US" dirty="0"/>
              <a:t> </a:t>
            </a:r>
            <a:r>
              <a:rPr lang="en-US" dirty="0" smtClean="0"/>
              <a:t>    supermarkets</a:t>
            </a:r>
            <a:r>
              <a:rPr lang="en-US" dirty="0"/>
              <a:t>, grocery stores, and farmers markets located within walking distance </a:t>
            </a:r>
            <a:r>
              <a:rPr lang="en-US" dirty="0" smtClean="0"/>
              <a:t>  </a:t>
            </a:r>
          </a:p>
          <a:p>
            <a:r>
              <a:rPr lang="en-US" dirty="0"/>
              <a:t> </a:t>
            </a:r>
            <a:r>
              <a:rPr lang="en-US" dirty="0" smtClean="0"/>
              <a:t>    of </a:t>
            </a:r>
            <a:r>
              <a:rPr lang="en-US" dirty="0"/>
              <a:t>the communities they serve</a:t>
            </a:r>
          </a:p>
          <a:p>
            <a:r>
              <a:rPr lang="en-US" dirty="0"/>
              <a:t>•    Changes in institutional and environmental policies that promote energy</a:t>
            </a:r>
          </a:p>
          <a:p>
            <a:r>
              <a:rPr lang="en-US" dirty="0" smtClean="0"/>
              <a:t>     balance</a:t>
            </a:r>
            <a:endParaRPr lang="en-US" dirty="0"/>
          </a:p>
          <a:p>
            <a:r>
              <a:rPr lang="en-US" dirty="0"/>
              <a:t> </a:t>
            </a:r>
          </a:p>
        </p:txBody>
      </p:sp>
    </p:spTree>
    <p:extLst>
      <p:ext uri="{BB962C8B-B14F-4D97-AF65-F5344CB8AC3E}">
        <p14:creationId xmlns:p14="http://schemas.microsoft.com/office/powerpoint/2010/main" val="1339569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Progress</a:t>
            </a:r>
            <a:endParaRPr lang="en-US" dirty="0"/>
          </a:p>
        </p:txBody>
      </p:sp>
      <p:sp>
        <p:nvSpPr>
          <p:cNvPr id="3" name="Content Placeholder 2"/>
          <p:cNvSpPr>
            <a:spLocks noGrp="1"/>
          </p:cNvSpPr>
          <p:nvPr>
            <p:ph sz="quarter" idx="1"/>
          </p:nvPr>
        </p:nvSpPr>
        <p:spPr>
          <a:xfrm>
            <a:off x="612648" y="1600200"/>
            <a:ext cx="8153400" cy="4876800"/>
          </a:xfrm>
        </p:spPr>
        <p:txBody>
          <a:bodyPr>
            <a:normAutofit fontScale="92500" lnSpcReduction="10000"/>
          </a:bodyPr>
          <a:lstStyle/>
          <a:p>
            <a:r>
              <a:rPr lang="en-US" dirty="0"/>
              <a:t>Population weight goals for childhood obesity prevention  should  be stated  in terms of changes in the mean BMI and in the shape of the entire BMI distribution. </a:t>
            </a:r>
            <a:endParaRPr lang="en-US" dirty="0"/>
          </a:p>
          <a:p>
            <a:r>
              <a:rPr lang="en-US" dirty="0" smtClean="0"/>
              <a:t>Or </a:t>
            </a:r>
            <a:r>
              <a:rPr lang="en-US" dirty="0"/>
              <a:t>goals can be stated  in terms of decreasing  the proportion of children or youth who exceed particular thresholds—e.g., 75th, 85th, </a:t>
            </a:r>
            <a:r>
              <a:rPr lang="en-US" dirty="0" smtClean="0"/>
              <a:t>90th, 95th</a:t>
            </a:r>
            <a:r>
              <a:rPr lang="en-US" dirty="0"/>
              <a:t>,  or  97th  percentiles  of BMI for  age  and  gender  on  the  CDC  BMI charts</a:t>
            </a:r>
            <a:r>
              <a:rPr lang="en-US" dirty="0" smtClean="0"/>
              <a:t>.</a:t>
            </a:r>
          </a:p>
          <a:p>
            <a:r>
              <a:rPr lang="en-US" dirty="0" smtClean="0"/>
              <a:t>The </a:t>
            </a:r>
            <a:r>
              <a:rPr lang="en-US" dirty="0"/>
              <a:t>current  CDC  guidelines  for healthy  weight  in children  and youth are in the range of the 5th to 85th percentiles of the age- and gender-specific BMI charts.  </a:t>
            </a:r>
          </a:p>
          <a:p>
            <a:endParaRPr lang="en-US" dirty="0"/>
          </a:p>
        </p:txBody>
      </p:sp>
    </p:spTree>
    <p:extLst>
      <p:ext uri="{BB962C8B-B14F-4D97-AF65-F5344CB8AC3E}">
        <p14:creationId xmlns:p14="http://schemas.microsoft.com/office/powerpoint/2010/main" val="1252273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lstStyle/>
          <a:p>
            <a:r>
              <a:rPr lang="en-US" dirty="0" smtClean="0"/>
              <a:t>Energy Balance</a:t>
            </a:r>
            <a:endParaRPr lang="en-US" dirty="0"/>
          </a:p>
        </p:txBody>
      </p:sp>
    </p:spTree>
    <p:extLst>
      <p:ext uri="{BB962C8B-B14F-4D97-AF65-F5344CB8AC3E}">
        <p14:creationId xmlns:p14="http://schemas.microsoft.com/office/powerpoint/2010/main" val="912786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Balance</a:t>
            </a:r>
            <a:endParaRPr lang="en-US" dirty="0"/>
          </a:p>
        </p:txBody>
      </p:sp>
      <p:sp>
        <p:nvSpPr>
          <p:cNvPr id="3" name="Content Placeholder 2"/>
          <p:cNvSpPr>
            <a:spLocks noGrp="1"/>
          </p:cNvSpPr>
          <p:nvPr>
            <p:ph sz="quarter" idx="1"/>
          </p:nvPr>
        </p:nvSpPr>
        <p:spPr>
          <a:xfrm>
            <a:off x="612648" y="1600200"/>
            <a:ext cx="8153400" cy="5029200"/>
          </a:xfrm>
        </p:spPr>
        <p:txBody>
          <a:bodyPr>
            <a:normAutofit fontScale="92500" lnSpcReduction="10000"/>
          </a:bodyPr>
          <a:lstStyle/>
          <a:p>
            <a:r>
              <a:rPr lang="en-US" dirty="0"/>
              <a:t>Energy balance refers to the state in which energy intake is equivalent to energy expenditure, resulting in no net weight gain or weight </a:t>
            </a:r>
            <a:endParaRPr lang="en-US" dirty="0" smtClean="0"/>
          </a:p>
          <a:p>
            <a:r>
              <a:rPr lang="en-US" dirty="0" smtClean="0"/>
              <a:t>Different for children vs. adults. Growing </a:t>
            </a:r>
            <a:r>
              <a:rPr lang="en-US" dirty="0"/>
              <a:t>children, even those at a healthy body weight, must be in a slightly positive energy balance to satisfy the additional energy needs of tissue deposition for normal growth. </a:t>
            </a:r>
            <a:endParaRPr lang="en-US" dirty="0"/>
          </a:p>
          <a:p>
            <a:r>
              <a:rPr lang="en-US" dirty="0" smtClean="0"/>
              <a:t>For </a:t>
            </a:r>
            <a:r>
              <a:rPr lang="en-US" dirty="0"/>
              <a:t>the purpose of </a:t>
            </a:r>
            <a:r>
              <a:rPr lang="en-US" dirty="0" smtClean="0"/>
              <a:t>simplicity, </a:t>
            </a:r>
            <a:r>
              <a:rPr lang="en-US" dirty="0"/>
              <a:t>the </a:t>
            </a:r>
            <a:r>
              <a:rPr lang="en-US" dirty="0" smtClean="0"/>
              <a:t>IOM committee </a:t>
            </a:r>
            <a:r>
              <a:rPr lang="en-US" dirty="0"/>
              <a:t>uses the term “energy balance” in children to indicate an equality </a:t>
            </a:r>
            <a:r>
              <a:rPr lang="en-US" dirty="0" smtClean="0"/>
              <a:t>between </a:t>
            </a:r>
            <a:r>
              <a:rPr lang="en-US" dirty="0"/>
              <a:t>energy intake and energy expenditure that supports normal growth without promoting excess weight gain.</a:t>
            </a:r>
          </a:p>
          <a:p>
            <a:endParaRPr lang="en-US" dirty="0"/>
          </a:p>
        </p:txBody>
      </p:sp>
    </p:spTree>
    <p:extLst>
      <p:ext uri="{BB962C8B-B14F-4D97-AF65-F5344CB8AC3E}">
        <p14:creationId xmlns:p14="http://schemas.microsoft.com/office/powerpoint/2010/main" val="577261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Balance</a:t>
            </a:r>
            <a:endParaRPr lang="en-US" dirty="0"/>
          </a:p>
        </p:txBody>
      </p:sp>
      <p:sp>
        <p:nvSpPr>
          <p:cNvPr id="3" name="Content Placeholder 2"/>
          <p:cNvSpPr>
            <a:spLocks noGrp="1"/>
          </p:cNvSpPr>
          <p:nvPr>
            <p:ph sz="quarter" idx="1"/>
          </p:nvPr>
        </p:nvSpPr>
        <p:spPr/>
        <p:txBody>
          <a:bodyPr/>
          <a:lstStyle/>
          <a:p>
            <a:r>
              <a:rPr lang="en-US" dirty="0"/>
              <a:t>Although  “energy intake = energy expenditure” looks like a fairly basic equation, in reality it is extraordinarily complex when considering  the </a:t>
            </a:r>
            <a:r>
              <a:rPr lang="en-US" dirty="0" smtClean="0"/>
              <a:t>multitude </a:t>
            </a:r>
            <a:r>
              <a:rPr lang="en-US" dirty="0"/>
              <a:t>of genetic, biological</a:t>
            </a:r>
            <a:r>
              <a:rPr lang="en-US" dirty="0" smtClean="0"/>
              <a:t>, </a:t>
            </a:r>
            <a:r>
              <a:rPr lang="en-US" dirty="0"/>
              <a:t>psychological,  sociocultural, and </a:t>
            </a:r>
            <a:r>
              <a:rPr lang="en-US" dirty="0" smtClean="0"/>
              <a:t>environmental </a:t>
            </a:r>
            <a:r>
              <a:rPr lang="en-US" dirty="0"/>
              <a:t>factors that affect both sides of the energy balance equation and the interrelationships </a:t>
            </a:r>
            <a:r>
              <a:rPr lang="en-US" dirty="0" smtClean="0"/>
              <a:t>among these factors.</a:t>
            </a:r>
            <a:endParaRPr lang="en-US" dirty="0"/>
          </a:p>
        </p:txBody>
      </p:sp>
    </p:spTree>
    <p:extLst>
      <p:ext uri="{BB962C8B-B14F-4D97-AF65-F5344CB8AC3E}">
        <p14:creationId xmlns:p14="http://schemas.microsoft.com/office/powerpoint/2010/main" val="118265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Developing an Action Plan</a:t>
            </a:r>
            <a:endParaRPr lang="en-US" dirty="0"/>
          </a:p>
        </p:txBody>
      </p:sp>
      <p:sp>
        <p:nvSpPr>
          <p:cNvPr id="3" name="Content Placeholder 2"/>
          <p:cNvSpPr>
            <a:spLocks noGrp="1"/>
          </p:cNvSpPr>
          <p:nvPr>
            <p:ph sz="quarter" idx="1"/>
          </p:nvPr>
        </p:nvSpPr>
        <p:spPr/>
        <p:txBody>
          <a:bodyPr>
            <a:normAutofit fontScale="25000" lnSpcReduction="20000"/>
          </a:bodyPr>
          <a:lstStyle/>
          <a:p>
            <a:r>
              <a:rPr lang="en-US" sz="9600" dirty="0" smtClean="0"/>
              <a:t>The IOM  </a:t>
            </a:r>
            <a:r>
              <a:rPr lang="en-US" sz="9600" dirty="0"/>
              <a:t>committee  was charged  with developing  an action  plan focused on  preventing  obesity  in children  and  youth  in the  United  States. </a:t>
            </a:r>
            <a:endParaRPr lang="en-US" sz="9600" dirty="0" smtClean="0"/>
          </a:p>
          <a:p>
            <a:r>
              <a:rPr lang="en-US" sz="9600" dirty="0" smtClean="0"/>
              <a:t>The aim </a:t>
            </a:r>
            <a:r>
              <a:rPr lang="en-US" sz="9600" dirty="0"/>
              <a:t>was to identify the most promising  approaches</a:t>
            </a:r>
            <a:r>
              <a:rPr lang="en-US" sz="9600" dirty="0"/>
              <a:t> </a:t>
            </a:r>
            <a:r>
              <a:rPr lang="en-US" sz="9600" dirty="0"/>
              <a:t>for  prevention, including  policies and  interventions for  immediate  action and in the longer term.  </a:t>
            </a:r>
            <a:endParaRPr lang="en-US" sz="9600" dirty="0" smtClean="0"/>
          </a:p>
          <a:p>
            <a:r>
              <a:rPr lang="en-US" sz="9600" dirty="0" smtClean="0"/>
              <a:t>The </a:t>
            </a:r>
            <a:r>
              <a:rPr lang="en-US" sz="9600" dirty="0"/>
              <a:t>critical  elements of the action  plan’s </a:t>
            </a:r>
            <a:r>
              <a:rPr lang="en-US" sz="9600" dirty="0" smtClean="0"/>
              <a:t>development</a:t>
            </a:r>
            <a:r>
              <a:rPr lang="en-US" sz="9600" dirty="0"/>
              <a:t>, </a:t>
            </a:r>
            <a:r>
              <a:rPr lang="en-US" sz="9600" dirty="0" smtClean="0"/>
              <a:t>were </a:t>
            </a:r>
            <a:r>
              <a:rPr lang="en-US" sz="9600" dirty="0"/>
              <a:t>as follows</a:t>
            </a:r>
            <a:r>
              <a:rPr lang="en-US" sz="9600" dirty="0" smtClean="0"/>
              <a:t>:</a:t>
            </a:r>
          </a:p>
          <a:p>
            <a:endParaRPr lang="en-US" sz="1800" dirty="0"/>
          </a:p>
          <a:p>
            <a:pPr lvl="1"/>
            <a:r>
              <a:rPr lang="en-US" sz="7200" dirty="0" smtClean="0"/>
              <a:t>Clarifying  </a:t>
            </a:r>
            <a:r>
              <a:rPr lang="en-US" sz="7200" dirty="0"/>
              <a:t>definitions  related  to key </a:t>
            </a:r>
            <a:r>
              <a:rPr lang="en-US" sz="7200" dirty="0" smtClean="0"/>
              <a:t>concepts</a:t>
            </a:r>
          </a:p>
          <a:p>
            <a:pPr lvl="1"/>
            <a:r>
              <a:rPr lang="en-US" sz="7200" dirty="0" smtClean="0"/>
              <a:t>Developing  </a:t>
            </a:r>
            <a:r>
              <a:rPr lang="en-US" sz="7200" dirty="0"/>
              <a:t>a  framework  to  guide  the  type  and  scope  of  data gathered</a:t>
            </a:r>
          </a:p>
          <a:p>
            <a:pPr lvl="1"/>
            <a:r>
              <a:rPr lang="en-US" sz="7200" dirty="0" smtClean="0"/>
              <a:t>Articulating  </a:t>
            </a:r>
            <a:r>
              <a:rPr lang="en-US" sz="7200" dirty="0"/>
              <a:t>obesity prevention  goals for children  and youth</a:t>
            </a:r>
          </a:p>
          <a:p>
            <a:pPr lvl="1"/>
            <a:r>
              <a:rPr lang="en-US" sz="7200" dirty="0" smtClean="0"/>
              <a:t>Identifying </a:t>
            </a:r>
            <a:r>
              <a:rPr lang="en-US" sz="7200" dirty="0"/>
              <a:t>criteria  for conducting an in-depth  review of the </a:t>
            </a:r>
            <a:r>
              <a:rPr lang="en-US" sz="7200" dirty="0" smtClean="0"/>
              <a:t>available </a:t>
            </a:r>
            <a:r>
              <a:rPr lang="en-US" sz="7200" dirty="0"/>
              <a:t>evidence</a:t>
            </a:r>
          </a:p>
          <a:p>
            <a:pPr lvl="1"/>
            <a:r>
              <a:rPr lang="en-US" sz="7200" dirty="0" smtClean="0"/>
              <a:t>Translating </a:t>
            </a:r>
            <a:r>
              <a:rPr lang="en-US" sz="7200" dirty="0"/>
              <a:t>the findings from the best available  evidence into </a:t>
            </a:r>
            <a:r>
              <a:rPr lang="en-US" sz="7200" dirty="0" smtClean="0"/>
              <a:t>specific </a:t>
            </a:r>
            <a:r>
              <a:rPr lang="en-US" sz="7200" dirty="0"/>
              <a:t>recommendations that  comprise  an integrated action  plan.</a:t>
            </a:r>
          </a:p>
          <a:p>
            <a:endParaRPr lang="en-US" dirty="0"/>
          </a:p>
        </p:txBody>
      </p:sp>
    </p:spTree>
    <p:extLst>
      <p:ext uri="{BB962C8B-B14F-4D97-AF65-F5344CB8AC3E}">
        <p14:creationId xmlns:p14="http://schemas.microsoft.com/office/powerpoint/2010/main" val="3168720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Balance</a:t>
            </a:r>
            <a:endParaRPr lang="en-US" dirty="0"/>
          </a:p>
        </p:txBody>
      </p:sp>
      <p:sp>
        <p:nvSpPr>
          <p:cNvPr id="3" name="Content Placeholder 2"/>
          <p:cNvSpPr>
            <a:spLocks noGrp="1"/>
          </p:cNvSpPr>
          <p:nvPr>
            <p:ph sz="quarter" idx="1"/>
          </p:nvPr>
        </p:nvSpPr>
        <p:spPr>
          <a:xfrm>
            <a:off x="612648" y="1600200"/>
            <a:ext cx="8153400" cy="5638800"/>
          </a:xfrm>
        </p:spPr>
        <p:txBody>
          <a:bodyPr>
            <a:normAutofit fontScale="85000" lnSpcReduction="20000"/>
          </a:bodyPr>
          <a:lstStyle/>
          <a:p>
            <a:r>
              <a:rPr lang="en-US" b="1" dirty="0"/>
              <a:t>Genetics</a:t>
            </a:r>
            <a:r>
              <a:rPr lang="en-US" dirty="0"/>
              <a:t> is a factor in excess weight but it is not the explanation for the recent epidemic of </a:t>
            </a:r>
            <a:r>
              <a:rPr lang="en-US" dirty="0" smtClean="0"/>
              <a:t>obesity.  </a:t>
            </a:r>
            <a:r>
              <a:rPr lang="en-US" dirty="0"/>
              <a:t>Although  </a:t>
            </a:r>
            <a:r>
              <a:rPr lang="en-US" dirty="0" smtClean="0"/>
              <a:t>inherited </a:t>
            </a:r>
            <a:r>
              <a:rPr lang="en-US" dirty="0"/>
              <a:t>tendencies toward weight gain may be a partial </a:t>
            </a:r>
            <a:r>
              <a:rPr lang="en-US" dirty="0" smtClean="0"/>
              <a:t>explanation </a:t>
            </a:r>
            <a:r>
              <a:rPr lang="en-US" dirty="0"/>
              <a:t>for excess weight  in  children</a:t>
            </a:r>
            <a:r>
              <a:rPr lang="en-US" dirty="0" smtClean="0"/>
              <a:t>,  </a:t>
            </a:r>
            <a:r>
              <a:rPr lang="en-US" dirty="0"/>
              <a:t>there  have  been  no  measurable changes  in  the  genetic  composition of  the  population during  the  recent decades that  could explain  the significant  increases in obesity.</a:t>
            </a:r>
          </a:p>
          <a:p>
            <a:r>
              <a:rPr lang="en-US" b="1" dirty="0" smtClean="0"/>
              <a:t>Growth </a:t>
            </a:r>
            <a:r>
              <a:rPr lang="en-US" b="1" dirty="0"/>
              <a:t>spurts  </a:t>
            </a:r>
            <a:r>
              <a:rPr lang="en-US" dirty="0"/>
              <a:t>do  occur  at  several  points  throughout childhood and adolescence,  but it cannot  be assumed  that  a child will lose his or her excess weight  at those  times. </a:t>
            </a:r>
            <a:r>
              <a:rPr lang="en-US" dirty="0" smtClean="0"/>
              <a:t>Typically, after  </a:t>
            </a:r>
            <a:r>
              <a:rPr lang="en-US" dirty="0"/>
              <a:t>the age of about  4 years,  normally  growing  children  who  are  in the  20th  </a:t>
            </a:r>
            <a:r>
              <a:rPr lang="en-US" dirty="0" smtClean="0"/>
              <a:t>or 50th  </a:t>
            </a:r>
            <a:r>
              <a:rPr lang="en-US" dirty="0"/>
              <a:t>or  65th  percentile  for  weight  would  be expected  to  remain  around these same percentiles  for weight, during the remainder of their childhood. </a:t>
            </a:r>
            <a:endParaRPr lang="en-US" dirty="0" smtClean="0"/>
          </a:p>
          <a:p>
            <a:pPr marL="0" indent="0">
              <a:buNone/>
            </a:pPr>
            <a:r>
              <a:rPr lang="en-US" dirty="0"/>
              <a:t/>
            </a:r>
            <a:br>
              <a:rPr lang="en-US" dirty="0"/>
            </a:br>
            <a:endParaRPr lang="en-US" dirty="0"/>
          </a:p>
        </p:txBody>
      </p:sp>
    </p:spTree>
    <p:extLst>
      <p:ext uri="{BB962C8B-B14F-4D97-AF65-F5344CB8AC3E}">
        <p14:creationId xmlns:p14="http://schemas.microsoft.com/office/powerpoint/2010/main" val="35447974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Balance</a:t>
            </a:r>
            <a:endParaRPr lang="en-US" dirty="0"/>
          </a:p>
        </p:txBody>
      </p:sp>
      <p:sp>
        <p:nvSpPr>
          <p:cNvPr id="3" name="Content Placeholder 2"/>
          <p:cNvSpPr>
            <a:spLocks noGrp="1"/>
          </p:cNvSpPr>
          <p:nvPr>
            <p:ph sz="quarter" idx="1"/>
          </p:nvPr>
        </p:nvSpPr>
        <p:spPr>
          <a:xfrm>
            <a:off x="612648" y="1600200"/>
            <a:ext cx="8153400" cy="4953000"/>
          </a:xfrm>
        </p:spPr>
        <p:txBody>
          <a:bodyPr>
            <a:normAutofit/>
          </a:bodyPr>
          <a:lstStyle/>
          <a:p>
            <a:r>
              <a:rPr lang="en-US" b="1" dirty="0"/>
              <a:t>Physiological reasons </a:t>
            </a:r>
            <a:r>
              <a:rPr lang="en-US" dirty="0"/>
              <a:t>for a child’s excess weight should be carefully explored by health-care professionals. However, the identifiable medical conditions that  cause childhood obesity are rare and are not  the principal underlying causes of the current  obesity epidemic in the population. </a:t>
            </a:r>
            <a:endParaRPr lang="en-US" dirty="0" smtClean="0"/>
          </a:p>
          <a:p>
            <a:r>
              <a:rPr lang="en-US" b="1" dirty="0"/>
              <a:t>P</a:t>
            </a:r>
            <a:r>
              <a:rPr lang="en-US" b="1" dirty="0" smtClean="0"/>
              <a:t>erceptions</a:t>
            </a:r>
            <a:r>
              <a:rPr lang="en-US" dirty="0" smtClean="0"/>
              <a:t> </a:t>
            </a:r>
            <a:r>
              <a:rPr lang="en-US" dirty="0"/>
              <a:t>of what healthy children should “look  like” differ among generations, cultures, and individuals.  </a:t>
            </a:r>
          </a:p>
          <a:p>
            <a:endParaRPr lang="en-US" dirty="0"/>
          </a:p>
        </p:txBody>
      </p:sp>
    </p:spTree>
    <p:extLst>
      <p:ext uri="{BB962C8B-B14F-4D97-AF65-F5344CB8AC3E}">
        <p14:creationId xmlns:p14="http://schemas.microsoft.com/office/powerpoint/2010/main" val="2875041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normAutofit fontScale="90000"/>
          </a:bodyPr>
          <a:lstStyle/>
          <a:p>
            <a:r>
              <a:rPr lang="en-US" dirty="0"/>
              <a:t>Psychosocial &amp; Behavioral Considerations</a:t>
            </a:r>
          </a:p>
        </p:txBody>
      </p:sp>
    </p:spTree>
    <p:extLst>
      <p:ext uri="{BB962C8B-B14F-4D97-AF65-F5344CB8AC3E}">
        <p14:creationId xmlns:p14="http://schemas.microsoft.com/office/powerpoint/2010/main" val="1523109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Dietary Intake</a:t>
            </a:r>
            <a:endParaRPr lang="en-US" dirty="0"/>
          </a:p>
        </p:txBody>
      </p:sp>
      <p:sp>
        <p:nvSpPr>
          <p:cNvPr id="5" name="Content Placeholder 4"/>
          <p:cNvSpPr>
            <a:spLocks noGrp="1"/>
          </p:cNvSpPr>
          <p:nvPr>
            <p:ph sz="quarter" idx="1"/>
          </p:nvPr>
        </p:nvSpPr>
        <p:spPr>
          <a:xfrm>
            <a:off x="612648" y="1600200"/>
            <a:ext cx="8153400" cy="5105400"/>
          </a:xfrm>
        </p:spPr>
        <p:txBody>
          <a:bodyPr>
            <a:normAutofit lnSpcReduction="10000"/>
          </a:bodyPr>
          <a:lstStyle/>
          <a:p>
            <a:r>
              <a:rPr lang="en-US" dirty="0"/>
              <a:t>Everyone  needs  to  eat </a:t>
            </a:r>
            <a:r>
              <a:rPr lang="en-US" dirty="0" smtClean="0"/>
              <a:t>and drink to survive. </a:t>
            </a:r>
            <a:r>
              <a:rPr lang="en-US" dirty="0"/>
              <a:t>But beyond the physical necessities are the complex </a:t>
            </a:r>
            <a:r>
              <a:rPr lang="en-US" b="1" dirty="0"/>
              <a:t>social</a:t>
            </a:r>
            <a:r>
              <a:rPr lang="en-US" dirty="0"/>
              <a:t>, </a:t>
            </a:r>
            <a:r>
              <a:rPr lang="en-US" b="1" dirty="0"/>
              <a:t>cultural</a:t>
            </a:r>
            <a:r>
              <a:rPr lang="en-US" dirty="0"/>
              <a:t>, and </a:t>
            </a:r>
            <a:r>
              <a:rPr lang="en-US" b="1" dirty="0"/>
              <a:t>emotional</a:t>
            </a:r>
            <a:r>
              <a:rPr lang="en-US" dirty="0"/>
              <a:t> nuances that involve </a:t>
            </a:r>
            <a:r>
              <a:rPr lang="en-US" dirty="0" smtClean="0"/>
              <a:t>food. </a:t>
            </a:r>
          </a:p>
          <a:p>
            <a:r>
              <a:rPr lang="en-US" dirty="0" smtClean="0"/>
              <a:t>Children  </a:t>
            </a:r>
            <a:r>
              <a:rPr lang="en-US" dirty="0"/>
              <a:t>and adults alike consume food and beverages in part because they are hungry  but  also because  eating and  drinking  are pleasurable and are  an  integral  part  of family  life, celebrations, recreational  events,  and other  social  occasions.  Food  is also  important in  the  psychosocial  well- being, emotional expression,  and coping responses of many people.</a:t>
            </a:r>
            <a:endParaRPr lang="en-US" dirty="0"/>
          </a:p>
        </p:txBody>
      </p:sp>
    </p:spTree>
    <p:extLst>
      <p:ext uri="{BB962C8B-B14F-4D97-AF65-F5344CB8AC3E}">
        <p14:creationId xmlns:p14="http://schemas.microsoft.com/office/powerpoint/2010/main" val="41689296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Dietary Intake</a:t>
            </a:r>
            <a:endParaRPr lang="en-US" dirty="0"/>
          </a:p>
        </p:txBody>
      </p:sp>
      <p:sp>
        <p:nvSpPr>
          <p:cNvPr id="3" name="Content Placeholder 2"/>
          <p:cNvSpPr>
            <a:spLocks noGrp="1"/>
          </p:cNvSpPr>
          <p:nvPr>
            <p:ph sz="quarter" idx="1"/>
          </p:nvPr>
        </p:nvSpPr>
        <p:spPr/>
        <p:txBody>
          <a:bodyPr>
            <a:normAutofit fontScale="92500"/>
          </a:bodyPr>
          <a:lstStyle/>
          <a:p>
            <a:r>
              <a:rPr lang="en-US" dirty="0" smtClean="0"/>
              <a:t>Are there “good  </a:t>
            </a:r>
            <a:r>
              <a:rPr lang="en-US" dirty="0"/>
              <a:t>foods”  </a:t>
            </a:r>
            <a:r>
              <a:rPr lang="en-US" dirty="0" smtClean="0"/>
              <a:t>and </a:t>
            </a:r>
            <a:r>
              <a:rPr lang="en-US" dirty="0"/>
              <a:t>“bad  </a:t>
            </a:r>
            <a:r>
              <a:rPr lang="en-US" dirty="0" smtClean="0"/>
              <a:t>foods? </a:t>
            </a:r>
          </a:p>
          <a:p>
            <a:r>
              <a:rPr lang="en-US" dirty="0" smtClean="0"/>
              <a:t>Energy </a:t>
            </a:r>
            <a:r>
              <a:rPr lang="en-US" dirty="0"/>
              <a:t>intake and dietary quality are determined by the total amounts and  combination of foods  consumed. </a:t>
            </a:r>
            <a:endParaRPr lang="en-US" dirty="0" smtClean="0"/>
          </a:p>
          <a:p>
            <a:r>
              <a:rPr lang="en-US" dirty="0" smtClean="0"/>
              <a:t>However,  </a:t>
            </a:r>
            <a:r>
              <a:rPr lang="en-US" dirty="0"/>
              <a:t>the frequency of consuming  certain  types of foods is an </a:t>
            </a:r>
            <a:r>
              <a:rPr lang="en-US" dirty="0" smtClean="0"/>
              <a:t>indicator </a:t>
            </a:r>
            <a:r>
              <a:rPr lang="en-US" dirty="0"/>
              <a:t>of the likelihood  that the overall quantity and quality of foods will be </a:t>
            </a:r>
            <a:r>
              <a:rPr lang="en-US" dirty="0" smtClean="0"/>
              <a:t>appropriate</a:t>
            </a:r>
            <a:r>
              <a:rPr lang="en-US" dirty="0"/>
              <a:t> </a:t>
            </a:r>
            <a:r>
              <a:rPr lang="en-US" dirty="0" smtClean="0"/>
              <a:t>to the health of children.</a:t>
            </a:r>
          </a:p>
          <a:p>
            <a:r>
              <a:rPr lang="en-US" dirty="0"/>
              <a:t>Dietary  Guidelines  for </a:t>
            </a:r>
            <a:r>
              <a:rPr lang="en-US" dirty="0" smtClean="0"/>
              <a:t>Americans </a:t>
            </a:r>
            <a:r>
              <a:rPr lang="en-US" dirty="0"/>
              <a:t>provide  nutritional advice to the American  public on how to attain  a balanced   </a:t>
            </a:r>
            <a:r>
              <a:rPr lang="en-US" dirty="0" smtClean="0"/>
              <a:t>diet.</a:t>
            </a:r>
            <a:endParaRPr lang="en-US" dirty="0"/>
          </a:p>
          <a:p>
            <a:endParaRPr lang="en-US" dirty="0"/>
          </a:p>
        </p:txBody>
      </p:sp>
    </p:spTree>
    <p:extLst>
      <p:ext uri="{BB962C8B-B14F-4D97-AF65-F5344CB8AC3E}">
        <p14:creationId xmlns:p14="http://schemas.microsoft.com/office/powerpoint/2010/main" val="2377440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Dietary Intake Challenges</a:t>
            </a:r>
            <a:endParaRPr lang="en-US" dirty="0"/>
          </a:p>
        </p:txBody>
      </p:sp>
      <p:sp>
        <p:nvSpPr>
          <p:cNvPr id="3" name="Content Placeholder 2"/>
          <p:cNvSpPr>
            <a:spLocks noGrp="1"/>
          </p:cNvSpPr>
          <p:nvPr>
            <p:ph sz="quarter" idx="1"/>
          </p:nvPr>
        </p:nvSpPr>
        <p:spPr>
          <a:xfrm>
            <a:off x="612648" y="1600200"/>
            <a:ext cx="8153400" cy="5257800"/>
          </a:xfrm>
        </p:spPr>
        <p:txBody>
          <a:bodyPr>
            <a:normAutofit fontScale="92500" lnSpcReduction="10000"/>
          </a:bodyPr>
          <a:lstStyle/>
          <a:p>
            <a:r>
              <a:rPr lang="en-US" dirty="0"/>
              <a:t>T</a:t>
            </a:r>
            <a:r>
              <a:rPr lang="en-US" dirty="0" smtClean="0"/>
              <a:t>he  </a:t>
            </a:r>
            <a:r>
              <a:rPr lang="en-US" dirty="0"/>
              <a:t>overall  effectiveness  of  the Dietary Guidelines for Americans in disease prevention requires further </a:t>
            </a:r>
            <a:r>
              <a:rPr lang="en-US" dirty="0" smtClean="0"/>
              <a:t>research.</a:t>
            </a:r>
          </a:p>
          <a:p>
            <a:r>
              <a:rPr lang="en-US" dirty="0" smtClean="0"/>
              <a:t>Research is difficult due to:</a:t>
            </a:r>
          </a:p>
          <a:p>
            <a:pPr lvl="1"/>
            <a:r>
              <a:rPr lang="en-US" dirty="0" smtClean="0"/>
              <a:t>children </a:t>
            </a:r>
            <a:r>
              <a:rPr lang="en-US" dirty="0"/>
              <a:t>accurately  recalling and </a:t>
            </a:r>
            <a:r>
              <a:rPr lang="en-US" dirty="0" smtClean="0"/>
              <a:t>quantifying </a:t>
            </a:r>
            <a:r>
              <a:rPr lang="en-US" dirty="0"/>
              <a:t>foods consumed, </a:t>
            </a:r>
            <a:endParaRPr lang="en-US" dirty="0"/>
          </a:p>
          <a:p>
            <a:pPr lvl="1"/>
            <a:r>
              <a:rPr lang="en-US" dirty="0" smtClean="0"/>
              <a:t>accuracy of </a:t>
            </a:r>
            <a:r>
              <a:rPr lang="en-US" dirty="0"/>
              <a:t>third-party reports  (usually parents or caregivers</a:t>
            </a:r>
            <a:r>
              <a:rPr lang="en-US" dirty="0" smtClean="0"/>
              <a:t>),</a:t>
            </a:r>
          </a:p>
          <a:p>
            <a:pPr lvl="1"/>
            <a:r>
              <a:rPr lang="en-US" dirty="0" smtClean="0"/>
              <a:t>varying </a:t>
            </a:r>
            <a:r>
              <a:rPr lang="en-US" dirty="0"/>
              <a:t>estimations of portion </a:t>
            </a:r>
            <a:r>
              <a:rPr lang="en-US" dirty="0" smtClean="0"/>
              <a:t>size</a:t>
            </a:r>
          </a:p>
          <a:p>
            <a:r>
              <a:rPr lang="en-US" dirty="0" smtClean="0"/>
              <a:t>Furthermore</a:t>
            </a:r>
            <a:r>
              <a:rPr lang="en-US" dirty="0"/>
              <a:t>, the energy </a:t>
            </a:r>
            <a:r>
              <a:rPr lang="en-US" dirty="0" smtClean="0"/>
              <a:t>requirements </a:t>
            </a:r>
            <a:r>
              <a:rPr lang="en-US" dirty="0"/>
              <a:t>for children  vary, depending  on the timing </a:t>
            </a:r>
            <a:r>
              <a:rPr lang="en-US" dirty="0" smtClean="0"/>
              <a:t>of </a:t>
            </a:r>
            <a:r>
              <a:rPr lang="en-US" dirty="0"/>
              <a:t>growth  and  </a:t>
            </a:r>
            <a:r>
              <a:rPr lang="en-US" dirty="0" smtClean="0"/>
              <a:t>developmental  </a:t>
            </a:r>
            <a:r>
              <a:rPr lang="en-US" dirty="0"/>
              <a:t>spurts,  and may be highly individualized</a:t>
            </a:r>
            <a:r>
              <a:rPr lang="en-US" dirty="0" smtClean="0"/>
              <a:t>.</a:t>
            </a:r>
            <a:endParaRPr lang="en-US" dirty="0"/>
          </a:p>
          <a:p>
            <a:endParaRPr lang="en-US" dirty="0"/>
          </a:p>
        </p:txBody>
      </p:sp>
    </p:spTree>
    <p:extLst>
      <p:ext uri="{BB962C8B-B14F-4D97-AF65-F5344CB8AC3E}">
        <p14:creationId xmlns:p14="http://schemas.microsoft.com/office/powerpoint/2010/main" val="5062019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Activity</a:t>
            </a:r>
            <a:endParaRPr lang="en-US" dirty="0"/>
          </a:p>
        </p:txBody>
      </p:sp>
      <p:sp>
        <p:nvSpPr>
          <p:cNvPr id="3" name="Content Placeholder 2"/>
          <p:cNvSpPr>
            <a:spLocks noGrp="1"/>
          </p:cNvSpPr>
          <p:nvPr>
            <p:ph sz="quarter" idx="1"/>
          </p:nvPr>
        </p:nvSpPr>
        <p:spPr>
          <a:xfrm>
            <a:off x="612648" y="1600200"/>
            <a:ext cx="8153400" cy="4724400"/>
          </a:xfrm>
        </p:spPr>
        <p:txBody>
          <a:bodyPr>
            <a:normAutofit/>
          </a:bodyPr>
          <a:lstStyle/>
          <a:p>
            <a:r>
              <a:rPr lang="en-US" dirty="0"/>
              <a:t>Physical </a:t>
            </a:r>
            <a:r>
              <a:rPr lang="en-US" dirty="0" smtClean="0"/>
              <a:t>activity</a:t>
            </a:r>
            <a:r>
              <a:rPr lang="en-US" dirty="0"/>
              <a:t> </a:t>
            </a:r>
            <a:r>
              <a:rPr lang="en-US" dirty="0" smtClean="0"/>
              <a:t>can be defined </a:t>
            </a:r>
            <a:r>
              <a:rPr lang="en-US" dirty="0"/>
              <a:t>as </a:t>
            </a:r>
            <a:r>
              <a:rPr lang="en-US" dirty="0" smtClean="0"/>
              <a:t>any </a:t>
            </a:r>
            <a:r>
              <a:rPr lang="en-US" dirty="0"/>
              <a:t>bodily movement produced by skeletal muscles that results in energy </a:t>
            </a:r>
            <a:r>
              <a:rPr lang="en-US" dirty="0" smtClean="0"/>
              <a:t>expenditure.</a:t>
            </a:r>
          </a:p>
          <a:p>
            <a:r>
              <a:rPr lang="en-US" dirty="0"/>
              <a:t>Current recommendations are for </a:t>
            </a:r>
            <a:r>
              <a:rPr lang="en-US" dirty="0" smtClean="0"/>
              <a:t>children </a:t>
            </a:r>
            <a:r>
              <a:rPr lang="en-US" dirty="0"/>
              <a:t>to </a:t>
            </a:r>
            <a:r>
              <a:rPr lang="en-US" dirty="0" smtClean="0"/>
              <a:t>accumulate a </a:t>
            </a:r>
            <a:r>
              <a:rPr lang="en-US" dirty="0"/>
              <a:t>minimum </a:t>
            </a:r>
            <a:r>
              <a:rPr lang="en-US" dirty="0" smtClean="0"/>
              <a:t>of </a:t>
            </a:r>
            <a:r>
              <a:rPr lang="en-US" dirty="0"/>
              <a:t>60 </a:t>
            </a:r>
            <a:r>
              <a:rPr lang="en-US" dirty="0" smtClean="0"/>
              <a:t>minutes </a:t>
            </a:r>
            <a:r>
              <a:rPr lang="en-US" dirty="0"/>
              <a:t>of moderate  </a:t>
            </a:r>
            <a:r>
              <a:rPr lang="en-US" dirty="0" smtClean="0"/>
              <a:t>to </a:t>
            </a:r>
            <a:r>
              <a:rPr lang="en-US" dirty="0"/>
              <a:t>vigorous </a:t>
            </a:r>
            <a:r>
              <a:rPr lang="en-US" dirty="0" smtClean="0"/>
              <a:t>physical activity </a:t>
            </a:r>
            <a:r>
              <a:rPr lang="en-US" dirty="0"/>
              <a:t>each </a:t>
            </a:r>
            <a:r>
              <a:rPr lang="en-US" dirty="0" smtClean="0"/>
              <a:t>day.</a:t>
            </a:r>
          </a:p>
          <a:p>
            <a:r>
              <a:rPr lang="en-US" dirty="0"/>
              <a:t>One </a:t>
            </a:r>
            <a:r>
              <a:rPr lang="en-US" dirty="0" smtClean="0"/>
              <a:t>of </a:t>
            </a:r>
            <a:r>
              <a:rPr lang="en-US" dirty="0"/>
              <a:t>the </a:t>
            </a:r>
            <a:r>
              <a:rPr lang="en-US" dirty="0" smtClean="0"/>
              <a:t>strongest correlates </a:t>
            </a:r>
            <a:r>
              <a:rPr lang="en-US" dirty="0"/>
              <a:t>of physical activity in children is time spent </a:t>
            </a:r>
            <a:r>
              <a:rPr lang="en-US" dirty="0" smtClean="0"/>
              <a:t>outside. </a:t>
            </a:r>
            <a:endParaRPr lang="en-US" dirty="0"/>
          </a:p>
        </p:txBody>
      </p:sp>
    </p:spTree>
    <p:extLst>
      <p:ext uri="{BB962C8B-B14F-4D97-AF65-F5344CB8AC3E}">
        <p14:creationId xmlns:p14="http://schemas.microsoft.com/office/powerpoint/2010/main" val="23618634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Activity Challenges</a:t>
            </a:r>
            <a:endParaRPr lang="en-US" dirty="0"/>
          </a:p>
        </p:txBody>
      </p:sp>
      <p:sp>
        <p:nvSpPr>
          <p:cNvPr id="3" name="Content Placeholder 2"/>
          <p:cNvSpPr>
            <a:spLocks noGrp="1"/>
          </p:cNvSpPr>
          <p:nvPr>
            <p:ph sz="quarter" idx="1"/>
          </p:nvPr>
        </p:nvSpPr>
        <p:spPr>
          <a:xfrm>
            <a:off x="609600" y="1524000"/>
            <a:ext cx="8153400" cy="5334000"/>
          </a:xfrm>
        </p:spPr>
        <p:txBody>
          <a:bodyPr>
            <a:normAutofit fontScale="92500"/>
          </a:bodyPr>
          <a:lstStyle/>
          <a:p>
            <a:r>
              <a:rPr lang="en-US" dirty="0"/>
              <a:t>Major  research  challenges  in  this  area  is how  to accurately  measure  physical activity, particularly in young </a:t>
            </a:r>
            <a:r>
              <a:rPr lang="en-US" dirty="0" smtClean="0"/>
              <a:t>children.</a:t>
            </a:r>
          </a:p>
          <a:p>
            <a:r>
              <a:rPr lang="en-US" dirty="0" smtClean="0"/>
              <a:t>Surveys </a:t>
            </a:r>
            <a:r>
              <a:rPr lang="en-US" dirty="0"/>
              <a:t>of parents  and children are often confounded by recall problems  and varying assessments  of the type, intensity, and duration of the </a:t>
            </a:r>
            <a:r>
              <a:rPr lang="en-US" dirty="0" smtClean="0"/>
              <a:t>activity.  </a:t>
            </a:r>
          </a:p>
          <a:p>
            <a:r>
              <a:rPr lang="en-US" dirty="0" smtClean="0"/>
              <a:t>Measures   </a:t>
            </a:r>
            <a:r>
              <a:rPr lang="en-US" dirty="0"/>
              <a:t>of  motion  (e.g.,  pedometers and  accelerometers) </a:t>
            </a:r>
            <a:r>
              <a:rPr lang="en-US" dirty="0" smtClean="0"/>
              <a:t>are popular </a:t>
            </a:r>
            <a:r>
              <a:rPr lang="en-US" dirty="0"/>
              <a:t>research  </a:t>
            </a:r>
            <a:r>
              <a:rPr lang="en-US" dirty="0" smtClean="0"/>
              <a:t>tools, </a:t>
            </a:r>
            <a:r>
              <a:rPr lang="en-US" dirty="0"/>
              <a:t>but  additional work is needed to ensure the validity of these methods  in diverse groups  of children and youth and in diverse settings</a:t>
            </a:r>
            <a:r>
              <a:rPr lang="en-US" dirty="0" smtClean="0"/>
              <a:t>. There is also the </a:t>
            </a:r>
            <a:r>
              <a:rPr lang="en-US" dirty="0"/>
              <a:t>cost and  time needed  to collect and monitor the </a:t>
            </a:r>
            <a:r>
              <a:rPr lang="en-US" dirty="0" smtClean="0"/>
              <a:t>results to consider. </a:t>
            </a:r>
          </a:p>
          <a:p>
            <a:endParaRPr lang="en-US" dirty="0"/>
          </a:p>
        </p:txBody>
      </p:sp>
    </p:spTree>
    <p:extLst>
      <p:ext uri="{BB962C8B-B14F-4D97-AF65-F5344CB8AC3E}">
        <p14:creationId xmlns:p14="http://schemas.microsoft.com/office/powerpoint/2010/main" val="3540557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Sociocultural &amp; Environmental Considerations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a:t>What </a:t>
            </a:r>
            <a:r>
              <a:rPr lang="en-US" dirty="0" smtClean="0"/>
              <a:t>is available </a:t>
            </a:r>
            <a:r>
              <a:rPr lang="en-US" dirty="0"/>
              <a:t>with respect to food intake and physical activity opportunities (physical environment) is influenced by policies and financial inputs (political and economic </a:t>
            </a:r>
            <a:r>
              <a:rPr lang="en-US" dirty="0" smtClean="0"/>
              <a:t>environments</a:t>
            </a:r>
            <a:r>
              <a:rPr lang="en-US" dirty="0"/>
              <a:t>) and is also targeted  to the sociocultural </a:t>
            </a:r>
            <a:r>
              <a:rPr lang="en-US" dirty="0" smtClean="0"/>
              <a:t>surroundings. </a:t>
            </a:r>
          </a:p>
          <a:p>
            <a:r>
              <a:rPr lang="en-US" dirty="0" smtClean="0"/>
              <a:t>Availability affects </a:t>
            </a:r>
            <a:r>
              <a:rPr lang="en-US" dirty="0"/>
              <a:t>the range  of possible  </a:t>
            </a:r>
            <a:r>
              <a:rPr lang="en-US" dirty="0" smtClean="0"/>
              <a:t>individual choices</a:t>
            </a:r>
            <a:r>
              <a:rPr lang="en-US" dirty="0"/>
              <a:t>, but  personal  choice is also </a:t>
            </a:r>
            <a:r>
              <a:rPr lang="en-US" dirty="0" smtClean="0"/>
              <a:t>mediated  </a:t>
            </a:r>
            <a:r>
              <a:rPr lang="en-US" dirty="0"/>
              <a:t>through a range  of sociocultural variables  that  differ by age, gender, ethnicity,  region, neighborhood characteristics, and socioeconomic  status.</a:t>
            </a:r>
          </a:p>
          <a:p>
            <a:r>
              <a:rPr lang="en-US" dirty="0" smtClean="0"/>
              <a:t>Other influences to consider include: </a:t>
            </a:r>
          </a:p>
          <a:p>
            <a:pPr lvl="1"/>
            <a:r>
              <a:rPr lang="en-US" dirty="0" smtClean="0"/>
              <a:t>the availability of </a:t>
            </a:r>
            <a:r>
              <a:rPr lang="en-US" dirty="0"/>
              <a:t>education and  counseling  and  broader health  promotion about weight gain prevention  (physical environment), </a:t>
            </a:r>
            <a:endParaRPr lang="en-US" dirty="0" smtClean="0"/>
          </a:p>
          <a:p>
            <a:pPr lvl="1"/>
            <a:r>
              <a:rPr lang="en-US" dirty="0" smtClean="0"/>
              <a:t>cost </a:t>
            </a:r>
            <a:r>
              <a:rPr lang="en-US" dirty="0"/>
              <a:t>of preventive services (economic), and coverage of preventive services by third-party pay- </a:t>
            </a:r>
            <a:r>
              <a:rPr lang="en-US" dirty="0" err="1"/>
              <a:t>ers</a:t>
            </a:r>
            <a:r>
              <a:rPr lang="en-US" dirty="0"/>
              <a:t> (policy environment). </a:t>
            </a:r>
            <a:endParaRPr lang="en-US" dirty="0" smtClean="0"/>
          </a:p>
          <a:p>
            <a:r>
              <a:rPr lang="en-US" dirty="0" smtClean="0"/>
              <a:t>Attitudes </a:t>
            </a:r>
            <a:r>
              <a:rPr lang="en-US" dirty="0"/>
              <a:t>about  body size and obesity are also critical contextual considerations when designing obesity prevention  interventions.</a:t>
            </a:r>
          </a:p>
          <a:p>
            <a:endParaRPr lang="en-US" dirty="0"/>
          </a:p>
        </p:txBody>
      </p:sp>
    </p:spTree>
    <p:extLst>
      <p:ext uri="{BB962C8B-B14F-4D97-AF65-F5344CB8AC3E}">
        <p14:creationId xmlns:p14="http://schemas.microsoft.com/office/powerpoint/2010/main" val="2206490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153400" cy="990600"/>
          </a:xfrm>
        </p:spPr>
        <p:txBody>
          <a:bodyPr>
            <a:normAutofit fontScale="90000"/>
          </a:bodyPr>
          <a:lstStyle/>
          <a:p>
            <a:r>
              <a:rPr lang="en-US" dirty="0" smtClean="0"/>
              <a:t>Environmental Influences on Food Intake by Type of Environment </a:t>
            </a:r>
            <a:r>
              <a:rPr lang="en-US" sz="3100" dirty="0" smtClean="0"/>
              <a:t>(Table 3-1)</a:t>
            </a:r>
            <a:endParaRPr lang="en-US" sz="3100" dirty="0"/>
          </a:p>
        </p:txBody>
      </p:sp>
      <p:sp>
        <p:nvSpPr>
          <p:cNvPr id="5" name="Content Placeholder 4"/>
          <p:cNvSpPr>
            <a:spLocks noGrp="1"/>
          </p:cNvSpPr>
          <p:nvPr>
            <p:ph sz="quarter" idx="1"/>
          </p:nvPr>
        </p:nvSpPr>
        <p:spPr>
          <a:xfrm>
            <a:off x="152400" y="1600200"/>
            <a:ext cx="8153400" cy="4648200"/>
          </a:xfrm>
        </p:spPr>
        <p:txBody>
          <a:bodyPr>
            <a:normAutofit/>
          </a:bodyPr>
          <a:lstStyle/>
          <a:p>
            <a:pPr marL="0" indent="0">
              <a:buNone/>
            </a:pPr>
            <a:r>
              <a:rPr lang="en-US" sz="1050" u="sng" dirty="0" smtClean="0"/>
              <a:t>Size </a:t>
            </a:r>
            <a:r>
              <a:rPr lang="en-US" sz="1050" u="sng" dirty="0"/>
              <a:t>or Level of the </a:t>
            </a:r>
            <a:r>
              <a:rPr lang="en-US" sz="1050" u="sng" dirty="0" smtClean="0"/>
              <a:t>Environment   Physical                   Economic </a:t>
            </a:r>
            <a:r>
              <a:rPr lang="en-US" sz="1050" u="sng" dirty="0"/>
              <a:t>	</a:t>
            </a:r>
            <a:r>
              <a:rPr lang="en-US" sz="1050" u="sng" dirty="0" smtClean="0"/>
              <a:t>                 Policy/Political</a:t>
            </a:r>
            <a:r>
              <a:rPr lang="en-US" sz="1050" u="sng" dirty="0"/>
              <a:t>	</a:t>
            </a:r>
            <a:r>
              <a:rPr lang="en-US" sz="1050" u="sng" dirty="0" smtClean="0"/>
              <a:t>Sociocultural</a:t>
            </a:r>
          </a:p>
          <a:p>
            <a:pPr marL="0" indent="0">
              <a:buNone/>
            </a:pPr>
            <a:endParaRPr lang="en-US" sz="1050" dirty="0"/>
          </a:p>
          <a:p>
            <a:pPr marL="0" indent="0">
              <a:buNone/>
            </a:pPr>
            <a:endParaRPr lang="en-US" sz="1050" dirty="0" smtClean="0"/>
          </a:p>
          <a:p>
            <a:pPr marL="0" indent="0">
              <a:buNone/>
            </a:pPr>
            <a:endParaRPr lang="en-US" sz="1050" dirty="0"/>
          </a:p>
          <a:p>
            <a:pPr marL="0" indent="0">
              <a:buNone/>
            </a:pPr>
            <a:endParaRPr lang="en-US" sz="1050" dirty="0" smtClean="0"/>
          </a:p>
          <a:p>
            <a:pPr marL="0" indent="0">
              <a:buNone/>
            </a:pPr>
            <a:endParaRPr lang="en-US" sz="1050" dirty="0"/>
          </a:p>
          <a:p>
            <a:pPr marL="0" indent="0">
              <a:buNone/>
            </a:pPr>
            <a:endParaRPr lang="en-US" sz="1050" dirty="0" smtClean="0"/>
          </a:p>
          <a:p>
            <a:pPr marL="0" indent="0">
              <a:buNone/>
            </a:pPr>
            <a:endParaRPr lang="en-US" sz="1050" dirty="0"/>
          </a:p>
          <a:p>
            <a:pPr marL="0" indent="0">
              <a:buNone/>
            </a:pPr>
            <a:endParaRPr lang="en-US" sz="1050" dirty="0" smtClean="0"/>
          </a:p>
          <a:p>
            <a:pPr marL="0" indent="0">
              <a:buNone/>
            </a:pPr>
            <a:endParaRPr lang="en-US" sz="1050" dirty="0"/>
          </a:p>
        </p:txBody>
      </p:sp>
      <p:pic>
        <p:nvPicPr>
          <p:cNvPr id="819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1905000"/>
            <a:ext cx="6481763" cy="1541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3657600"/>
            <a:ext cx="6457950" cy="1652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3088481" y="3073444"/>
            <a:ext cx="1371600" cy="215444"/>
          </a:xfrm>
          <a:prstGeom prst="rect">
            <a:avLst/>
          </a:prstGeom>
          <a:noFill/>
        </p:spPr>
        <p:txBody>
          <a:bodyPr wrap="square" rtlCol="0">
            <a:spAutoFit/>
          </a:bodyPr>
          <a:lstStyle/>
          <a:p>
            <a:r>
              <a:rPr lang="en-US" sz="800" dirty="0" smtClean="0">
                <a:latin typeface="Times New Roman" pitchFamily="18" charset="0"/>
                <a:cs typeface="Times New Roman" pitchFamily="18" charset="0"/>
              </a:rPr>
              <a:t>policies and practices</a:t>
            </a:r>
            <a:endParaRPr lang="en-US" sz="800" dirty="0">
              <a:latin typeface="Times New Roman" pitchFamily="18" charset="0"/>
              <a:cs typeface="Times New Roman" pitchFamily="18" charset="0"/>
            </a:endParaRPr>
          </a:p>
        </p:txBody>
      </p:sp>
      <p:sp>
        <p:nvSpPr>
          <p:cNvPr id="7" name="TextBox 6"/>
          <p:cNvSpPr txBox="1"/>
          <p:nvPr/>
        </p:nvSpPr>
        <p:spPr>
          <a:xfrm>
            <a:off x="4460081" y="4923309"/>
            <a:ext cx="1371600" cy="215444"/>
          </a:xfrm>
          <a:prstGeom prst="rect">
            <a:avLst/>
          </a:prstGeom>
          <a:noFill/>
        </p:spPr>
        <p:txBody>
          <a:bodyPr wrap="square" rtlCol="0">
            <a:spAutoFit/>
          </a:bodyPr>
          <a:lstStyle/>
          <a:p>
            <a:r>
              <a:rPr lang="en-US" sz="800" dirty="0">
                <a:latin typeface="Times New Roman" pitchFamily="18" charset="0"/>
                <a:cs typeface="Times New Roman" pitchFamily="18" charset="0"/>
              </a:rPr>
              <a:t>a</a:t>
            </a:r>
            <a:r>
              <a:rPr lang="en-US" sz="800" dirty="0" smtClean="0">
                <a:latin typeface="Times New Roman" pitchFamily="18" charset="0"/>
                <a:cs typeface="Times New Roman" pitchFamily="18" charset="0"/>
              </a:rPr>
              <a:t>dvertising in children</a:t>
            </a:r>
            <a:endParaRPr lang="en-US" sz="800" dirty="0">
              <a:latin typeface="Times New Roman" pitchFamily="18" charset="0"/>
              <a:cs typeface="Times New Roman" pitchFamily="18" charset="0"/>
            </a:endParaRPr>
          </a:p>
        </p:txBody>
      </p:sp>
    </p:spTree>
    <p:extLst>
      <p:ext uri="{BB962C8B-B14F-4D97-AF65-F5344CB8AC3E}">
        <p14:creationId xmlns:p14="http://schemas.microsoft.com/office/powerpoint/2010/main" val="1606462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Definitions and Terminology (BMI)</a:t>
            </a:r>
            <a:endParaRPr lang="en-US" dirty="0"/>
          </a:p>
        </p:txBody>
      </p:sp>
      <p:sp>
        <p:nvSpPr>
          <p:cNvPr id="3" name="Content Placeholder 2"/>
          <p:cNvSpPr>
            <a:spLocks noGrp="1"/>
          </p:cNvSpPr>
          <p:nvPr>
            <p:ph sz="quarter" idx="1"/>
          </p:nvPr>
        </p:nvSpPr>
        <p:spPr>
          <a:xfrm>
            <a:off x="612648" y="1600200"/>
            <a:ext cx="8153400" cy="5257800"/>
          </a:xfrm>
        </p:spPr>
        <p:txBody>
          <a:bodyPr>
            <a:normAutofit fontScale="77500" lnSpcReduction="20000"/>
          </a:bodyPr>
          <a:lstStyle/>
          <a:p>
            <a:r>
              <a:rPr lang="en-US" sz="4100" dirty="0" smtClean="0"/>
              <a:t>BMI is </a:t>
            </a:r>
            <a:r>
              <a:rPr lang="en-US" sz="4100" dirty="0"/>
              <a:t>the recommended indicator of </a:t>
            </a:r>
            <a:r>
              <a:rPr lang="en-US" sz="4100" dirty="0" smtClean="0"/>
              <a:t>obesity-related </a:t>
            </a:r>
            <a:r>
              <a:rPr lang="en-US" sz="4100" dirty="0"/>
              <a:t>risks in both children and </a:t>
            </a:r>
            <a:r>
              <a:rPr lang="en-US" sz="4100" dirty="0" smtClean="0"/>
              <a:t>adults.</a:t>
            </a:r>
          </a:p>
          <a:p>
            <a:r>
              <a:rPr lang="en-US" sz="4100" dirty="0" smtClean="0"/>
              <a:t>BMI </a:t>
            </a:r>
            <a:r>
              <a:rPr lang="en-US" sz="4100" dirty="0"/>
              <a:t>in children  correlates  reasonably well to direct  measures  of body  </a:t>
            </a:r>
            <a:r>
              <a:rPr lang="en-US" sz="4100" dirty="0" smtClean="0"/>
              <a:t>fatness </a:t>
            </a:r>
            <a:r>
              <a:rPr lang="en-US" sz="4100" dirty="0"/>
              <a:t>and  high  BMIs  in  children  have  been associated  with many co-morbidities such as elevated blood pressure,  </a:t>
            </a:r>
            <a:r>
              <a:rPr lang="en-US" sz="4100" dirty="0" smtClean="0"/>
              <a:t>insulin </a:t>
            </a:r>
            <a:r>
              <a:rPr lang="en-US" sz="4100" dirty="0"/>
              <a:t>resistance,  and  increased  </a:t>
            </a:r>
            <a:r>
              <a:rPr lang="en-US" sz="4100" dirty="0" smtClean="0"/>
              <a:t>lipids.</a:t>
            </a:r>
          </a:p>
          <a:p>
            <a:r>
              <a:rPr lang="en-US" sz="4100" dirty="0" smtClean="0"/>
              <a:t>Because </a:t>
            </a:r>
            <a:r>
              <a:rPr lang="en-US" sz="4100" dirty="0"/>
              <a:t>children’s development varies with age, and because boys and girls develop  at  different  </a:t>
            </a:r>
            <a:r>
              <a:rPr lang="en-US" sz="4100" dirty="0" smtClean="0"/>
              <a:t>rates, </a:t>
            </a:r>
            <a:r>
              <a:rPr lang="en-US" sz="4100" dirty="0"/>
              <a:t>BMI values for children  and youth  are specific to both  age and </a:t>
            </a:r>
            <a:r>
              <a:rPr lang="en-US" sz="4100" dirty="0" smtClean="0"/>
              <a:t>gender. </a:t>
            </a:r>
          </a:p>
          <a:p>
            <a:endParaRPr lang="en-US" dirty="0"/>
          </a:p>
        </p:txBody>
      </p:sp>
    </p:spTree>
    <p:extLst>
      <p:ext uri="{BB962C8B-B14F-4D97-AF65-F5344CB8AC3E}">
        <p14:creationId xmlns:p14="http://schemas.microsoft.com/office/powerpoint/2010/main" val="15627564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600200"/>
            <a:ext cx="9013151"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3"/>
          <p:cNvSpPr>
            <a:spLocks noGrp="1"/>
          </p:cNvSpPr>
          <p:nvPr>
            <p:ph type="title"/>
          </p:nvPr>
        </p:nvSpPr>
        <p:spPr>
          <a:xfrm>
            <a:off x="582168" y="182880"/>
            <a:ext cx="8153400" cy="990600"/>
          </a:xfrm>
        </p:spPr>
        <p:txBody>
          <a:bodyPr>
            <a:normAutofit fontScale="90000"/>
          </a:bodyPr>
          <a:lstStyle/>
          <a:p>
            <a:r>
              <a:rPr lang="en-US" dirty="0" smtClean="0"/>
              <a:t>Environmental Influences on Physical Activity by Type of Environment </a:t>
            </a:r>
            <a:r>
              <a:rPr lang="en-US" sz="2700" dirty="0" smtClean="0"/>
              <a:t>(Table 3-2)</a:t>
            </a:r>
            <a:endParaRPr lang="en-US" dirty="0"/>
          </a:p>
        </p:txBody>
      </p:sp>
    </p:spTree>
    <p:extLst>
      <p:ext uri="{BB962C8B-B14F-4D97-AF65-F5344CB8AC3E}">
        <p14:creationId xmlns:p14="http://schemas.microsoft.com/office/powerpoint/2010/main" val="3476024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Stigmatization</a:t>
            </a:r>
            <a:endParaRPr lang="en-US" dirty="0"/>
          </a:p>
        </p:txBody>
      </p:sp>
      <p:sp>
        <p:nvSpPr>
          <p:cNvPr id="3" name="Content Placeholder 2"/>
          <p:cNvSpPr>
            <a:spLocks noGrp="1"/>
          </p:cNvSpPr>
          <p:nvPr>
            <p:ph sz="quarter" idx="1"/>
          </p:nvPr>
        </p:nvSpPr>
        <p:spPr>
          <a:xfrm>
            <a:off x="612648" y="1600200"/>
            <a:ext cx="8153400" cy="4953000"/>
          </a:xfrm>
        </p:spPr>
        <p:txBody>
          <a:bodyPr>
            <a:normAutofit fontScale="85000" lnSpcReduction="20000"/>
          </a:bodyPr>
          <a:lstStyle/>
          <a:p>
            <a:r>
              <a:rPr lang="en-US" dirty="0"/>
              <a:t>One of the </a:t>
            </a:r>
            <a:r>
              <a:rPr lang="en-US" dirty="0" smtClean="0"/>
              <a:t>concerns </a:t>
            </a:r>
            <a:r>
              <a:rPr lang="en-US" dirty="0"/>
              <a:t>regarding  the prevention of childhood obesity is how to effectively focus on the behaviors  that  </a:t>
            </a:r>
            <a:r>
              <a:rPr lang="en-US" dirty="0" smtClean="0"/>
              <a:t>contribute  </a:t>
            </a:r>
            <a:r>
              <a:rPr lang="en-US" dirty="0"/>
              <a:t>to obesity without stigmatizing  obese children and youth.  </a:t>
            </a:r>
            <a:endParaRPr lang="en-US" dirty="0" smtClean="0"/>
          </a:p>
          <a:p>
            <a:r>
              <a:rPr lang="en-US" dirty="0"/>
              <a:t>This focus needs to be a consideration in the design of the range of </a:t>
            </a:r>
            <a:r>
              <a:rPr lang="en-US" dirty="0" smtClean="0"/>
              <a:t>interventions.</a:t>
            </a:r>
            <a:endParaRPr lang="en-US" dirty="0"/>
          </a:p>
          <a:p>
            <a:r>
              <a:rPr lang="en-US" dirty="0"/>
              <a:t>There is also the need to consider </a:t>
            </a:r>
            <a:r>
              <a:rPr lang="en-US" dirty="0" smtClean="0"/>
              <a:t>the </a:t>
            </a:r>
            <a:r>
              <a:rPr lang="en-US" dirty="0"/>
              <a:t>adverse effects of </a:t>
            </a:r>
            <a:r>
              <a:rPr lang="en-US" dirty="0" smtClean="0"/>
              <a:t>normalization when discussing  </a:t>
            </a:r>
            <a:r>
              <a:rPr lang="en-US" dirty="0"/>
              <a:t>stigmatization</a:t>
            </a:r>
            <a:r>
              <a:rPr lang="en-US" dirty="0" smtClean="0"/>
              <a:t>.</a:t>
            </a:r>
          </a:p>
          <a:p>
            <a:r>
              <a:rPr lang="en-US" dirty="0" smtClean="0"/>
              <a:t>In some </a:t>
            </a:r>
            <a:r>
              <a:rPr lang="en-US" dirty="0"/>
              <a:t>ways, </a:t>
            </a:r>
            <a:r>
              <a:rPr lang="en-US" dirty="0" smtClean="0"/>
              <a:t>our </a:t>
            </a:r>
            <a:r>
              <a:rPr lang="en-US" dirty="0"/>
              <a:t>society has  </a:t>
            </a:r>
            <a:r>
              <a:rPr lang="en-US" dirty="0" smtClean="0"/>
              <a:t>become </a:t>
            </a:r>
            <a:r>
              <a:rPr lang="en-US" dirty="0"/>
              <a:t>more  accepting  of larger  sizes in the products and  portions we </a:t>
            </a:r>
            <a:r>
              <a:rPr lang="en-US" dirty="0" smtClean="0"/>
              <a:t>consume</a:t>
            </a:r>
            <a:r>
              <a:rPr lang="en-US" dirty="0"/>
              <a:t>. </a:t>
            </a:r>
            <a:r>
              <a:rPr lang="en-US" dirty="0" smtClean="0"/>
              <a:t>Our </a:t>
            </a:r>
            <a:r>
              <a:rPr lang="en-US" dirty="0"/>
              <a:t>society often accommodates obesity as the social norm,  for example,  by resizing clothing,  expanding the width  of seating in public  areas,  and  retrofitting  ambulances  to  </a:t>
            </a:r>
            <a:r>
              <a:rPr lang="en-US" dirty="0" smtClean="0"/>
              <a:t>accommodate larger girth.</a:t>
            </a:r>
            <a:r>
              <a:rPr lang="en-US" dirty="0"/>
              <a:t/>
            </a:r>
            <a:br>
              <a:rPr lang="en-US" dirty="0"/>
            </a:br>
            <a:endParaRPr lang="en-US" dirty="0"/>
          </a:p>
        </p:txBody>
      </p:sp>
    </p:spTree>
    <p:extLst>
      <p:ext uri="{BB962C8B-B14F-4D97-AF65-F5344CB8AC3E}">
        <p14:creationId xmlns:p14="http://schemas.microsoft.com/office/powerpoint/2010/main" val="42325416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Stigmatization</a:t>
            </a:r>
            <a:endParaRPr lang="en-US" dirty="0"/>
          </a:p>
        </p:txBody>
      </p:sp>
      <p:sp>
        <p:nvSpPr>
          <p:cNvPr id="3" name="Content Placeholder 2"/>
          <p:cNvSpPr>
            <a:spLocks noGrp="1"/>
          </p:cNvSpPr>
          <p:nvPr>
            <p:ph sz="quarter" idx="1"/>
          </p:nvPr>
        </p:nvSpPr>
        <p:spPr/>
        <p:txBody>
          <a:bodyPr>
            <a:normAutofit/>
          </a:bodyPr>
          <a:lstStyle/>
          <a:p>
            <a:r>
              <a:rPr lang="en-US" b="1" dirty="0" smtClean="0"/>
              <a:t>The best strategy to address the </a:t>
            </a:r>
            <a:r>
              <a:rPr lang="en-US" b="1" dirty="0"/>
              <a:t>tension between stigmatization and </a:t>
            </a:r>
            <a:r>
              <a:rPr lang="en-US" b="1" dirty="0" smtClean="0"/>
              <a:t>normalization is </a:t>
            </a:r>
            <a:r>
              <a:rPr lang="en-US" b="1" dirty="0"/>
              <a:t>by focusing on the behaviors that can be changed to promote health rather than on the individual and his or her appearance.</a:t>
            </a:r>
            <a:endParaRPr lang="en-US" dirty="0"/>
          </a:p>
          <a:p>
            <a:r>
              <a:rPr lang="en-US" dirty="0" smtClean="0"/>
              <a:t>Public health methods used for tobacco prevention not quite applicable for obesity prevention….why?</a:t>
            </a:r>
            <a:endParaRPr lang="en-US" dirty="0"/>
          </a:p>
        </p:txBody>
      </p:sp>
    </p:spTree>
    <p:extLst>
      <p:ext uri="{BB962C8B-B14F-4D97-AF65-F5344CB8AC3E}">
        <p14:creationId xmlns:p14="http://schemas.microsoft.com/office/powerpoint/2010/main" val="2487367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Body Image</a:t>
            </a:r>
            <a:endParaRPr lang="en-US" dirty="0"/>
          </a:p>
        </p:txBody>
      </p:sp>
      <p:sp>
        <p:nvSpPr>
          <p:cNvPr id="3" name="Content Placeholder 2"/>
          <p:cNvSpPr>
            <a:spLocks noGrp="1"/>
          </p:cNvSpPr>
          <p:nvPr>
            <p:ph sz="quarter" idx="1"/>
          </p:nvPr>
        </p:nvSpPr>
        <p:spPr>
          <a:xfrm>
            <a:off x="612648" y="1600200"/>
            <a:ext cx="8153400" cy="5105400"/>
          </a:xfrm>
        </p:spPr>
        <p:txBody>
          <a:bodyPr>
            <a:normAutofit lnSpcReduction="10000"/>
          </a:bodyPr>
          <a:lstStyle/>
          <a:p>
            <a:r>
              <a:rPr lang="en-US" dirty="0"/>
              <a:t>There is also concern that obesity prevention  efforts will lead to inappropriate weight concern, dieting preoccupation, or unhealthful weight control  practices  among  children  and  youth. </a:t>
            </a:r>
            <a:endParaRPr lang="en-US" dirty="0" smtClean="0"/>
          </a:p>
          <a:p>
            <a:r>
              <a:rPr lang="en-US" dirty="0" smtClean="0"/>
              <a:t>Studies </a:t>
            </a:r>
            <a:r>
              <a:rPr lang="en-US" dirty="0"/>
              <a:t>of children as young as the first grade have reported that a </a:t>
            </a:r>
            <a:r>
              <a:rPr lang="en-US" dirty="0" smtClean="0"/>
              <a:t>substantial </a:t>
            </a:r>
            <a:r>
              <a:rPr lang="en-US" dirty="0"/>
              <a:t>proportion of children  (about  </a:t>
            </a:r>
            <a:r>
              <a:rPr lang="en-US" dirty="0" smtClean="0"/>
              <a:t>50%  </a:t>
            </a:r>
            <a:r>
              <a:rPr lang="en-US" dirty="0"/>
              <a:t>of girls and </a:t>
            </a:r>
            <a:r>
              <a:rPr lang="en-US" dirty="0" smtClean="0"/>
              <a:t>30% </a:t>
            </a:r>
            <a:r>
              <a:rPr lang="en-US" dirty="0"/>
              <a:t>to </a:t>
            </a:r>
            <a:r>
              <a:rPr lang="en-US" dirty="0" smtClean="0"/>
              <a:t>40% </a:t>
            </a:r>
            <a:r>
              <a:rPr lang="en-US" dirty="0"/>
              <a:t>of boys), when given a choice of silhouettes  will choose a thinner  body size than their own as the “ideal” body </a:t>
            </a:r>
            <a:r>
              <a:rPr lang="en-US" dirty="0" smtClean="0"/>
              <a:t>size.</a:t>
            </a:r>
          </a:p>
          <a:p>
            <a:r>
              <a:rPr lang="en-US" dirty="0" smtClean="0"/>
              <a:t>See text </a:t>
            </a:r>
            <a:r>
              <a:rPr lang="en-US" dirty="0" err="1" smtClean="0"/>
              <a:t>pgs</a:t>
            </a:r>
            <a:r>
              <a:rPr lang="en-US" dirty="0" smtClean="0"/>
              <a:t> 103-104 for additional research findings.</a:t>
            </a:r>
            <a:endParaRPr lang="en-US" dirty="0"/>
          </a:p>
        </p:txBody>
      </p:sp>
    </p:spTree>
    <p:extLst>
      <p:ext uri="{BB962C8B-B14F-4D97-AF65-F5344CB8AC3E}">
        <p14:creationId xmlns:p14="http://schemas.microsoft.com/office/powerpoint/2010/main" val="41541916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Socioeconomic Status</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a:t>Many of the variables in Tables 3-1 and 3-2 may be potential mediators of the relationship between  socioeconomic  inequities  and  childhood </a:t>
            </a:r>
            <a:r>
              <a:rPr lang="en-US" dirty="0" smtClean="0"/>
              <a:t>obesity</a:t>
            </a:r>
            <a:r>
              <a:rPr lang="en-US" dirty="0"/>
              <a:t>. </a:t>
            </a:r>
            <a:endParaRPr lang="en-US" dirty="0" smtClean="0"/>
          </a:p>
          <a:p>
            <a:r>
              <a:rPr lang="en-US" dirty="0" smtClean="0"/>
              <a:t>Both </a:t>
            </a:r>
            <a:r>
              <a:rPr lang="en-US" dirty="0"/>
              <a:t>food and physical activity options </a:t>
            </a:r>
            <a:r>
              <a:rPr lang="en-US" dirty="0" smtClean="0"/>
              <a:t>are </a:t>
            </a:r>
            <a:r>
              <a:rPr lang="en-US" dirty="0"/>
              <a:t>more likely to be </a:t>
            </a:r>
            <a:r>
              <a:rPr lang="en-US" dirty="0" smtClean="0"/>
              <a:t>periodically  </a:t>
            </a:r>
            <a:r>
              <a:rPr lang="en-US" dirty="0"/>
              <a:t>inadequate,  unpredictable, or </a:t>
            </a:r>
            <a:r>
              <a:rPr lang="en-US" dirty="0" smtClean="0"/>
              <a:t>of  </a:t>
            </a:r>
            <a:r>
              <a:rPr lang="en-US" dirty="0"/>
              <a:t>lower  quality  for  those  with  low personal  incomes  or  those  living in low-income  </a:t>
            </a:r>
            <a:r>
              <a:rPr lang="en-US" dirty="0" smtClean="0"/>
              <a:t>neighborhoods.</a:t>
            </a:r>
          </a:p>
          <a:p>
            <a:r>
              <a:rPr lang="en-US" dirty="0" smtClean="0"/>
              <a:t>Poverty  </a:t>
            </a:r>
            <a:r>
              <a:rPr lang="en-US" dirty="0"/>
              <a:t>and  living in low-income  </a:t>
            </a:r>
            <a:r>
              <a:rPr lang="en-US" dirty="0" smtClean="0"/>
              <a:t>neighborhoods </a:t>
            </a:r>
            <a:r>
              <a:rPr lang="en-US" dirty="0"/>
              <a:t>limit access to healthful foods. </a:t>
            </a:r>
            <a:endParaRPr lang="en-US" dirty="0" smtClean="0"/>
          </a:p>
          <a:p>
            <a:r>
              <a:rPr lang="en-US" dirty="0" smtClean="0"/>
              <a:t>Some </a:t>
            </a:r>
            <a:r>
              <a:rPr lang="en-US" dirty="0"/>
              <a:t>types </a:t>
            </a:r>
            <a:r>
              <a:rPr lang="en-US" dirty="0" smtClean="0"/>
              <a:t>of </a:t>
            </a:r>
            <a:r>
              <a:rPr lang="en-US" dirty="0"/>
              <a:t>physical activity are </a:t>
            </a:r>
            <a:r>
              <a:rPr lang="en-US" dirty="0" smtClean="0"/>
              <a:t>available  </a:t>
            </a:r>
            <a:r>
              <a:rPr lang="en-US" dirty="0"/>
              <a:t>at low or no cost, but these options  may be less available </a:t>
            </a:r>
            <a:r>
              <a:rPr lang="en-US" dirty="0" smtClean="0"/>
              <a:t>due to neighborhood </a:t>
            </a:r>
            <a:r>
              <a:rPr lang="en-US" dirty="0"/>
              <a:t>safety concerns,  lack of adult  supervision,  </a:t>
            </a:r>
            <a:r>
              <a:rPr lang="en-US" dirty="0" smtClean="0"/>
              <a:t>and/or </a:t>
            </a:r>
            <a:r>
              <a:rPr lang="en-US" dirty="0"/>
              <a:t>limited community recreational or other resources.  </a:t>
            </a:r>
            <a:endParaRPr lang="en-US" dirty="0" smtClean="0"/>
          </a:p>
          <a:p>
            <a:r>
              <a:rPr lang="en-US" dirty="0" smtClean="0"/>
              <a:t>Addressing </a:t>
            </a:r>
            <a:r>
              <a:rPr lang="en-US" dirty="0"/>
              <a:t>childhood obesity in these </a:t>
            </a:r>
            <a:r>
              <a:rPr lang="en-US" dirty="0" smtClean="0"/>
              <a:t>contexts </a:t>
            </a:r>
            <a:r>
              <a:rPr lang="en-US" dirty="0"/>
              <a:t>will require attention to root causes, and </a:t>
            </a:r>
            <a:r>
              <a:rPr lang="en-US" dirty="0" smtClean="0"/>
              <a:t>require attempts </a:t>
            </a:r>
            <a:r>
              <a:rPr lang="en-US" dirty="0"/>
              <a:t>to mitigate the </a:t>
            </a:r>
            <a:r>
              <a:rPr lang="en-US" dirty="0" smtClean="0"/>
              <a:t>underlying </a:t>
            </a:r>
            <a:r>
              <a:rPr lang="en-US" dirty="0"/>
              <a:t>social  and  environmental  </a:t>
            </a:r>
            <a:r>
              <a:rPr lang="en-US" dirty="0" smtClean="0"/>
              <a:t>adversity.</a:t>
            </a:r>
            <a:endParaRPr lang="en-US" dirty="0"/>
          </a:p>
          <a:p>
            <a:endParaRPr lang="en-US" dirty="0"/>
          </a:p>
        </p:txBody>
      </p:sp>
    </p:spTree>
    <p:extLst>
      <p:ext uri="{BB962C8B-B14F-4D97-AF65-F5344CB8AC3E}">
        <p14:creationId xmlns:p14="http://schemas.microsoft.com/office/powerpoint/2010/main" val="26223517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Racial &amp; Ethnic Disparities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a:t>The substantially higher prevalence  of obesity in adults,  children,  and youth  in some African-American, Hispanic, American-Indian, and  Pacific Islander  populations </a:t>
            </a:r>
            <a:r>
              <a:rPr lang="en-US" dirty="0" smtClean="0"/>
              <a:t>(as we discussed in </a:t>
            </a:r>
            <a:r>
              <a:rPr lang="en-US" dirty="0"/>
              <a:t>Chapter 2) generates  considerations across </a:t>
            </a:r>
            <a:r>
              <a:rPr lang="en-US" dirty="0" smtClean="0"/>
              <a:t>the </a:t>
            </a:r>
            <a:r>
              <a:rPr lang="en-US" dirty="0"/>
              <a:t>entire ecologic </a:t>
            </a:r>
            <a:r>
              <a:rPr lang="en-US" dirty="0" smtClean="0"/>
              <a:t>framework.</a:t>
            </a:r>
          </a:p>
          <a:p>
            <a:r>
              <a:rPr lang="en-US" dirty="0"/>
              <a:t>Sociocultural variables that need to be considered when approaching obesity prevention  to reduce racial and ethnic disparities include traditional cuisines and  any aspect of the attitudes, beliefs, and  </a:t>
            </a:r>
            <a:r>
              <a:rPr lang="en-US" dirty="0" smtClean="0"/>
              <a:t>values </a:t>
            </a:r>
            <a:r>
              <a:rPr lang="en-US" dirty="0"/>
              <a:t>that  may  facilitate  or inhibit  the  promotion of  healthful  eating,  physical  activity,  and  weight control  patterns in children  and  youth  in these </a:t>
            </a:r>
            <a:r>
              <a:rPr lang="en-US" dirty="0" smtClean="0"/>
              <a:t>communities. </a:t>
            </a:r>
          </a:p>
        </p:txBody>
      </p:sp>
    </p:spTree>
    <p:extLst>
      <p:ext uri="{BB962C8B-B14F-4D97-AF65-F5344CB8AC3E}">
        <p14:creationId xmlns:p14="http://schemas.microsoft.com/office/powerpoint/2010/main" val="37732800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1000" y="228600"/>
            <a:ext cx="8378952" cy="990600"/>
          </a:xfrm>
        </p:spPr>
        <p:txBody>
          <a:bodyPr>
            <a:normAutofit fontScale="90000"/>
          </a:bodyPr>
          <a:lstStyle/>
          <a:p>
            <a:r>
              <a:rPr lang="en-US" dirty="0" smtClean="0"/>
              <a:t>Evidence-Based Public Health Approach</a:t>
            </a:r>
            <a:endParaRPr lang="en-US" dirty="0"/>
          </a:p>
        </p:txBody>
      </p:sp>
      <p:sp>
        <p:nvSpPr>
          <p:cNvPr id="7" name="Content Placeholder 6"/>
          <p:cNvSpPr>
            <a:spLocks noGrp="1"/>
          </p:cNvSpPr>
          <p:nvPr>
            <p:ph sz="quarter" idx="1"/>
          </p:nvPr>
        </p:nvSpPr>
        <p:spPr/>
        <p:txBody>
          <a:bodyPr>
            <a:normAutofit fontScale="85000" lnSpcReduction="10000"/>
          </a:bodyPr>
          <a:lstStyle/>
          <a:p>
            <a:r>
              <a:rPr lang="en-US" dirty="0"/>
              <a:t>E</a:t>
            </a:r>
            <a:r>
              <a:rPr lang="en-US" i="1" dirty="0" smtClean="0"/>
              <a:t>vidence-based  </a:t>
            </a:r>
            <a:r>
              <a:rPr lang="en-US" i="1" dirty="0"/>
              <a:t>public  health  </a:t>
            </a:r>
            <a:r>
              <a:rPr lang="en-US" dirty="0"/>
              <a:t>has become  the goal with  a knowledge  base that  includes  disease frequency  and  distribution; correlates,  determinants and  consequences  of  disease;  and  the  safety,  efficacy,  effectiveness,  and cost-effectiveness  of  a  range  of  </a:t>
            </a:r>
            <a:r>
              <a:rPr lang="en-US" dirty="0" smtClean="0"/>
              <a:t>interventions.  </a:t>
            </a:r>
            <a:endParaRPr lang="en-US" dirty="0"/>
          </a:p>
          <a:p>
            <a:r>
              <a:rPr lang="en-US" dirty="0" smtClean="0"/>
              <a:t>However, </a:t>
            </a:r>
            <a:r>
              <a:rPr lang="en-US" dirty="0"/>
              <a:t>given the  complex  environment in which </a:t>
            </a:r>
            <a:r>
              <a:rPr lang="en-US" dirty="0" smtClean="0"/>
              <a:t>multiple  </a:t>
            </a:r>
            <a:r>
              <a:rPr lang="en-US" dirty="0"/>
              <a:t>social,  economic,  </a:t>
            </a:r>
            <a:r>
              <a:rPr lang="en-US" dirty="0" smtClean="0"/>
              <a:t>cultural</a:t>
            </a:r>
            <a:r>
              <a:rPr lang="en-US" dirty="0"/>
              <a:t>,  and political elements interact  to produce  change in population-wide problems  such as obesity,  causality  may not  always  be established  for </a:t>
            </a:r>
            <a:r>
              <a:rPr lang="en-US" dirty="0" smtClean="0"/>
              <a:t>the relationships </a:t>
            </a:r>
            <a:r>
              <a:rPr lang="en-US" dirty="0"/>
              <a:t>among  the  various  </a:t>
            </a:r>
            <a:r>
              <a:rPr lang="en-US" dirty="0" smtClean="0"/>
              <a:t>interventions. </a:t>
            </a:r>
            <a:endParaRPr lang="en-US" dirty="0"/>
          </a:p>
          <a:p>
            <a:r>
              <a:rPr lang="en-US" dirty="0" smtClean="0"/>
              <a:t>Why?</a:t>
            </a:r>
            <a:r>
              <a:rPr lang="en-US" dirty="0"/>
              <a:t/>
            </a:r>
            <a:br>
              <a:rPr lang="en-US" dirty="0"/>
            </a:br>
            <a:endParaRPr lang="en-US" dirty="0"/>
          </a:p>
        </p:txBody>
      </p:sp>
    </p:spTree>
    <p:extLst>
      <p:ext uri="{BB962C8B-B14F-4D97-AF65-F5344CB8AC3E}">
        <p14:creationId xmlns:p14="http://schemas.microsoft.com/office/powerpoint/2010/main" val="5451838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458200" cy="990600"/>
          </a:xfrm>
        </p:spPr>
        <p:txBody>
          <a:bodyPr>
            <a:normAutofit fontScale="90000"/>
          </a:bodyPr>
          <a:lstStyle/>
          <a:p>
            <a:r>
              <a:rPr lang="en-US" dirty="0"/>
              <a:t>Evidence-Based Public Health Approach</a:t>
            </a:r>
          </a:p>
        </p:txBody>
      </p:sp>
      <p:sp>
        <p:nvSpPr>
          <p:cNvPr id="3" name="Content Placeholder 2"/>
          <p:cNvSpPr>
            <a:spLocks noGrp="1"/>
          </p:cNvSpPr>
          <p:nvPr>
            <p:ph sz="quarter" idx="1"/>
          </p:nvPr>
        </p:nvSpPr>
        <p:spPr/>
        <p:txBody>
          <a:bodyPr>
            <a:normAutofit fontScale="92500" lnSpcReduction="10000"/>
          </a:bodyPr>
          <a:lstStyle/>
          <a:p>
            <a:r>
              <a:rPr lang="en-US" dirty="0" smtClean="0"/>
              <a:t>Therefore, since </a:t>
            </a:r>
            <a:r>
              <a:rPr lang="en-US" dirty="0"/>
              <a:t>childhood obesity is a serious public health problem  calling for immediate reductions in obesity prevalence and in its health and social consequences,  the </a:t>
            </a:r>
            <a:r>
              <a:rPr lang="en-US" dirty="0" smtClean="0"/>
              <a:t>IOM committee  </a:t>
            </a:r>
            <a:r>
              <a:rPr lang="en-US" dirty="0"/>
              <a:t>strongly believed that actions should be based on the best </a:t>
            </a:r>
            <a:r>
              <a:rPr lang="en-US" i="1" dirty="0"/>
              <a:t>available </a:t>
            </a:r>
            <a:r>
              <a:rPr lang="en-US" dirty="0"/>
              <a:t>evidence—as opposed to waiting for the best </a:t>
            </a:r>
            <a:r>
              <a:rPr lang="en-US" i="1" dirty="0"/>
              <a:t>possible </a:t>
            </a:r>
            <a:r>
              <a:rPr lang="en-US" dirty="0"/>
              <a:t>evidence.</a:t>
            </a:r>
          </a:p>
          <a:p>
            <a:r>
              <a:rPr lang="en-US" dirty="0"/>
              <a:t>The different  types of evidence that  the committee  used in developing the report’s  recommendations are illustrated in Table </a:t>
            </a:r>
            <a:r>
              <a:rPr lang="en-US" dirty="0" smtClean="0"/>
              <a:t>3-5.</a:t>
            </a:r>
            <a:r>
              <a:rPr lang="en-US" dirty="0"/>
              <a:t/>
            </a:r>
            <a:br>
              <a:rPr lang="en-US" dirty="0"/>
            </a:br>
            <a:endParaRPr lang="en-US" dirty="0"/>
          </a:p>
          <a:p>
            <a:endParaRPr lang="en-US" dirty="0"/>
          </a:p>
        </p:txBody>
      </p:sp>
    </p:spTree>
    <p:extLst>
      <p:ext uri="{BB962C8B-B14F-4D97-AF65-F5344CB8AC3E}">
        <p14:creationId xmlns:p14="http://schemas.microsoft.com/office/powerpoint/2010/main" val="1155124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 and Terminology (BMI)</a:t>
            </a:r>
          </a:p>
        </p:txBody>
      </p:sp>
      <p:sp>
        <p:nvSpPr>
          <p:cNvPr id="3" name="Content Placeholder 2"/>
          <p:cNvSpPr>
            <a:spLocks noGrp="1"/>
          </p:cNvSpPr>
          <p:nvPr>
            <p:ph sz="quarter" idx="1"/>
          </p:nvPr>
        </p:nvSpPr>
        <p:spPr>
          <a:xfrm>
            <a:off x="612648" y="1600200"/>
            <a:ext cx="8153400" cy="5029200"/>
          </a:xfrm>
        </p:spPr>
        <p:txBody>
          <a:bodyPr>
            <a:normAutofit fontScale="85000" lnSpcReduction="10000"/>
          </a:bodyPr>
          <a:lstStyle/>
          <a:p>
            <a:r>
              <a:rPr lang="en-US" sz="3200" dirty="0" smtClean="0"/>
              <a:t>It </a:t>
            </a:r>
            <a:r>
              <a:rPr lang="en-US" sz="3200" dirty="0"/>
              <a:t>has been customary to use the term “overweight” instead of “obese” to refer to children with BMIs above the age- and gender-specific 95th  percentiles; however the term “obese” more effectively conveys the seriousness, urgency,  and  medical  nature  of  this  concern  than  does  the  term  “overweight,” thereby reinforcing the importance of taking immediate action. </a:t>
            </a:r>
          </a:p>
          <a:p>
            <a:r>
              <a:rPr lang="en-US" sz="3200" dirty="0"/>
              <a:t>The  committee  recognizes,  however,  that  the  term  obese is probably not well suited for children younger than 2 years of age because the relationships  among  BMI, body fat, and morbidity are less clear at these ages.</a:t>
            </a:r>
          </a:p>
          <a:p>
            <a:endParaRPr lang="en-US" dirty="0"/>
          </a:p>
        </p:txBody>
      </p:sp>
    </p:spTree>
    <p:extLst>
      <p:ext uri="{BB962C8B-B14F-4D97-AF65-F5344CB8AC3E}">
        <p14:creationId xmlns:p14="http://schemas.microsoft.com/office/powerpoint/2010/main" val="1750987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 and Terminology</a:t>
            </a:r>
          </a:p>
        </p:txBody>
      </p:sp>
      <p:sp>
        <p:nvSpPr>
          <p:cNvPr id="3" name="Content Placeholder 2"/>
          <p:cNvSpPr>
            <a:spLocks noGrp="1"/>
          </p:cNvSpPr>
          <p:nvPr>
            <p:ph sz="quarter" idx="1"/>
          </p:nvPr>
        </p:nvSpPr>
        <p:spPr/>
        <p:txBody>
          <a:bodyPr/>
          <a:lstStyle/>
          <a:p>
            <a:r>
              <a:rPr lang="en-US" b="1" dirty="0"/>
              <a:t>In this report, the term “obese”  refers to children and youth between the ages of 2 and 18 years who have BMIs equal to or greater than the 95th percentile of the age- and gender-specific BMI charts developed by CDC</a:t>
            </a:r>
            <a:r>
              <a:rPr lang="en-US" b="1" dirty="0" smtClean="0"/>
              <a:t>.</a:t>
            </a:r>
            <a:endParaRPr lang="en-US" dirty="0"/>
          </a:p>
          <a:p>
            <a:endParaRPr lang="en-US" dirty="0"/>
          </a:p>
        </p:txBody>
      </p:sp>
    </p:spTree>
    <p:extLst>
      <p:ext uri="{BB962C8B-B14F-4D97-AF65-F5344CB8AC3E}">
        <p14:creationId xmlns:p14="http://schemas.microsoft.com/office/powerpoint/2010/main" val="673061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990600"/>
          </a:xfrm>
        </p:spPr>
        <p:txBody>
          <a:bodyPr>
            <a:normAutofit fontScale="90000"/>
          </a:bodyPr>
          <a:lstStyle/>
          <a:p>
            <a:r>
              <a:rPr lang="en-US" sz="4900" dirty="0" smtClean="0"/>
              <a:t>Definition and Terminology </a:t>
            </a:r>
            <a:r>
              <a:rPr lang="en-US" dirty="0" smtClean="0"/>
              <a:t>(approach)</a:t>
            </a:r>
            <a:endParaRPr lang="en-US" dirty="0"/>
          </a:p>
        </p:txBody>
      </p:sp>
      <p:sp>
        <p:nvSpPr>
          <p:cNvPr id="3" name="Content Placeholder 2"/>
          <p:cNvSpPr>
            <a:spLocks noGrp="1"/>
          </p:cNvSpPr>
          <p:nvPr>
            <p:ph sz="quarter" idx="1"/>
          </p:nvPr>
        </p:nvSpPr>
        <p:spPr>
          <a:xfrm>
            <a:off x="612648" y="1600200"/>
            <a:ext cx="8455152" cy="5029200"/>
          </a:xfrm>
        </p:spPr>
        <p:txBody>
          <a:bodyPr>
            <a:noAutofit/>
          </a:bodyPr>
          <a:lstStyle/>
          <a:p>
            <a:r>
              <a:rPr lang="en-US" sz="2400" dirty="0"/>
              <a:t>A </a:t>
            </a:r>
            <a:r>
              <a:rPr lang="en-US" sz="2400" b="1" dirty="0"/>
              <a:t>primary  prevention  </a:t>
            </a:r>
            <a:r>
              <a:rPr lang="en-US" sz="2400" dirty="0"/>
              <a:t>approach emphasizes efforts that can help the </a:t>
            </a:r>
            <a:r>
              <a:rPr lang="en-US" sz="2400" dirty="0" smtClean="0"/>
              <a:t>majority of </a:t>
            </a:r>
            <a:r>
              <a:rPr lang="en-US" sz="2400" dirty="0"/>
              <a:t>children who are at a healthy weight to maintain that status and not </a:t>
            </a:r>
            <a:r>
              <a:rPr lang="en-US" sz="2400" dirty="0" smtClean="0"/>
              <a:t>become </a:t>
            </a:r>
            <a:r>
              <a:rPr lang="en-US" sz="2400" dirty="0"/>
              <a:t>obese.  </a:t>
            </a:r>
            <a:endParaRPr lang="en-US" sz="2400" dirty="0" smtClean="0"/>
          </a:p>
          <a:p>
            <a:r>
              <a:rPr lang="en-US" sz="2400" dirty="0" smtClean="0"/>
              <a:t>Within  </a:t>
            </a:r>
            <a:r>
              <a:rPr lang="en-US" sz="2400" dirty="0"/>
              <a:t>this  approach, the  </a:t>
            </a:r>
            <a:r>
              <a:rPr lang="en-US" sz="2400" dirty="0" smtClean="0"/>
              <a:t>committee </a:t>
            </a:r>
            <a:r>
              <a:rPr lang="en-US" sz="2400" dirty="0"/>
              <a:t>developed  the majority  of its recommendations as </a:t>
            </a:r>
            <a:r>
              <a:rPr lang="en-US" sz="2400" b="1" dirty="0"/>
              <a:t>“population-based” </a:t>
            </a:r>
            <a:r>
              <a:rPr lang="en-US" sz="2400" dirty="0"/>
              <a:t>actions—directed to the entire population instead of high-risk individuals. </a:t>
            </a:r>
            <a:endParaRPr lang="en-US" sz="2400" dirty="0" smtClean="0"/>
          </a:p>
          <a:p>
            <a:pPr lvl="1"/>
            <a:r>
              <a:rPr lang="en-US" sz="2100" dirty="0" smtClean="0"/>
              <a:t>*However</a:t>
            </a:r>
            <a:r>
              <a:rPr lang="en-US" sz="2100" dirty="0"/>
              <a:t>,  the </a:t>
            </a:r>
            <a:r>
              <a:rPr lang="en-US" sz="2100" dirty="0" smtClean="0"/>
              <a:t>IOM committee </a:t>
            </a:r>
            <a:r>
              <a:rPr lang="en-US" sz="2100" dirty="0"/>
              <a:t>acknowledges that obesity prevention  will need to combine </a:t>
            </a:r>
            <a:r>
              <a:rPr lang="en-US" sz="2100" dirty="0" smtClean="0"/>
              <a:t>population-based </a:t>
            </a:r>
            <a:r>
              <a:rPr lang="en-US" sz="2100" dirty="0"/>
              <a:t>efforts with targeted  approaches for high-risk  </a:t>
            </a:r>
            <a:r>
              <a:rPr lang="en-US" sz="2100" dirty="0" smtClean="0"/>
              <a:t>individuals and </a:t>
            </a:r>
            <a:r>
              <a:rPr lang="en-US" sz="2100" dirty="0"/>
              <a:t>subgroups. </a:t>
            </a:r>
            <a:endParaRPr lang="en-US" sz="2100" dirty="0" smtClean="0"/>
          </a:p>
          <a:p>
            <a:pPr lvl="1"/>
            <a:r>
              <a:rPr lang="en-US" sz="2100" dirty="0" smtClean="0"/>
              <a:t>*Such as children </a:t>
            </a:r>
            <a:r>
              <a:rPr lang="en-US" sz="2100" dirty="0"/>
              <a:t>and adolescents in  particular ethnic  groups  with  higher  than  average  obesity-prevalence rates and communities in which there are recognizable  social and economic disparities. </a:t>
            </a:r>
            <a:endParaRPr lang="en-US" sz="2100" dirty="0" smtClean="0"/>
          </a:p>
          <a:p>
            <a:pPr marL="365760" lvl="1" indent="0">
              <a:buNone/>
            </a:pPr>
            <a:endParaRPr lang="en-US" sz="2100" dirty="0"/>
          </a:p>
          <a:p>
            <a:pPr marL="365760" lvl="1" indent="0">
              <a:buNone/>
            </a:pPr>
            <a:r>
              <a:rPr lang="en-US" sz="2100" dirty="0" smtClean="0"/>
              <a:t>*The focus of the rest of this course will be on these high-risk subgroups.</a:t>
            </a:r>
            <a:endParaRPr lang="en-US" sz="2100" dirty="0"/>
          </a:p>
        </p:txBody>
      </p:sp>
    </p:spTree>
    <p:extLst>
      <p:ext uri="{BB962C8B-B14F-4D97-AF65-F5344CB8AC3E}">
        <p14:creationId xmlns:p14="http://schemas.microsoft.com/office/powerpoint/2010/main" val="286847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1135075" y="533400"/>
            <a:ext cx="7315200" cy="6172200"/>
          </a:xfrm>
        </p:spPr>
        <p:txBody>
          <a:bodyPr>
            <a:normAutofit/>
          </a:bodyPr>
          <a:lstStyle/>
          <a:p>
            <a:r>
              <a:rPr lang="en-US" dirty="0" smtClean="0"/>
              <a:t>This approach </a:t>
            </a:r>
            <a:r>
              <a:rPr lang="en-US" dirty="0"/>
              <a:t>to obesity prevention  is similar to the range of prevention  efforts  that  have  been  used  to  address  many  other  public health problems.  </a:t>
            </a:r>
            <a:endParaRPr lang="en-US" dirty="0" smtClean="0"/>
          </a:p>
          <a:p>
            <a:r>
              <a:rPr lang="en-US" dirty="0" smtClean="0"/>
              <a:t>Some </a:t>
            </a:r>
            <a:r>
              <a:rPr lang="en-US" dirty="0"/>
              <a:t>efforts directly change the physical environment but require no purposeful  action on the part of the target population (e.g., fluoridation of community drinking water and food fortification</a:t>
            </a:r>
            <a:r>
              <a:rPr lang="en-US" dirty="0" smtClean="0"/>
              <a:t>);</a:t>
            </a:r>
          </a:p>
          <a:p>
            <a:r>
              <a:rPr lang="en-US" dirty="0" smtClean="0"/>
              <a:t>Others </a:t>
            </a:r>
            <a:r>
              <a:rPr lang="en-US" dirty="0"/>
              <a:t>directly require behavior  change in targeted high-risk populations (e.g., immunization of children);  </a:t>
            </a:r>
            <a:r>
              <a:rPr lang="en-US" dirty="0" smtClean="0"/>
              <a:t>and…  </a:t>
            </a:r>
          </a:p>
        </p:txBody>
      </p:sp>
      <p:pic>
        <p:nvPicPr>
          <p:cNvPr id="4099" name="Picture 3" descr="C:\Users\lchandler\AppData\Local\Microsoft\Windows\Temporary Internet Files\Content.IE5\43BGBP2G\MC90023288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86" y="2057399"/>
            <a:ext cx="1394414" cy="2083463"/>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lchandler\AppData\Local\Microsoft\Windows\Temporary Internet Files\Content.IE5\U6GOWOTR\MC90035899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0369" y="4953001"/>
            <a:ext cx="1740181"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868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sz="quarter" idx="4294967295"/>
          </p:nvPr>
        </p:nvSpPr>
        <p:spPr>
          <a:xfrm>
            <a:off x="762000" y="381000"/>
            <a:ext cx="7391400" cy="5638800"/>
          </a:xfrm>
        </p:spPr>
        <p:txBody>
          <a:bodyPr/>
          <a:lstStyle/>
          <a:p>
            <a:r>
              <a:rPr lang="en-US" dirty="0"/>
              <a:t>Some require  environmental change to facilitate behavioral  change (e.g., zoning and land-use regulations to encourage physical activity). </a:t>
            </a:r>
          </a:p>
          <a:p>
            <a:r>
              <a:rPr lang="en-US" dirty="0"/>
              <a:t>The majority  of efforts require  multiple  approaches; for example, efforts to reduce underage drinking and tobacco control have involved legislation, media campaigns, counseling, and many other mechanisms.</a:t>
            </a:r>
          </a:p>
          <a:p>
            <a:endParaRPr lang="en-US" dirty="0"/>
          </a:p>
        </p:txBody>
      </p:sp>
      <p:pic>
        <p:nvPicPr>
          <p:cNvPr id="5126" name="Picture 6" descr="C:\Users\lchandler\AppData\Local\Microsoft\Windows\Temporary Internet Files\Content.IE5\N1MZXHBZ\MP900314183[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4866663"/>
            <a:ext cx="3048000" cy="1452880"/>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C:\Users\lchandler\AppData\Local\Microsoft\Windows\Temporary Internet Files\Content.IE5\N1MZXHBZ\MC90004865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0" y="4662355"/>
            <a:ext cx="1735531" cy="1787652"/>
          </a:xfrm>
          <a:prstGeom prst="rect">
            <a:avLst/>
          </a:prstGeom>
          <a:noFill/>
          <a:extLst>
            <a:ext uri="{909E8E84-426E-40DD-AFC4-6F175D3DCCD1}">
              <a14:hiddenFill xmlns:a14="http://schemas.microsoft.com/office/drawing/2010/main">
                <a:solidFill>
                  <a:srgbClr val="FFFFFF"/>
                </a:solidFill>
              </a14:hiddenFill>
            </a:ext>
          </a:extLst>
        </p:spPr>
      </p:pic>
      <p:pic>
        <p:nvPicPr>
          <p:cNvPr id="5129" name="Picture 9" descr="C:\Users\lchandler\AppData\Local\Microsoft\Windows\Temporary Internet Files\Content.IE5\U6GOWOTR\MC90005664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0" y="4696991"/>
            <a:ext cx="1804111" cy="1792224"/>
          </a:xfrm>
          <a:prstGeom prst="rect">
            <a:avLst/>
          </a:prstGeom>
          <a:noFill/>
          <a:extLst>
            <a:ext uri="{909E8E84-426E-40DD-AFC4-6F175D3DCCD1}">
              <a14:hiddenFill xmlns:a14="http://schemas.microsoft.com/office/drawing/2010/main">
                <a:solidFill>
                  <a:srgbClr val="FFFFFF"/>
                </a:solidFill>
              </a14:hiddenFill>
            </a:ext>
          </a:extLst>
        </p:spPr>
      </p:pic>
      <p:sp>
        <p:nvSpPr>
          <p:cNvPr id="13" name="Rounded Rectangle 12"/>
          <p:cNvSpPr/>
          <p:nvPr/>
        </p:nvSpPr>
        <p:spPr>
          <a:xfrm rot="21342052">
            <a:off x="7142212" y="5382675"/>
            <a:ext cx="921288" cy="75771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30" name="Picture 10" descr="C:\Users\lchandler\AppData\Local\Microsoft\Windows\Temporary Internet Files\Content.IE5\N1MZXHBZ\MC90014131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48282" y="5341675"/>
            <a:ext cx="981833" cy="798448"/>
          </a:xfrm>
          <a:prstGeom prst="rect">
            <a:avLst/>
          </a:prstGeom>
          <a:noFill/>
          <a:extLst>
            <a:ext uri="{909E8E84-426E-40DD-AFC4-6F175D3DCCD1}">
              <a14:hiddenFill xmlns:a14="http://schemas.microsoft.com/office/drawing/2010/main">
                <a:solidFill>
                  <a:srgbClr val="FFFFFF"/>
                </a:solidFill>
              </a14:hiddenFill>
            </a:ext>
          </a:extLst>
        </p:spPr>
      </p:pic>
      <p:pic>
        <p:nvPicPr>
          <p:cNvPr id="5131" name="Picture 11" descr="C:\Users\lchandler\AppData\Local\Microsoft\Windows\Temporary Internet Files\Content.IE5\UZ5Y3829\MC900383374[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96247" y="1295400"/>
            <a:ext cx="1826971" cy="17492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404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Ecological Theory</a:t>
            </a:r>
            <a:endParaRPr lang="en-US" dirty="0"/>
          </a:p>
        </p:txBody>
      </p:sp>
      <p:grpSp>
        <p:nvGrpSpPr>
          <p:cNvPr id="9" name="Group 8"/>
          <p:cNvGrpSpPr>
            <a:grpSpLocks noChangeAspect="1"/>
          </p:cNvGrpSpPr>
          <p:nvPr/>
        </p:nvGrpSpPr>
        <p:grpSpPr bwMode="auto">
          <a:xfrm>
            <a:off x="408204" y="1828800"/>
            <a:ext cx="7704138" cy="6624638"/>
            <a:chOff x="672" y="1059"/>
            <a:chExt cx="4853" cy="3830"/>
          </a:xfrm>
        </p:grpSpPr>
        <p:sp>
          <p:nvSpPr>
            <p:cNvPr id="17" name="Freeform 15"/>
            <p:cNvSpPr>
              <a:spLocks/>
            </p:cNvSpPr>
            <p:nvPr/>
          </p:nvSpPr>
          <p:spPr bwMode="auto">
            <a:xfrm>
              <a:off x="1384" y="1059"/>
              <a:ext cx="4141" cy="2734"/>
            </a:xfrm>
            <a:custGeom>
              <a:avLst/>
              <a:gdLst>
                <a:gd name="T0" fmla="*/ 4134 w 4141"/>
                <a:gd name="T1" fmla="*/ 1479 h 2734"/>
                <a:gd name="T2" fmla="*/ 4081 w 4141"/>
                <a:gd name="T3" fmla="*/ 1696 h 2734"/>
                <a:gd name="T4" fmla="*/ 3978 w 4141"/>
                <a:gd name="T5" fmla="*/ 1900 h 2734"/>
                <a:gd name="T6" fmla="*/ 3831 w 4141"/>
                <a:gd name="T7" fmla="*/ 2087 h 2734"/>
                <a:gd name="T8" fmla="*/ 3642 w 4141"/>
                <a:gd name="T9" fmla="*/ 2257 h 2734"/>
                <a:gd name="T10" fmla="*/ 3418 w 4141"/>
                <a:gd name="T11" fmla="*/ 2405 h 2734"/>
                <a:gd name="T12" fmla="*/ 3161 w 4141"/>
                <a:gd name="T13" fmla="*/ 2529 h 2734"/>
                <a:gd name="T14" fmla="*/ 2876 w 4141"/>
                <a:gd name="T15" fmla="*/ 2627 h 2734"/>
                <a:gd name="T16" fmla="*/ 2568 w 4141"/>
                <a:gd name="T17" fmla="*/ 2694 h 2734"/>
                <a:gd name="T18" fmla="*/ 2240 w 4141"/>
                <a:gd name="T19" fmla="*/ 2729 h 2734"/>
                <a:gd name="T20" fmla="*/ 1900 w 4141"/>
                <a:gd name="T21" fmla="*/ 2729 h 2734"/>
                <a:gd name="T22" fmla="*/ 1573 w 4141"/>
                <a:gd name="T23" fmla="*/ 2694 h 2734"/>
                <a:gd name="T24" fmla="*/ 1264 w 4141"/>
                <a:gd name="T25" fmla="*/ 2627 h 2734"/>
                <a:gd name="T26" fmla="*/ 980 w 4141"/>
                <a:gd name="T27" fmla="*/ 2529 h 2734"/>
                <a:gd name="T28" fmla="*/ 723 w 4141"/>
                <a:gd name="T29" fmla="*/ 2405 h 2734"/>
                <a:gd name="T30" fmla="*/ 498 w 4141"/>
                <a:gd name="T31" fmla="*/ 2257 h 2734"/>
                <a:gd name="T32" fmla="*/ 310 w 4141"/>
                <a:gd name="T33" fmla="*/ 2087 h 2734"/>
                <a:gd name="T34" fmla="*/ 162 w 4141"/>
                <a:gd name="T35" fmla="*/ 1900 h 2734"/>
                <a:gd name="T36" fmla="*/ 60 w 4141"/>
                <a:gd name="T37" fmla="*/ 1696 h 2734"/>
                <a:gd name="T38" fmla="*/ 7 w 4141"/>
                <a:gd name="T39" fmla="*/ 1479 h 2734"/>
                <a:gd name="T40" fmla="*/ 7 w 4141"/>
                <a:gd name="T41" fmla="*/ 1255 h 2734"/>
                <a:gd name="T42" fmla="*/ 60 w 4141"/>
                <a:gd name="T43" fmla="*/ 1039 h 2734"/>
                <a:gd name="T44" fmla="*/ 162 w 4141"/>
                <a:gd name="T45" fmla="*/ 835 h 2734"/>
                <a:gd name="T46" fmla="*/ 310 w 4141"/>
                <a:gd name="T47" fmla="*/ 647 h 2734"/>
                <a:gd name="T48" fmla="*/ 498 w 4141"/>
                <a:gd name="T49" fmla="*/ 478 h 2734"/>
                <a:gd name="T50" fmla="*/ 723 w 4141"/>
                <a:gd name="T51" fmla="*/ 329 h 2734"/>
                <a:gd name="T52" fmla="*/ 980 w 4141"/>
                <a:gd name="T53" fmla="*/ 205 h 2734"/>
                <a:gd name="T54" fmla="*/ 1264 w 4141"/>
                <a:gd name="T55" fmla="*/ 108 h 2734"/>
                <a:gd name="T56" fmla="*/ 1573 w 4141"/>
                <a:gd name="T57" fmla="*/ 40 h 2734"/>
                <a:gd name="T58" fmla="*/ 1900 w 4141"/>
                <a:gd name="T59" fmla="*/ 5 h 2734"/>
                <a:gd name="T60" fmla="*/ 2240 w 4141"/>
                <a:gd name="T61" fmla="*/ 5 h 2734"/>
                <a:gd name="T62" fmla="*/ 2568 w 4141"/>
                <a:gd name="T63" fmla="*/ 40 h 2734"/>
                <a:gd name="T64" fmla="*/ 2876 w 4141"/>
                <a:gd name="T65" fmla="*/ 108 h 2734"/>
                <a:gd name="T66" fmla="*/ 3161 w 4141"/>
                <a:gd name="T67" fmla="*/ 205 h 2734"/>
                <a:gd name="T68" fmla="*/ 3418 w 4141"/>
                <a:gd name="T69" fmla="*/ 329 h 2734"/>
                <a:gd name="T70" fmla="*/ 3642 w 4141"/>
                <a:gd name="T71" fmla="*/ 478 h 2734"/>
                <a:gd name="T72" fmla="*/ 3831 w 4141"/>
                <a:gd name="T73" fmla="*/ 647 h 2734"/>
                <a:gd name="T74" fmla="*/ 3978 w 4141"/>
                <a:gd name="T75" fmla="*/ 835 h 2734"/>
                <a:gd name="T76" fmla="*/ 4081 w 4141"/>
                <a:gd name="T77" fmla="*/ 1039 h 2734"/>
                <a:gd name="T78" fmla="*/ 4134 w 4141"/>
                <a:gd name="T79" fmla="*/ 1255 h 2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141" h="2734">
                  <a:moveTo>
                    <a:pt x="4141" y="1367"/>
                  </a:moveTo>
                  <a:lnTo>
                    <a:pt x="4134" y="1479"/>
                  </a:lnTo>
                  <a:lnTo>
                    <a:pt x="4114" y="1589"/>
                  </a:lnTo>
                  <a:lnTo>
                    <a:pt x="4081" y="1696"/>
                  </a:lnTo>
                  <a:lnTo>
                    <a:pt x="4035" y="1799"/>
                  </a:lnTo>
                  <a:lnTo>
                    <a:pt x="3978" y="1900"/>
                  </a:lnTo>
                  <a:lnTo>
                    <a:pt x="3910" y="1995"/>
                  </a:lnTo>
                  <a:lnTo>
                    <a:pt x="3831" y="2087"/>
                  </a:lnTo>
                  <a:lnTo>
                    <a:pt x="3741" y="2174"/>
                  </a:lnTo>
                  <a:lnTo>
                    <a:pt x="3642" y="2257"/>
                  </a:lnTo>
                  <a:lnTo>
                    <a:pt x="3534" y="2334"/>
                  </a:lnTo>
                  <a:lnTo>
                    <a:pt x="3418" y="2405"/>
                  </a:lnTo>
                  <a:lnTo>
                    <a:pt x="3293" y="2470"/>
                  </a:lnTo>
                  <a:lnTo>
                    <a:pt x="3161" y="2529"/>
                  </a:lnTo>
                  <a:lnTo>
                    <a:pt x="3022" y="2582"/>
                  </a:lnTo>
                  <a:lnTo>
                    <a:pt x="2876" y="2627"/>
                  </a:lnTo>
                  <a:lnTo>
                    <a:pt x="2725" y="2665"/>
                  </a:lnTo>
                  <a:lnTo>
                    <a:pt x="2568" y="2694"/>
                  </a:lnTo>
                  <a:lnTo>
                    <a:pt x="2406" y="2716"/>
                  </a:lnTo>
                  <a:lnTo>
                    <a:pt x="2240" y="2729"/>
                  </a:lnTo>
                  <a:lnTo>
                    <a:pt x="2071" y="2734"/>
                  </a:lnTo>
                  <a:lnTo>
                    <a:pt x="1900" y="2729"/>
                  </a:lnTo>
                  <a:lnTo>
                    <a:pt x="1735" y="2716"/>
                  </a:lnTo>
                  <a:lnTo>
                    <a:pt x="1573" y="2694"/>
                  </a:lnTo>
                  <a:lnTo>
                    <a:pt x="1416" y="2665"/>
                  </a:lnTo>
                  <a:lnTo>
                    <a:pt x="1264" y="2627"/>
                  </a:lnTo>
                  <a:lnTo>
                    <a:pt x="1119" y="2582"/>
                  </a:lnTo>
                  <a:lnTo>
                    <a:pt x="980" y="2529"/>
                  </a:lnTo>
                  <a:lnTo>
                    <a:pt x="848" y="2470"/>
                  </a:lnTo>
                  <a:lnTo>
                    <a:pt x="723" y="2405"/>
                  </a:lnTo>
                  <a:lnTo>
                    <a:pt x="606" y="2334"/>
                  </a:lnTo>
                  <a:lnTo>
                    <a:pt x="498" y="2257"/>
                  </a:lnTo>
                  <a:lnTo>
                    <a:pt x="399" y="2174"/>
                  </a:lnTo>
                  <a:lnTo>
                    <a:pt x="310" y="2087"/>
                  </a:lnTo>
                  <a:lnTo>
                    <a:pt x="231" y="1995"/>
                  </a:lnTo>
                  <a:lnTo>
                    <a:pt x="162" y="1900"/>
                  </a:lnTo>
                  <a:lnTo>
                    <a:pt x="105" y="1799"/>
                  </a:lnTo>
                  <a:lnTo>
                    <a:pt x="60" y="1696"/>
                  </a:lnTo>
                  <a:lnTo>
                    <a:pt x="27" y="1589"/>
                  </a:lnTo>
                  <a:lnTo>
                    <a:pt x="7" y="1479"/>
                  </a:lnTo>
                  <a:lnTo>
                    <a:pt x="0" y="1367"/>
                  </a:lnTo>
                  <a:lnTo>
                    <a:pt x="7" y="1255"/>
                  </a:lnTo>
                  <a:lnTo>
                    <a:pt x="27" y="1145"/>
                  </a:lnTo>
                  <a:lnTo>
                    <a:pt x="60" y="1039"/>
                  </a:lnTo>
                  <a:lnTo>
                    <a:pt x="105" y="935"/>
                  </a:lnTo>
                  <a:lnTo>
                    <a:pt x="162" y="835"/>
                  </a:lnTo>
                  <a:lnTo>
                    <a:pt x="231" y="739"/>
                  </a:lnTo>
                  <a:lnTo>
                    <a:pt x="310" y="647"/>
                  </a:lnTo>
                  <a:lnTo>
                    <a:pt x="399" y="560"/>
                  </a:lnTo>
                  <a:lnTo>
                    <a:pt x="498" y="478"/>
                  </a:lnTo>
                  <a:lnTo>
                    <a:pt x="606" y="400"/>
                  </a:lnTo>
                  <a:lnTo>
                    <a:pt x="723" y="329"/>
                  </a:lnTo>
                  <a:lnTo>
                    <a:pt x="848" y="264"/>
                  </a:lnTo>
                  <a:lnTo>
                    <a:pt x="980" y="205"/>
                  </a:lnTo>
                  <a:lnTo>
                    <a:pt x="1119" y="153"/>
                  </a:lnTo>
                  <a:lnTo>
                    <a:pt x="1264" y="108"/>
                  </a:lnTo>
                  <a:lnTo>
                    <a:pt x="1416" y="70"/>
                  </a:lnTo>
                  <a:lnTo>
                    <a:pt x="1573" y="40"/>
                  </a:lnTo>
                  <a:lnTo>
                    <a:pt x="1735" y="18"/>
                  </a:lnTo>
                  <a:lnTo>
                    <a:pt x="1900" y="5"/>
                  </a:lnTo>
                  <a:lnTo>
                    <a:pt x="2071" y="0"/>
                  </a:lnTo>
                  <a:lnTo>
                    <a:pt x="2240" y="5"/>
                  </a:lnTo>
                  <a:lnTo>
                    <a:pt x="2406" y="18"/>
                  </a:lnTo>
                  <a:lnTo>
                    <a:pt x="2568" y="40"/>
                  </a:lnTo>
                  <a:lnTo>
                    <a:pt x="2725" y="70"/>
                  </a:lnTo>
                  <a:lnTo>
                    <a:pt x="2876" y="108"/>
                  </a:lnTo>
                  <a:lnTo>
                    <a:pt x="3022" y="153"/>
                  </a:lnTo>
                  <a:lnTo>
                    <a:pt x="3161" y="205"/>
                  </a:lnTo>
                  <a:lnTo>
                    <a:pt x="3293" y="264"/>
                  </a:lnTo>
                  <a:lnTo>
                    <a:pt x="3418" y="329"/>
                  </a:lnTo>
                  <a:lnTo>
                    <a:pt x="3534" y="400"/>
                  </a:lnTo>
                  <a:lnTo>
                    <a:pt x="3642" y="478"/>
                  </a:lnTo>
                  <a:lnTo>
                    <a:pt x="3741" y="560"/>
                  </a:lnTo>
                  <a:lnTo>
                    <a:pt x="3831" y="647"/>
                  </a:lnTo>
                  <a:lnTo>
                    <a:pt x="3910" y="739"/>
                  </a:lnTo>
                  <a:lnTo>
                    <a:pt x="3978" y="835"/>
                  </a:lnTo>
                  <a:lnTo>
                    <a:pt x="4035" y="935"/>
                  </a:lnTo>
                  <a:lnTo>
                    <a:pt x="4081" y="1039"/>
                  </a:lnTo>
                  <a:lnTo>
                    <a:pt x="4114" y="1145"/>
                  </a:lnTo>
                  <a:lnTo>
                    <a:pt x="4134" y="1255"/>
                  </a:lnTo>
                  <a:lnTo>
                    <a:pt x="4141" y="1367"/>
                  </a:lnTo>
                  <a:close/>
                </a:path>
              </a:pathLst>
            </a:custGeom>
            <a:noFill/>
            <a:ln w="6"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p:nvSpPr>
          <p:spPr bwMode="auto">
            <a:xfrm>
              <a:off x="1384" y="1059"/>
              <a:ext cx="4141" cy="2734"/>
            </a:xfrm>
            <a:custGeom>
              <a:avLst/>
              <a:gdLst>
                <a:gd name="T0" fmla="*/ 4134 w 4141"/>
                <a:gd name="T1" fmla="*/ 1479 h 2734"/>
                <a:gd name="T2" fmla="*/ 4081 w 4141"/>
                <a:gd name="T3" fmla="*/ 1696 h 2734"/>
                <a:gd name="T4" fmla="*/ 3978 w 4141"/>
                <a:gd name="T5" fmla="*/ 1900 h 2734"/>
                <a:gd name="T6" fmla="*/ 3831 w 4141"/>
                <a:gd name="T7" fmla="*/ 2087 h 2734"/>
                <a:gd name="T8" fmla="*/ 3642 w 4141"/>
                <a:gd name="T9" fmla="*/ 2257 h 2734"/>
                <a:gd name="T10" fmla="*/ 3418 w 4141"/>
                <a:gd name="T11" fmla="*/ 2405 h 2734"/>
                <a:gd name="T12" fmla="*/ 3161 w 4141"/>
                <a:gd name="T13" fmla="*/ 2529 h 2734"/>
                <a:gd name="T14" fmla="*/ 2876 w 4141"/>
                <a:gd name="T15" fmla="*/ 2627 h 2734"/>
                <a:gd name="T16" fmla="*/ 2568 w 4141"/>
                <a:gd name="T17" fmla="*/ 2694 h 2734"/>
                <a:gd name="T18" fmla="*/ 2240 w 4141"/>
                <a:gd name="T19" fmla="*/ 2729 h 2734"/>
                <a:gd name="T20" fmla="*/ 1900 w 4141"/>
                <a:gd name="T21" fmla="*/ 2729 h 2734"/>
                <a:gd name="T22" fmla="*/ 1573 w 4141"/>
                <a:gd name="T23" fmla="*/ 2694 h 2734"/>
                <a:gd name="T24" fmla="*/ 1264 w 4141"/>
                <a:gd name="T25" fmla="*/ 2627 h 2734"/>
                <a:gd name="T26" fmla="*/ 980 w 4141"/>
                <a:gd name="T27" fmla="*/ 2529 h 2734"/>
                <a:gd name="T28" fmla="*/ 723 w 4141"/>
                <a:gd name="T29" fmla="*/ 2405 h 2734"/>
                <a:gd name="T30" fmla="*/ 498 w 4141"/>
                <a:gd name="T31" fmla="*/ 2257 h 2734"/>
                <a:gd name="T32" fmla="*/ 310 w 4141"/>
                <a:gd name="T33" fmla="*/ 2087 h 2734"/>
                <a:gd name="T34" fmla="*/ 162 w 4141"/>
                <a:gd name="T35" fmla="*/ 1900 h 2734"/>
                <a:gd name="T36" fmla="*/ 60 w 4141"/>
                <a:gd name="T37" fmla="*/ 1696 h 2734"/>
                <a:gd name="T38" fmla="*/ 7 w 4141"/>
                <a:gd name="T39" fmla="*/ 1479 h 2734"/>
                <a:gd name="T40" fmla="*/ 7 w 4141"/>
                <a:gd name="T41" fmla="*/ 1255 h 2734"/>
                <a:gd name="T42" fmla="*/ 60 w 4141"/>
                <a:gd name="T43" fmla="*/ 1039 h 2734"/>
                <a:gd name="T44" fmla="*/ 162 w 4141"/>
                <a:gd name="T45" fmla="*/ 835 h 2734"/>
                <a:gd name="T46" fmla="*/ 310 w 4141"/>
                <a:gd name="T47" fmla="*/ 647 h 2734"/>
                <a:gd name="T48" fmla="*/ 498 w 4141"/>
                <a:gd name="T49" fmla="*/ 478 h 2734"/>
                <a:gd name="T50" fmla="*/ 723 w 4141"/>
                <a:gd name="T51" fmla="*/ 329 h 2734"/>
                <a:gd name="T52" fmla="*/ 980 w 4141"/>
                <a:gd name="T53" fmla="*/ 205 h 2734"/>
                <a:gd name="T54" fmla="*/ 1264 w 4141"/>
                <a:gd name="T55" fmla="*/ 108 h 2734"/>
                <a:gd name="T56" fmla="*/ 1573 w 4141"/>
                <a:gd name="T57" fmla="*/ 40 h 2734"/>
                <a:gd name="T58" fmla="*/ 1900 w 4141"/>
                <a:gd name="T59" fmla="*/ 5 h 2734"/>
                <a:gd name="T60" fmla="*/ 2240 w 4141"/>
                <a:gd name="T61" fmla="*/ 5 h 2734"/>
                <a:gd name="T62" fmla="*/ 2568 w 4141"/>
                <a:gd name="T63" fmla="*/ 40 h 2734"/>
                <a:gd name="T64" fmla="*/ 2876 w 4141"/>
                <a:gd name="T65" fmla="*/ 108 h 2734"/>
                <a:gd name="T66" fmla="*/ 3161 w 4141"/>
                <a:gd name="T67" fmla="*/ 205 h 2734"/>
                <a:gd name="T68" fmla="*/ 3418 w 4141"/>
                <a:gd name="T69" fmla="*/ 329 h 2734"/>
                <a:gd name="T70" fmla="*/ 3642 w 4141"/>
                <a:gd name="T71" fmla="*/ 478 h 2734"/>
                <a:gd name="T72" fmla="*/ 3831 w 4141"/>
                <a:gd name="T73" fmla="*/ 647 h 2734"/>
                <a:gd name="T74" fmla="*/ 3978 w 4141"/>
                <a:gd name="T75" fmla="*/ 835 h 2734"/>
                <a:gd name="T76" fmla="*/ 4081 w 4141"/>
                <a:gd name="T77" fmla="*/ 1039 h 2734"/>
                <a:gd name="T78" fmla="*/ 4134 w 4141"/>
                <a:gd name="T79" fmla="*/ 1255 h 2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141" h="2734">
                  <a:moveTo>
                    <a:pt x="4141" y="1367"/>
                  </a:moveTo>
                  <a:lnTo>
                    <a:pt x="4134" y="1479"/>
                  </a:lnTo>
                  <a:lnTo>
                    <a:pt x="4114" y="1589"/>
                  </a:lnTo>
                  <a:lnTo>
                    <a:pt x="4081" y="1696"/>
                  </a:lnTo>
                  <a:lnTo>
                    <a:pt x="4035" y="1799"/>
                  </a:lnTo>
                  <a:lnTo>
                    <a:pt x="3978" y="1900"/>
                  </a:lnTo>
                  <a:lnTo>
                    <a:pt x="3910" y="1995"/>
                  </a:lnTo>
                  <a:lnTo>
                    <a:pt x="3831" y="2087"/>
                  </a:lnTo>
                  <a:lnTo>
                    <a:pt x="3741" y="2174"/>
                  </a:lnTo>
                  <a:lnTo>
                    <a:pt x="3642" y="2257"/>
                  </a:lnTo>
                  <a:lnTo>
                    <a:pt x="3534" y="2334"/>
                  </a:lnTo>
                  <a:lnTo>
                    <a:pt x="3418" y="2405"/>
                  </a:lnTo>
                  <a:lnTo>
                    <a:pt x="3293" y="2470"/>
                  </a:lnTo>
                  <a:lnTo>
                    <a:pt x="3161" y="2529"/>
                  </a:lnTo>
                  <a:lnTo>
                    <a:pt x="3022" y="2582"/>
                  </a:lnTo>
                  <a:lnTo>
                    <a:pt x="2876" y="2627"/>
                  </a:lnTo>
                  <a:lnTo>
                    <a:pt x="2725" y="2665"/>
                  </a:lnTo>
                  <a:lnTo>
                    <a:pt x="2568" y="2694"/>
                  </a:lnTo>
                  <a:lnTo>
                    <a:pt x="2406" y="2716"/>
                  </a:lnTo>
                  <a:lnTo>
                    <a:pt x="2240" y="2729"/>
                  </a:lnTo>
                  <a:lnTo>
                    <a:pt x="2071" y="2734"/>
                  </a:lnTo>
                  <a:lnTo>
                    <a:pt x="1900" y="2729"/>
                  </a:lnTo>
                  <a:lnTo>
                    <a:pt x="1735" y="2716"/>
                  </a:lnTo>
                  <a:lnTo>
                    <a:pt x="1573" y="2694"/>
                  </a:lnTo>
                  <a:lnTo>
                    <a:pt x="1416" y="2665"/>
                  </a:lnTo>
                  <a:lnTo>
                    <a:pt x="1264" y="2627"/>
                  </a:lnTo>
                  <a:lnTo>
                    <a:pt x="1119" y="2582"/>
                  </a:lnTo>
                  <a:lnTo>
                    <a:pt x="980" y="2529"/>
                  </a:lnTo>
                  <a:lnTo>
                    <a:pt x="848" y="2470"/>
                  </a:lnTo>
                  <a:lnTo>
                    <a:pt x="723" y="2405"/>
                  </a:lnTo>
                  <a:lnTo>
                    <a:pt x="606" y="2334"/>
                  </a:lnTo>
                  <a:lnTo>
                    <a:pt x="498" y="2257"/>
                  </a:lnTo>
                  <a:lnTo>
                    <a:pt x="399" y="2174"/>
                  </a:lnTo>
                  <a:lnTo>
                    <a:pt x="310" y="2087"/>
                  </a:lnTo>
                  <a:lnTo>
                    <a:pt x="231" y="1995"/>
                  </a:lnTo>
                  <a:lnTo>
                    <a:pt x="162" y="1900"/>
                  </a:lnTo>
                  <a:lnTo>
                    <a:pt x="105" y="1799"/>
                  </a:lnTo>
                  <a:lnTo>
                    <a:pt x="60" y="1696"/>
                  </a:lnTo>
                  <a:lnTo>
                    <a:pt x="27" y="1589"/>
                  </a:lnTo>
                  <a:lnTo>
                    <a:pt x="7" y="1479"/>
                  </a:lnTo>
                  <a:lnTo>
                    <a:pt x="0" y="1367"/>
                  </a:lnTo>
                  <a:lnTo>
                    <a:pt x="7" y="1255"/>
                  </a:lnTo>
                  <a:lnTo>
                    <a:pt x="27" y="1145"/>
                  </a:lnTo>
                  <a:lnTo>
                    <a:pt x="60" y="1039"/>
                  </a:lnTo>
                  <a:lnTo>
                    <a:pt x="105" y="935"/>
                  </a:lnTo>
                  <a:lnTo>
                    <a:pt x="162" y="835"/>
                  </a:lnTo>
                  <a:lnTo>
                    <a:pt x="231" y="739"/>
                  </a:lnTo>
                  <a:lnTo>
                    <a:pt x="310" y="647"/>
                  </a:lnTo>
                  <a:lnTo>
                    <a:pt x="399" y="560"/>
                  </a:lnTo>
                  <a:lnTo>
                    <a:pt x="498" y="478"/>
                  </a:lnTo>
                  <a:lnTo>
                    <a:pt x="606" y="400"/>
                  </a:lnTo>
                  <a:lnTo>
                    <a:pt x="723" y="329"/>
                  </a:lnTo>
                  <a:lnTo>
                    <a:pt x="848" y="264"/>
                  </a:lnTo>
                  <a:lnTo>
                    <a:pt x="980" y="205"/>
                  </a:lnTo>
                  <a:lnTo>
                    <a:pt x="1119" y="153"/>
                  </a:lnTo>
                  <a:lnTo>
                    <a:pt x="1264" y="108"/>
                  </a:lnTo>
                  <a:lnTo>
                    <a:pt x="1416" y="70"/>
                  </a:lnTo>
                  <a:lnTo>
                    <a:pt x="1573" y="40"/>
                  </a:lnTo>
                  <a:lnTo>
                    <a:pt x="1735" y="18"/>
                  </a:lnTo>
                  <a:lnTo>
                    <a:pt x="1900" y="5"/>
                  </a:lnTo>
                  <a:lnTo>
                    <a:pt x="2071" y="0"/>
                  </a:lnTo>
                  <a:lnTo>
                    <a:pt x="2240" y="5"/>
                  </a:lnTo>
                  <a:lnTo>
                    <a:pt x="2406" y="18"/>
                  </a:lnTo>
                  <a:lnTo>
                    <a:pt x="2568" y="40"/>
                  </a:lnTo>
                  <a:lnTo>
                    <a:pt x="2725" y="70"/>
                  </a:lnTo>
                  <a:lnTo>
                    <a:pt x="2876" y="108"/>
                  </a:lnTo>
                  <a:lnTo>
                    <a:pt x="3022" y="153"/>
                  </a:lnTo>
                  <a:lnTo>
                    <a:pt x="3161" y="205"/>
                  </a:lnTo>
                  <a:lnTo>
                    <a:pt x="3293" y="264"/>
                  </a:lnTo>
                  <a:lnTo>
                    <a:pt x="3418" y="329"/>
                  </a:lnTo>
                  <a:lnTo>
                    <a:pt x="3534" y="400"/>
                  </a:lnTo>
                  <a:lnTo>
                    <a:pt x="3642" y="478"/>
                  </a:lnTo>
                  <a:lnTo>
                    <a:pt x="3741" y="560"/>
                  </a:lnTo>
                  <a:lnTo>
                    <a:pt x="3831" y="647"/>
                  </a:lnTo>
                  <a:lnTo>
                    <a:pt x="3910" y="739"/>
                  </a:lnTo>
                  <a:lnTo>
                    <a:pt x="3978" y="835"/>
                  </a:lnTo>
                  <a:lnTo>
                    <a:pt x="4035" y="935"/>
                  </a:lnTo>
                  <a:lnTo>
                    <a:pt x="4081" y="1039"/>
                  </a:lnTo>
                  <a:lnTo>
                    <a:pt x="4114" y="1145"/>
                  </a:lnTo>
                  <a:lnTo>
                    <a:pt x="4134" y="1255"/>
                  </a:lnTo>
                  <a:lnTo>
                    <a:pt x="4141" y="1367"/>
                  </a:lnTo>
                  <a:close/>
                </a:path>
              </a:pathLst>
            </a:custGeom>
            <a:noFill/>
            <a:ln w="6"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p:nvSpPr>
          <p:spPr bwMode="auto">
            <a:xfrm>
              <a:off x="1694" y="1264"/>
              <a:ext cx="3520" cy="2324"/>
            </a:xfrm>
            <a:custGeom>
              <a:avLst/>
              <a:gdLst>
                <a:gd name="T0" fmla="*/ 3514 w 3520"/>
                <a:gd name="T1" fmla="*/ 1257 h 2324"/>
                <a:gd name="T2" fmla="*/ 3469 w 3520"/>
                <a:gd name="T3" fmla="*/ 1442 h 2324"/>
                <a:gd name="T4" fmla="*/ 3382 w 3520"/>
                <a:gd name="T5" fmla="*/ 1615 h 2324"/>
                <a:gd name="T6" fmla="*/ 3257 w 3520"/>
                <a:gd name="T7" fmla="*/ 1774 h 2324"/>
                <a:gd name="T8" fmla="*/ 3097 w 3520"/>
                <a:gd name="T9" fmla="*/ 1919 h 2324"/>
                <a:gd name="T10" fmla="*/ 2906 w 3520"/>
                <a:gd name="T11" fmla="*/ 2044 h 2324"/>
                <a:gd name="T12" fmla="*/ 2687 w 3520"/>
                <a:gd name="T13" fmla="*/ 2150 h 2324"/>
                <a:gd name="T14" fmla="*/ 2445 w 3520"/>
                <a:gd name="T15" fmla="*/ 2233 h 2324"/>
                <a:gd name="T16" fmla="*/ 2183 w 3520"/>
                <a:gd name="T17" fmla="*/ 2290 h 2324"/>
                <a:gd name="T18" fmla="*/ 1905 w 3520"/>
                <a:gd name="T19" fmla="*/ 2321 h 2324"/>
                <a:gd name="T20" fmla="*/ 1616 w 3520"/>
                <a:gd name="T21" fmla="*/ 2321 h 2324"/>
                <a:gd name="T22" fmla="*/ 1337 w 3520"/>
                <a:gd name="T23" fmla="*/ 2290 h 2324"/>
                <a:gd name="T24" fmla="*/ 1075 w 3520"/>
                <a:gd name="T25" fmla="*/ 2233 h 2324"/>
                <a:gd name="T26" fmla="*/ 833 w 3520"/>
                <a:gd name="T27" fmla="*/ 2150 h 2324"/>
                <a:gd name="T28" fmla="*/ 615 w 3520"/>
                <a:gd name="T29" fmla="*/ 2044 h 2324"/>
                <a:gd name="T30" fmla="*/ 424 w 3520"/>
                <a:gd name="T31" fmla="*/ 1919 h 2324"/>
                <a:gd name="T32" fmla="*/ 264 w 3520"/>
                <a:gd name="T33" fmla="*/ 1774 h 2324"/>
                <a:gd name="T34" fmla="*/ 139 w 3520"/>
                <a:gd name="T35" fmla="*/ 1615 h 2324"/>
                <a:gd name="T36" fmla="*/ 52 w 3520"/>
                <a:gd name="T37" fmla="*/ 1442 h 2324"/>
                <a:gd name="T38" fmla="*/ 6 w 3520"/>
                <a:gd name="T39" fmla="*/ 1257 h 2324"/>
                <a:gd name="T40" fmla="*/ 6 w 3520"/>
                <a:gd name="T41" fmla="*/ 1067 h 2324"/>
                <a:gd name="T42" fmla="*/ 52 w 3520"/>
                <a:gd name="T43" fmla="*/ 883 h 2324"/>
                <a:gd name="T44" fmla="*/ 139 w 3520"/>
                <a:gd name="T45" fmla="*/ 710 h 2324"/>
                <a:gd name="T46" fmla="*/ 264 w 3520"/>
                <a:gd name="T47" fmla="*/ 550 h 2324"/>
                <a:gd name="T48" fmla="*/ 424 w 3520"/>
                <a:gd name="T49" fmla="*/ 406 h 2324"/>
                <a:gd name="T50" fmla="*/ 615 w 3520"/>
                <a:gd name="T51" fmla="*/ 280 h 2324"/>
                <a:gd name="T52" fmla="*/ 833 w 3520"/>
                <a:gd name="T53" fmla="*/ 175 h 2324"/>
                <a:gd name="T54" fmla="*/ 1075 w 3520"/>
                <a:gd name="T55" fmla="*/ 91 h 2324"/>
                <a:gd name="T56" fmla="*/ 1337 w 3520"/>
                <a:gd name="T57" fmla="*/ 34 h 2324"/>
                <a:gd name="T58" fmla="*/ 1616 w 3520"/>
                <a:gd name="T59" fmla="*/ 4 h 2324"/>
                <a:gd name="T60" fmla="*/ 1905 w 3520"/>
                <a:gd name="T61" fmla="*/ 4 h 2324"/>
                <a:gd name="T62" fmla="*/ 2183 w 3520"/>
                <a:gd name="T63" fmla="*/ 34 h 2324"/>
                <a:gd name="T64" fmla="*/ 2445 w 3520"/>
                <a:gd name="T65" fmla="*/ 91 h 2324"/>
                <a:gd name="T66" fmla="*/ 2687 w 3520"/>
                <a:gd name="T67" fmla="*/ 175 h 2324"/>
                <a:gd name="T68" fmla="*/ 2906 w 3520"/>
                <a:gd name="T69" fmla="*/ 280 h 2324"/>
                <a:gd name="T70" fmla="*/ 3097 w 3520"/>
                <a:gd name="T71" fmla="*/ 406 h 2324"/>
                <a:gd name="T72" fmla="*/ 3257 w 3520"/>
                <a:gd name="T73" fmla="*/ 550 h 2324"/>
                <a:gd name="T74" fmla="*/ 3382 w 3520"/>
                <a:gd name="T75" fmla="*/ 710 h 2324"/>
                <a:gd name="T76" fmla="*/ 3469 w 3520"/>
                <a:gd name="T77" fmla="*/ 883 h 2324"/>
                <a:gd name="T78" fmla="*/ 3514 w 3520"/>
                <a:gd name="T79" fmla="*/ 1067 h 2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20" h="2324">
                  <a:moveTo>
                    <a:pt x="3520" y="1162"/>
                  </a:moveTo>
                  <a:lnTo>
                    <a:pt x="3514" y="1257"/>
                  </a:lnTo>
                  <a:lnTo>
                    <a:pt x="3497" y="1350"/>
                  </a:lnTo>
                  <a:lnTo>
                    <a:pt x="3469" y="1442"/>
                  </a:lnTo>
                  <a:lnTo>
                    <a:pt x="3431" y="1530"/>
                  </a:lnTo>
                  <a:lnTo>
                    <a:pt x="3382" y="1615"/>
                  </a:lnTo>
                  <a:lnTo>
                    <a:pt x="3324" y="1696"/>
                  </a:lnTo>
                  <a:lnTo>
                    <a:pt x="3257" y="1774"/>
                  </a:lnTo>
                  <a:lnTo>
                    <a:pt x="3181" y="1849"/>
                  </a:lnTo>
                  <a:lnTo>
                    <a:pt x="3097" y="1919"/>
                  </a:lnTo>
                  <a:lnTo>
                    <a:pt x="3005" y="1984"/>
                  </a:lnTo>
                  <a:lnTo>
                    <a:pt x="2906" y="2044"/>
                  </a:lnTo>
                  <a:lnTo>
                    <a:pt x="2800" y="2100"/>
                  </a:lnTo>
                  <a:lnTo>
                    <a:pt x="2687" y="2150"/>
                  </a:lnTo>
                  <a:lnTo>
                    <a:pt x="2569" y="2195"/>
                  </a:lnTo>
                  <a:lnTo>
                    <a:pt x="2445" y="2233"/>
                  </a:lnTo>
                  <a:lnTo>
                    <a:pt x="2316" y="2265"/>
                  </a:lnTo>
                  <a:lnTo>
                    <a:pt x="2183" y="2290"/>
                  </a:lnTo>
                  <a:lnTo>
                    <a:pt x="2046" y="2309"/>
                  </a:lnTo>
                  <a:lnTo>
                    <a:pt x="1905" y="2321"/>
                  </a:lnTo>
                  <a:lnTo>
                    <a:pt x="1761" y="2324"/>
                  </a:lnTo>
                  <a:lnTo>
                    <a:pt x="1616" y="2321"/>
                  </a:lnTo>
                  <a:lnTo>
                    <a:pt x="1475" y="2309"/>
                  </a:lnTo>
                  <a:lnTo>
                    <a:pt x="1337" y="2290"/>
                  </a:lnTo>
                  <a:lnTo>
                    <a:pt x="1204" y="2265"/>
                  </a:lnTo>
                  <a:lnTo>
                    <a:pt x="1075" y="2233"/>
                  </a:lnTo>
                  <a:lnTo>
                    <a:pt x="952" y="2195"/>
                  </a:lnTo>
                  <a:lnTo>
                    <a:pt x="833" y="2150"/>
                  </a:lnTo>
                  <a:lnTo>
                    <a:pt x="721" y="2100"/>
                  </a:lnTo>
                  <a:lnTo>
                    <a:pt x="615" y="2044"/>
                  </a:lnTo>
                  <a:lnTo>
                    <a:pt x="516" y="1984"/>
                  </a:lnTo>
                  <a:lnTo>
                    <a:pt x="424" y="1919"/>
                  </a:lnTo>
                  <a:lnTo>
                    <a:pt x="340" y="1849"/>
                  </a:lnTo>
                  <a:lnTo>
                    <a:pt x="264" y="1774"/>
                  </a:lnTo>
                  <a:lnTo>
                    <a:pt x="197" y="1696"/>
                  </a:lnTo>
                  <a:lnTo>
                    <a:pt x="139" y="1615"/>
                  </a:lnTo>
                  <a:lnTo>
                    <a:pt x="90" y="1530"/>
                  </a:lnTo>
                  <a:lnTo>
                    <a:pt x="52" y="1442"/>
                  </a:lnTo>
                  <a:lnTo>
                    <a:pt x="24" y="1350"/>
                  </a:lnTo>
                  <a:lnTo>
                    <a:pt x="6" y="1257"/>
                  </a:lnTo>
                  <a:lnTo>
                    <a:pt x="0" y="1162"/>
                  </a:lnTo>
                  <a:lnTo>
                    <a:pt x="6" y="1067"/>
                  </a:lnTo>
                  <a:lnTo>
                    <a:pt x="24" y="974"/>
                  </a:lnTo>
                  <a:lnTo>
                    <a:pt x="52" y="883"/>
                  </a:lnTo>
                  <a:lnTo>
                    <a:pt x="90" y="795"/>
                  </a:lnTo>
                  <a:lnTo>
                    <a:pt x="139" y="710"/>
                  </a:lnTo>
                  <a:lnTo>
                    <a:pt x="197" y="628"/>
                  </a:lnTo>
                  <a:lnTo>
                    <a:pt x="264" y="550"/>
                  </a:lnTo>
                  <a:lnTo>
                    <a:pt x="340" y="476"/>
                  </a:lnTo>
                  <a:lnTo>
                    <a:pt x="424" y="406"/>
                  </a:lnTo>
                  <a:lnTo>
                    <a:pt x="516" y="341"/>
                  </a:lnTo>
                  <a:lnTo>
                    <a:pt x="615" y="280"/>
                  </a:lnTo>
                  <a:lnTo>
                    <a:pt x="721" y="224"/>
                  </a:lnTo>
                  <a:lnTo>
                    <a:pt x="833" y="175"/>
                  </a:lnTo>
                  <a:lnTo>
                    <a:pt x="952" y="130"/>
                  </a:lnTo>
                  <a:lnTo>
                    <a:pt x="1075" y="91"/>
                  </a:lnTo>
                  <a:lnTo>
                    <a:pt x="1204" y="59"/>
                  </a:lnTo>
                  <a:lnTo>
                    <a:pt x="1337" y="34"/>
                  </a:lnTo>
                  <a:lnTo>
                    <a:pt x="1475" y="15"/>
                  </a:lnTo>
                  <a:lnTo>
                    <a:pt x="1616" y="4"/>
                  </a:lnTo>
                  <a:lnTo>
                    <a:pt x="1761" y="0"/>
                  </a:lnTo>
                  <a:lnTo>
                    <a:pt x="1905" y="4"/>
                  </a:lnTo>
                  <a:lnTo>
                    <a:pt x="2046" y="15"/>
                  </a:lnTo>
                  <a:lnTo>
                    <a:pt x="2183" y="34"/>
                  </a:lnTo>
                  <a:lnTo>
                    <a:pt x="2316" y="59"/>
                  </a:lnTo>
                  <a:lnTo>
                    <a:pt x="2445" y="91"/>
                  </a:lnTo>
                  <a:lnTo>
                    <a:pt x="2569" y="130"/>
                  </a:lnTo>
                  <a:lnTo>
                    <a:pt x="2687" y="175"/>
                  </a:lnTo>
                  <a:lnTo>
                    <a:pt x="2800" y="224"/>
                  </a:lnTo>
                  <a:lnTo>
                    <a:pt x="2906" y="280"/>
                  </a:lnTo>
                  <a:lnTo>
                    <a:pt x="3005" y="341"/>
                  </a:lnTo>
                  <a:lnTo>
                    <a:pt x="3097" y="406"/>
                  </a:lnTo>
                  <a:lnTo>
                    <a:pt x="3181" y="476"/>
                  </a:lnTo>
                  <a:lnTo>
                    <a:pt x="3257" y="550"/>
                  </a:lnTo>
                  <a:lnTo>
                    <a:pt x="3324" y="628"/>
                  </a:lnTo>
                  <a:lnTo>
                    <a:pt x="3382" y="710"/>
                  </a:lnTo>
                  <a:lnTo>
                    <a:pt x="3431" y="795"/>
                  </a:lnTo>
                  <a:lnTo>
                    <a:pt x="3469" y="883"/>
                  </a:lnTo>
                  <a:lnTo>
                    <a:pt x="3497" y="974"/>
                  </a:lnTo>
                  <a:lnTo>
                    <a:pt x="3514" y="1067"/>
                  </a:lnTo>
                  <a:lnTo>
                    <a:pt x="3520" y="1162"/>
                  </a:lnTo>
                  <a:close/>
                </a:path>
              </a:pathLst>
            </a:custGeom>
            <a:noFill/>
            <a:ln w="6"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p:cNvSpPr>
              <a:spLocks/>
            </p:cNvSpPr>
            <p:nvPr/>
          </p:nvSpPr>
          <p:spPr bwMode="auto">
            <a:xfrm>
              <a:off x="1993" y="1462"/>
              <a:ext cx="2922" cy="1929"/>
            </a:xfrm>
            <a:custGeom>
              <a:avLst/>
              <a:gdLst>
                <a:gd name="T0" fmla="*/ 2917 w 2922"/>
                <a:gd name="T1" fmla="*/ 1044 h 1929"/>
                <a:gd name="T2" fmla="*/ 2879 w 2922"/>
                <a:gd name="T3" fmla="*/ 1196 h 1929"/>
                <a:gd name="T4" fmla="*/ 2808 w 2922"/>
                <a:gd name="T5" fmla="*/ 1339 h 1929"/>
                <a:gd name="T6" fmla="*/ 2703 w 2922"/>
                <a:gd name="T7" fmla="*/ 1472 h 1929"/>
                <a:gd name="T8" fmla="*/ 2571 w 2922"/>
                <a:gd name="T9" fmla="*/ 1592 h 1929"/>
                <a:gd name="T10" fmla="*/ 2412 w 2922"/>
                <a:gd name="T11" fmla="*/ 1697 h 1929"/>
                <a:gd name="T12" fmla="*/ 2231 w 2922"/>
                <a:gd name="T13" fmla="*/ 1784 h 1929"/>
                <a:gd name="T14" fmla="*/ 2030 w 2922"/>
                <a:gd name="T15" fmla="*/ 1853 h 1929"/>
                <a:gd name="T16" fmla="*/ 1812 w 2922"/>
                <a:gd name="T17" fmla="*/ 1900 h 1929"/>
                <a:gd name="T18" fmla="*/ 1581 w 2922"/>
                <a:gd name="T19" fmla="*/ 1926 h 1929"/>
                <a:gd name="T20" fmla="*/ 1342 w 2922"/>
                <a:gd name="T21" fmla="*/ 1926 h 1929"/>
                <a:gd name="T22" fmla="*/ 1110 w 2922"/>
                <a:gd name="T23" fmla="*/ 1900 h 1929"/>
                <a:gd name="T24" fmla="*/ 893 w 2922"/>
                <a:gd name="T25" fmla="*/ 1853 h 1929"/>
                <a:gd name="T26" fmla="*/ 692 w 2922"/>
                <a:gd name="T27" fmla="*/ 1784 h 1929"/>
                <a:gd name="T28" fmla="*/ 511 w 2922"/>
                <a:gd name="T29" fmla="*/ 1697 h 1929"/>
                <a:gd name="T30" fmla="*/ 352 w 2922"/>
                <a:gd name="T31" fmla="*/ 1592 h 1929"/>
                <a:gd name="T32" fmla="*/ 220 w 2922"/>
                <a:gd name="T33" fmla="*/ 1472 h 1929"/>
                <a:gd name="T34" fmla="*/ 116 w 2922"/>
                <a:gd name="T35" fmla="*/ 1339 h 1929"/>
                <a:gd name="T36" fmla="*/ 43 w 2922"/>
                <a:gd name="T37" fmla="*/ 1196 h 1929"/>
                <a:gd name="T38" fmla="*/ 6 w 2922"/>
                <a:gd name="T39" fmla="*/ 1044 h 1929"/>
                <a:gd name="T40" fmla="*/ 6 w 2922"/>
                <a:gd name="T41" fmla="*/ 885 h 1929"/>
                <a:gd name="T42" fmla="*/ 43 w 2922"/>
                <a:gd name="T43" fmla="*/ 732 h 1929"/>
                <a:gd name="T44" fmla="*/ 116 w 2922"/>
                <a:gd name="T45" fmla="*/ 589 h 1929"/>
                <a:gd name="T46" fmla="*/ 220 w 2922"/>
                <a:gd name="T47" fmla="*/ 456 h 1929"/>
                <a:gd name="T48" fmla="*/ 352 w 2922"/>
                <a:gd name="T49" fmla="*/ 336 h 1929"/>
                <a:gd name="T50" fmla="*/ 511 w 2922"/>
                <a:gd name="T51" fmla="*/ 232 h 1929"/>
                <a:gd name="T52" fmla="*/ 692 w 2922"/>
                <a:gd name="T53" fmla="*/ 144 h 1929"/>
                <a:gd name="T54" fmla="*/ 893 w 2922"/>
                <a:gd name="T55" fmla="*/ 75 h 1929"/>
                <a:gd name="T56" fmla="*/ 1110 w 2922"/>
                <a:gd name="T57" fmla="*/ 27 h 1929"/>
                <a:gd name="T58" fmla="*/ 1342 w 2922"/>
                <a:gd name="T59" fmla="*/ 3 h 1929"/>
                <a:gd name="T60" fmla="*/ 1581 w 2922"/>
                <a:gd name="T61" fmla="*/ 3 h 1929"/>
                <a:gd name="T62" fmla="*/ 1812 w 2922"/>
                <a:gd name="T63" fmla="*/ 27 h 1929"/>
                <a:gd name="T64" fmla="*/ 2030 w 2922"/>
                <a:gd name="T65" fmla="*/ 75 h 1929"/>
                <a:gd name="T66" fmla="*/ 2231 w 2922"/>
                <a:gd name="T67" fmla="*/ 144 h 1929"/>
                <a:gd name="T68" fmla="*/ 2412 w 2922"/>
                <a:gd name="T69" fmla="*/ 232 h 1929"/>
                <a:gd name="T70" fmla="*/ 2571 w 2922"/>
                <a:gd name="T71" fmla="*/ 336 h 1929"/>
                <a:gd name="T72" fmla="*/ 2703 w 2922"/>
                <a:gd name="T73" fmla="*/ 456 h 1929"/>
                <a:gd name="T74" fmla="*/ 2808 w 2922"/>
                <a:gd name="T75" fmla="*/ 589 h 1929"/>
                <a:gd name="T76" fmla="*/ 2879 w 2922"/>
                <a:gd name="T77" fmla="*/ 732 h 1929"/>
                <a:gd name="T78" fmla="*/ 2917 w 2922"/>
                <a:gd name="T79" fmla="*/ 885 h 1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22" h="1929">
                  <a:moveTo>
                    <a:pt x="2922" y="964"/>
                  </a:moveTo>
                  <a:lnTo>
                    <a:pt x="2917" y="1044"/>
                  </a:lnTo>
                  <a:lnTo>
                    <a:pt x="2903" y="1120"/>
                  </a:lnTo>
                  <a:lnTo>
                    <a:pt x="2879" y="1196"/>
                  </a:lnTo>
                  <a:lnTo>
                    <a:pt x="2848" y="1269"/>
                  </a:lnTo>
                  <a:lnTo>
                    <a:pt x="2808" y="1339"/>
                  </a:lnTo>
                  <a:lnTo>
                    <a:pt x="2759" y="1407"/>
                  </a:lnTo>
                  <a:lnTo>
                    <a:pt x="2703" y="1472"/>
                  </a:lnTo>
                  <a:lnTo>
                    <a:pt x="2640" y="1534"/>
                  </a:lnTo>
                  <a:lnTo>
                    <a:pt x="2571" y="1592"/>
                  </a:lnTo>
                  <a:lnTo>
                    <a:pt x="2494" y="1646"/>
                  </a:lnTo>
                  <a:lnTo>
                    <a:pt x="2412" y="1697"/>
                  </a:lnTo>
                  <a:lnTo>
                    <a:pt x="2324" y="1743"/>
                  </a:lnTo>
                  <a:lnTo>
                    <a:pt x="2231" y="1784"/>
                  </a:lnTo>
                  <a:lnTo>
                    <a:pt x="2133" y="1821"/>
                  </a:lnTo>
                  <a:lnTo>
                    <a:pt x="2030" y="1853"/>
                  </a:lnTo>
                  <a:lnTo>
                    <a:pt x="1923" y="1880"/>
                  </a:lnTo>
                  <a:lnTo>
                    <a:pt x="1812" y="1900"/>
                  </a:lnTo>
                  <a:lnTo>
                    <a:pt x="1698" y="1916"/>
                  </a:lnTo>
                  <a:lnTo>
                    <a:pt x="1581" y="1926"/>
                  </a:lnTo>
                  <a:lnTo>
                    <a:pt x="1462" y="1929"/>
                  </a:lnTo>
                  <a:lnTo>
                    <a:pt x="1342" y="1926"/>
                  </a:lnTo>
                  <a:lnTo>
                    <a:pt x="1224" y="1916"/>
                  </a:lnTo>
                  <a:lnTo>
                    <a:pt x="1110" y="1900"/>
                  </a:lnTo>
                  <a:lnTo>
                    <a:pt x="1000" y="1880"/>
                  </a:lnTo>
                  <a:lnTo>
                    <a:pt x="893" y="1853"/>
                  </a:lnTo>
                  <a:lnTo>
                    <a:pt x="790" y="1821"/>
                  </a:lnTo>
                  <a:lnTo>
                    <a:pt x="692" y="1784"/>
                  </a:lnTo>
                  <a:lnTo>
                    <a:pt x="598" y="1743"/>
                  </a:lnTo>
                  <a:lnTo>
                    <a:pt x="511" y="1697"/>
                  </a:lnTo>
                  <a:lnTo>
                    <a:pt x="428" y="1646"/>
                  </a:lnTo>
                  <a:lnTo>
                    <a:pt x="352" y="1592"/>
                  </a:lnTo>
                  <a:lnTo>
                    <a:pt x="283" y="1534"/>
                  </a:lnTo>
                  <a:lnTo>
                    <a:pt x="220" y="1472"/>
                  </a:lnTo>
                  <a:lnTo>
                    <a:pt x="163" y="1407"/>
                  </a:lnTo>
                  <a:lnTo>
                    <a:pt x="116" y="1339"/>
                  </a:lnTo>
                  <a:lnTo>
                    <a:pt x="75" y="1269"/>
                  </a:lnTo>
                  <a:lnTo>
                    <a:pt x="43" y="1196"/>
                  </a:lnTo>
                  <a:lnTo>
                    <a:pt x="20" y="1120"/>
                  </a:lnTo>
                  <a:lnTo>
                    <a:pt x="6" y="1044"/>
                  </a:lnTo>
                  <a:lnTo>
                    <a:pt x="0" y="964"/>
                  </a:lnTo>
                  <a:lnTo>
                    <a:pt x="6" y="885"/>
                  </a:lnTo>
                  <a:lnTo>
                    <a:pt x="20" y="808"/>
                  </a:lnTo>
                  <a:lnTo>
                    <a:pt x="43" y="732"/>
                  </a:lnTo>
                  <a:lnTo>
                    <a:pt x="75" y="659"/>
                  </a:lnTo>
                  <a:lnTo>
                    <a:pt x="116" y="589"/>
                  </a:lnTo>
                  <a:lnTo>
                    <a:pt x="163" y="521"/>
                  </a:lnTo>
                  <a:lnTo>
                    <a:pt x="220" y="456"/>
                  </a:lnTo>
                  <a:lnTo>
                    <a:pt x="283" y="394"/>
                  </a:lnTo>
                  <a:lnTo>
                    <a:pt x="352" y="336"/>
                  </a:lnTo>
                  <a:lnTo>
                    <a:pt x="428" y="282"/>
                  </a:lnTo>
                  <a:lnTo>
                    <a:pt x="511" y="232"/>
                  </a:lnTo>
                  <a:lnTo>
                    <a:pt x="598" y="186"/>
                  </a:lnTo>
                  <a:lnTo>
                    <a:pt x="692" y="144"/>
                  </a:lnTo>
                  <a:lnTo>
                    <a:pt x="790" y="107"/>
                  </a:lnTo>
                  <a:lnTo>
                    <a:pt x="893" y="75"/>
                  </a:lnTo>
                  <a:lnTo>
                    <a:pt x="1000" y="49"/>
                  </a:lnTo>
                  <a:lnTo>
                    <a:pt x="1110" y="27"/>
                  </a:lnTo>
                  <a:lnTo>
                    <a:pt x="1224" y="12"/>
                  </a:lnTo>
                  <a:lnTo>
                    <a:pt x="1342" y="3"/>
                  </a:lnTo>
                  <a:lnTo>
                    <a:pt x="1462" y="0"/>
                  </a:lnTo>
                  <a:lnTo>
                    <a:pt x="1581" y="3"/>
                  </a:lnTo>
                  <a:lnTo>
                    <a:pt x="1698" y="12"/>
                  </a:lnTo>
                  <a:lnTo>
                    <a:pt x="1812" y="27"/>
                  </a:lnTo>
                  <a:lnTo>
                    <a:pt x="1923" y="49"/>
                  </a:lnTo>
                  <a:lnTo>
                    <a:pt x="2030" y="75"/>
                  </a:lnTo>
                  <a:lnTo>
                    <a:pt x="2133" y="107"/>
                  </a:lnTo>
                  <a:lnTo>
                    <a:pt x="2231" y="144"/>
                  </a:lnTo>
                  <a:lnTo>
                    <a:pt x="2324" y="186"/>
                  </a:lnTo>
                  <a:lnTo>
                    <a:pt x="2412" y="232"/>
                  </a:lnTo>
                  <a:lnTo>
                    <a:pt x="2494" y="282"/>
                  </a:lnTo>
                  <a:lnTo>
                    <a:pt x="2571" y="336"/>
                  </a:lnTo>
                  <a:lnTo>
                    <a:pt x="2640" y="394"/>
                  </a:lnTo>
                  <a:lnTo>
                    <a:pt x="2703" y="456"/>
                  </a:lnTo>
                  <a:lnTo>
                    <a:pt x="2759" y="521"/>
                  </a:lnTo>
                  <a:lnTo>
                    <a:pt x="2808" y="589"/>
                  </a:lnTo>
                  <a:lnTo>
                    <a:pt x="2848" y="659"/>
                  </a:lnTo>
                  <a:lnTo>
                    <a:pt x="2879" y="732"/>
                  </a:lnTo>
                  <a:lnTo>
                    <a:pt x="2903" y="808"/>
                  </a:lnTo>
                  <a:lnTo>
                    <a:pt x="2917" y="885"/>
                  </a:lnTo>
                  <a:lnTo>
                    <a:pt x="2922" y="964"/>
                  </a:lnTo>
                  <a:close/>
                </a:path>
              </a:pathLst>
            </a:custGeom>
            <a:noFill/>
            <a:ln w="6"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p:cNvSpPr>
              <a:spLocks/>
            </p:cNvSpPr>
            <p:nvPr/>
          </p:nvSpPr>
          <p:spPr bwMode="auto">
            <a:xfrm>
              <a:off x="2295" y="1661"/>
              <a:ext cx="2319" cy="1531"/>
            </a:xfrm>
            <a:custGeom>
              <a:avLst/>
              <a:gdLst>
                <a:gd name="T0" fmla="*/ 2315 w 2319"/>
                <a:gd name="T1" fmla="*/ 828 h 1531"/>
                <a:gd name="T2" fmla="*/ 2285 w 2319"/>
                <a:gd name="T3" fmla="*/ 949 h 1531"/>
                <a:gd name="T4" fmla="*/ 2228 w 2319"/>
                <a:gd name="T5" fmla="*/ 1063 h 1531"/>
                <a:gd name="T6" fmla="*/ 2145 w 2319"/>
                <a:gd name="T7" fmla="*/ 1169 h 1531"/>
                <a:gd name="T8" fmla="*/ 2040 w 2319"/>
                <a:gd name="T9" fmla="*/ 1264 h 1531"/>
                <a:gd name="T10" fmla="*/ 1914 w 2319"/>
                <a:gd name="T11" fmla="*/ 1347 h 1531"/>
                <a:gd name="T12" fmla="*/ 1770 w 2319"/>
                <a:gd name="T13" fmla="*/ 1416 h 1531"/>
                <a:gd name="T14" fmla="*/ 1611 w 2319"/>
                <a:gd name="T15" fmla="*/ 1471 h 1531"/>
                <a:gd name="T16" fmla="*/ 1438 w 2319"/>
                <a:gd name="T17" fmla="*/ 1508 h 1531"/>
                <a:gd name="T18" fmla="*/ 1255 w 2319"/>
                <a:gd name="T19" fmla="*/ 1528 h 1531"/>
                <a:gd name="T20" fmla="*/ 1064 w 2319"/>
                <a:gd name="T21" fmla="*/ 1528 h 1531"/>
                <a:gd name="T22" fmla="*/ 881 w 2319"/>
                <a:gd name="T23" fmla="*/ 1508 h 1531"/>
                <a:gd name="T24" fmla="*/ 708 w 2319"/>
                <a:gd name="T25" fmla="*/ 1471 h 1531"/>
                <a:gd name="T26" fmla="*/ 549 w 2319"/>
                <a:gd name="T27" fmla="*/ 1416 h 1531"/>
                <a:gd name="T28" fmla="*/ 405 w 2319"/>
                <a:gd name="T29" fmla="*/ 1347 h 1531"/>
                <a:gd name="T30" fmla="*/ 279 w 2319"/>
                <a:gd name="T31" fmla="*/ 1264 h 1531"/>
                <a:gd name="T32" fmla="*/ 173 w 2319"/>
                <a:gd name="T33" fmla="*/ 1169 h 1531"/>
                <a:gd name="T34" fmla="*/ 91 w 2319"/>
                <a:gd name="T35" fmla="*/ 1063 h 1531"/>
                <a:gd name="T36" fmla="*/ 34 w 2319"/>
                <a:gd name="T37" fmla="*/ 949 h 1531"/>
                <a:gd name="T38" fmla="*/ 4 w 2319"/>
                <a:gd name="T39" fmla="*/ 828 h 1531"/>
                <a:gd name="T40" fmla="*/ 4 w 2319"/>
                <a:gd name="T41" fmla="*/ 702 h 1531"/>
                <a:gd name="T42" fmla="*/ 34 w 2319"/>
                <a:gd name="T43" fmla="*/ 581 h 1531"/>
                <a:gd name="T44" fmla="*/ 91 w 2319"/>
                <a:gd name="T45" fmla="*/ 467 h 1531"/>
                <a:gd name="T46" fmla="*/ 173 w 2319"/>
                <a:gd name="T47" fmla="*/ 362 h 1531"/>
                <a:gd name="T48" fmla="*/ 279 w 2319"/>
                <a:gd name="T49" fmla="*/ 267 h 1531"/>
                <a:gd name="T50" fmla="*/ 405 w 2319"/>
                <a:gd name="T51" fmla="*/ 184 h 1531"/>
                <a:gd name="T52" fmla="*/ 549 w 2319"/>
                <a:gd name="T53" fmla="*/ 114 h 1531"/>
                <a:gd name="T54" fmla="*/ 708 w 2319"/>
                <a:gd name="T55" fmla="*/ 60 h 1531"/>
                <a:gd name="T56" fmla="*/ 881 w 2319"/>
                <a:gd name="T57" fmla="*/ 22 h 1531"/>
                <a:gd name="T58" fmla="*/ 1064 w 2319"/>
                <a:gd name="T59" fmla="*/ 2 h 1531"/>
                <a:gd name="T60" fmla="*/ 1255 w 2319"/>
                <a:gd name="T61" fmla="*/ 2 h 1531"/>
                <a:gd name="T62" fmla="*/ 1438 w 2319"/>
                <a:gd name="T63" fmla="*/ 22 h 1531"/>
                <a:gd name="T64" fmla="*/ 1611 w 2319"/>
                <a:gd name="T65" fmla="*/ 60 h 1531"/>
                <a:gd name="T66" fmla="*/ 1770 w 2319"/>
                <a:gd name="T67" fmla="*/ 114 h 1531"/>
                <a:gd name="T68" fmla="*/ 1914 w 2319"/>
                <a:gd name="T69" fmla="*/ 184 h 1531"/>
                <a:gd name="T70" fmla="*/ 2040 w 2319"/>
                <a:gd name="T71" fmla="*/ 267 h 1531"/>
                <a:gd name="T72" fmla="*/ 2145 w 2319"/>
                <a:gd name="T73" fmla="*/ 362 h 1531"/>
                <a:gd name="T74" fmla="*/ 2228 w 2319"/>
                <a:gd name="T75" fmla="*/ 467 h 1531"/>
                <a:gd name="T76" fmla="*/ 2285 w 2319"/>
                <a:gd name="T77" fmla="*/ 581 h 1531"/>
                <a:gd name="T78" fmla="*/ 2315 w 2319"/>
                <a:gd name="T79" fmla="*/ 702 h 1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319" h="1531">
                  <a:moveTo>
                    <a:pt x="2319" y="765"/>
                  </a:moveTo>
                  <a:lnTo>
                    <a:pt x="2315" y="828"/>
                  </a:lnTo>
                  <a:lnTo>
                    <a:pt x="2304" y="889"/>
                  </a:lnTo>
                  <a:lnTo>
                    <a:pt x="2285" y="949"/>
                  </a:lnTo>
                  <a:lnTo>
                    <a:pt x="2260" y="1007"/>
                  </a:lnTo>
                  <a:lnTo>
                    <a:pt x="2228" y="1063"/>
                  </a:lnTo>
                  <a:lnTo>
                    <a:pt x="2189" y="1117"/>
                  </a:lnTo>
                  <a:lnTo>
                    <a:pt x="2145" y="1169"/>
                  </a:lnTo>
                  <a:lnTo>
                    <a:pt x="2095" y="1217"/>
                  </a:lnTo>
                  <a:lnTo>
                    <a:pt x="2040" y="1264"/>
                  </a:lnTo>
                  <a:lnTo>
                    <a:pt x="1980" y="1306"/>
                  </a:lnTo>
                  <a:lnTo>
                    <a:pt x="1914" y="1347"/>
                  </a:lnTo>
                  <a:lnTo>
                    <a:pt x="1844" y="1383"/>
                  </a:lnTo>
                  <a:lnTo>
                    <a:pt x="1770" y="1416"/>
                  </a:lnTo>
                  <a:lnTo>
                    <a:pt x="1692" y="1445"/>
                  </a:lnTo>
                  <a:lnTo>
                    <a:pt x="1611" y="1471"/>
                  </a:lnTo>
                  <a:lnTo>
                    <a:pt x="1526" y="1492"/>
                  </a:lnTo>
                  <a:lnTo>
                    <a:pt x="1438" y="1508"/>
                  </a:lnTo>
                  <a:lnTo>
                    <a:pt x="1347" y="1521"/>
                  </a:lnTo>
                  <a:lnTo>
                    <a:pt x="1255" y="1528"/>
                  </a:lnTo>
                  <a:lnTo>
                    <a:pt x="1160" y="1531"/>
                  </a:lnTo>
                  <a:lnTo>
                    <a:pt x="1064" y="1528"/>
                  </a:lnTo>
                  <a:lnTo>
                    <a:pt x="971" y="1521"/>
                  </a:lnTo>
                  <a:lnTo>
                    <a:pt x="881" y="1508"/>
                  </a:lnTo>
                  <a:lnTo>
                    <a:pt x="793" y="1492"/>
                  </a:lnTo>
                  <a:lnTo>
                    <a:pt x="708" y="1471"/>
                  </a:lnTo>
                  <a:lnTo>
                    <a:pt x="626" y="1445"/>
                  </a:lnTo>
                  <a:lnTo>
                    <a:pt x="549" y="1416"/>
                  </a:lnTo>
                  <a:lnTo>
                    <a:pt x="474" y="1383"/>
                  </a:lnTo>
                  <a:lnTo>
                    <a:pt x="405" y="1347"/>
                  </a:lnTo>
                  <a:lnTo>
                    <a:pt x="340" y="1306"/>
                  </a:lnTo>
                  <a:lnTo>
                    <a:pt x="279" y="1264"/>
                  </a:lnTo>
                  <a:lnTo>
                    <a:pt x="223" y="1217"/>
                  </a:lnTo>
                  <a:lnTo>
                    <a:pt x="173" y="1169"/>
                  </a:lnTo>
                  <a:lnTo>
                    <a:pt x="129" y="1117"/>
                  </a:lnTo>
                  <a:lnTo>
                    <a:pt x="91" y="1063"/>
                  </a:lnTo>
                  <a:lnTo>
                    <a:pt x="59" y="1007"/>
                  </a:lnTo>
                  <a:lnTo>
                    <a:pt x="34" y="949"/>
                  </a:lnTo>
                  <a:lnTo>
                    <a:pt x="15" y="889"/>
                  </a:lnTo>
                  <a:lnTo>
                    <a:pt x="4" y="828"/>
                  </a:lnTo>
                  <a:lnTo>
                    <a:pt x="0" y="765"/>
                  </a:lnTo>
                  <a:lnTo>
                    <a:pt x="4" y="702"/>
                  </a:lnTo>
                  <a:lnTo>
                    <a:pt x="15" y="641"/>
                  </a:lnTo>
                  <a:lnTo>
                    <a:pt x="34" y="581"/>
                  </a:lnTo>
                  <a:lnTo>
                    <a:pt x="59" y="523"/>
                  </a:lnTo>
                  <a:lnTo>
                    <a:pt x="91" y="467"/>
                  </a:lnTo>
                  <a:lnTo>
                    <a:pt x="129" y="414"/>
                  </a:lnTo>
                  <a:lnTo>
                    <a:pt x="173" y="362"/>
                  </a:lnTo>
                  <a:lnTo>
                    <a:pt x="223" y="313"/>
                  </a:lnTo>
                  <a:lnTo>
                    <a:pt x="279" y="267"/>
                  </a:lnTo>
                  <a:lnTo>
                    <a:pt x="340" y="224"/>
                  </a:lnTo>
                  <a:lnTo>
                    <a:pt x="405" y="184"/>
                  </a:lnTo>
                  <a:lnTo>
                    <a:pt x="474" y="147"/>
                  </a:lnTo>
                  <a:lnTo>
                    <a:pt x="549" y="114"/>
                  </a:lnTo>
                  <a:lnTo>
                    <a:pt x="626" y="85"/>
                  </a:lnTo>
                  <a:lnTo>
                    <a:pt x="708" y="60"/>
                  </a:lnTo>
                  <a:lnTo>
                    <a:pt x="793" y="39"/>
                  </a:lnTo>
                  <a:lnTo>
                    <a:pt x="881" y="22"/>
                  </a:lnTo>
                  <a:lnTo>
                    <a:pt x="971" y="10"/>
                  </a:lnTo>
                  <a:lnTo>
                    <a:pt x="1064" y="2"/>
                  </a:lnTo>
                  <a:lnTo>
                    <a:pt x="1160" y="0"/>
                  </a:lnTo>
                  <a:lnTo>
                    <a:pt x="1255" y="2"/>
                  </a:lnTo>
                  <a:lnTo>
                    <a:pt x="1347" y="10"/>
                  </a:lnTo>
                  <a:lnTo>
                    <a:pt x="1438" y="22"/>
                  </a:lnTo>
                  <a:lnTo>
                    <a:pt x="1526" y="39"/>
                  </a:lnTo>
                  <a:lnTo>
                    <a:pt x="1611" y="60"/>
                  </a:lnTo>
                  <a:lnTo>
                    <a:pt x="1692" y="85"/>
                  </a:lnTo>
                  <a:lnTo>
                    <a:pt x="1770" y="114"/>
                  </a:lnTo>
                  <a:lnTo>
                    <a:pt x="1844" y="147"/>
                  </a:lnTo>
                  <a:lnTo>
                    <a:pt x="1914" y="184"/>
                  </a:lnTo>
                  <a:lnTo>
                    <a:pt x="1980" y="224"/>
                  </a:lnTo>
                  <a:lnTo>
                    <a:pt x="2040" y="267"/>
                  </a:lnTo>
                  <a:lnTo>
                    <a:pt x="2095" y="313"/>
                  </a:lnTo>
                  <a:lnTo>
                    <a:pt x="2145" y="362"/>
                  </a:lnTo>
                  <a:lnTo>
                    <a:pt x="2189" y="414"/>
                  </a:lnTo>
                  <a:lnTo>
                    <a:pt x="2228" y="467"/>
                  </a:lnTo>
                  <a:lnTo>
                    <a:pt x="2260" y="523"/>
                  </a:lnTo>
                  <a:lnTo>
                    <a:pt x="2285" y="581"/>
                  </a:lnTo>
                  <a:lnTo>
                    <a:pt x="2304" y="641"/>
                  </a:lnTo>
                  <a:lnTo>
                    <a:pt x="2315" y="702"/>
                  </a:lnTo>
                  <a:lnTo>
                    <a:pt x="2319" y="765"/>
                  </a:lnTo>
                  <a:close/>
                </a:path>
              </a:pathLst>
            </a:custGeom>
            <a:noFill/>
            <a:ln w="6"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p:cNvSpPr>
              <a:spLocks/>
            </p:cNvSpPr>
            <p:nvPr/>
          </p:nvSpPr>
          <p:spPr bwMode="auto">
            <a:xfrm>
              <a:off x="2611" y="1869"/>
              <a:ext cx="1686" cy="1113"/>
            </a:xfrm>
            <a:custGeom>
              <a:avLst/>
              <a:gdLst>
                <a:gd name="T0" fmla="*/ 1684 w 1686"/>
                <a:gd name="T1" fmla="*/ 603 h 1113"/>
                <a:gd name="T2" fmla="*/ 1662 w 1686"/>
                <a:gd name="T3" fmla="*/ 691 h 1113"/>
                <a:gd name="T4" fmla="*/ 1620 w 1686"/>
                <a:gd name="T5" fmla="*/ 774 h 1113"/>
                <a:gd name="T6" fmla="*/ 1560 w 1686"/>
                <a:gd name="T7" fmla="*/ 850 h 1113"/>
                <a:gd name="T8" fmla="*/ 1484 w 1686"/>
                <a:gd name="T9" fmla="*/ 919 h 1113"/>
                <a:gd name="T10" fmla="*/ 1392 w 1686"/>
                <a:gd name="T11" fmla="*/ 979 h 1113"/>
                <a:gd name="T12" fmla="*/ 1288 w 1686"/>
                <a:gd name="T13" fmla="*/ 1030 h 1113"/>
                <a:gd name="T14" fmla="*/ 1172 w 1686"/>
                <a:gd name="T15" fmla="*/ 1070 h 1113"/>
                <a:gd name="T16" fmla="*/ 1046 w 1686"/>
                <a:gd name="T17" fmla="*/ 1098 h 1113"/>
                <a:gd name="T18" fmla="*/ 912 w 1686"/>
                <a:gd name="T19" fmla="*/ 1112 h 1113"/>
                <a:gd name="T20" fmla="*/ 774 w 1686"/>
                <a:gd name="T21" fmla="*/ 1112 h 1113"/>
                <a:gd name="T22" fmla="*/ 641 w 1686"/>
                <a:gd name="T23" fmla="*/ 1098 h 1113"/>
                <a:gd name="T24" fmla="*/ 516 w 1686"/>
                <a:gd name="T25" fmla="*/ 1070 h 1113"/>
                <a:gd name="T26" fmla="*/ 400 w 1686"/>
                <a:gd name="T27" fmla="*/ 1030 h 1113"/>
                <a:gd name="T28" fmla="*/ 295 w 1686"/>
                <a:gd name="T29" fmla="*/ 979 h 1113"/>
                <a:gd name="T30" fmla="*/ 204 w 1686"/>
                <a:gd name="T31" fmla="*/ 919 h 1113"/>
                <a:gd name="T32" fmla="*/ 127 w 1686"/>
                <a:gd name="T33" fmla="*/ 850 h 1113"/>
                <a:gd name="T34" fmla="*/ 67 w 1686"/>
                <a:gd name="T35" fmla="*/ 774 h 1113"/>
                <a:gd name="T36" fmla="*/ 25 w 1686"/>
                <a:gd name="T37" fmla="*/ 691 h 1113"/>
                <a:gd name="T38" fmla="*/ 3 w 1686"/>
                <a:gd name="T39" fmla="*/ 603 h 1113"/>
                <a:gd name="T40" fmla="*/ 3 w 1686"/>
                <a:gd name="T41" fmla="*/ 511 h 1113"/>
                <a:gd name="T42" fmla="*/ 25 w 1686"/>
                <a:gd name="T43" fmla="*/ 423 h 1113"/>
                <a:gd name="T44" fmla="*/ 67 w 1686"/>
                <a:gd name="T45" fmla="*/ 341 h 1113"/>
                <a:gd name="T46" fmla="*/ 127 w 1686"/>
                <a:gd name="T47" fmla="*/ 264 h 1113"/>
                <a:gd name="T48" fmla="*/ 204 w 1686"/>
                <a:gd name="T49" fmla="*/ 195 h 1113"/>
                <a:gd name="T50" fmla="*/ 295 w 1686"/>
                <a:gd name="T51" fmla="*/ 134 h 1113"/>
                <a:gd name="T52" fmla="*/ 400 w 1686"/>
                <a:gd name="T53" fmla="*/ 84 h 1113"/>
                <a:gd name="T54" fmla="*/ 516 w 1686"/>
                <a:gd name="T55" fmla="*/ 45 h 1113"/>
                <a:gd name="T56" fmla="*/ 641 w 1686"/>
                <a:gd name="T57" fmla="*/ 17 h 1113"/>
                <a:gd name="T58" fmla="*/ 774 w 1686"/>
                <a:gd name="T59" fmla="*/ 2 h 1113"/>
                <a:gd name="T60" fmla="*/ 912 w 1686"/>
                <a:gd name="T61" fmla="*/ 2 h 1113"/>
                <a:gd name="T62" fmla="*/ 1046 w 1686"/>
                <a:gd name="T63" fmla="*/ 17 h 1113"/>
                <a:gd name="T64" fmla="*/ 1172 w 1686"/>
                <a:gd name="T65" fmla="*/ 45 h 1113"/>
                <a:gd name="T66" fmla="*/ 1288 w 1686"/>
                <a:gd name="T67" fmla="*/ 84 h 1113"/>
                <a:gd name="T68" fmla="*/ 1392 w 1686"/>
                <a:gd name="T69" fmla="*/ 134 h 1113"/>
                <a:gd name="T70" fmla="*/ 1484 w 1686"/>
                <a:gd name="T71" fmla="*/ 195 h 1113"/>
                <a:gd name="T72" fmla="*/ 1560 w 1686"/>
                <a:gd name="T73" fmla="*/ 264 h 1113"/>
                <a:gd name="T74" fmla="*/ 1620 w 1686"/>
                <a:gd name="T75" fmla="*/ 341 h 1113"/>
                <a:gd name="T76" fmla="*/ 1662 w 1686"/>
                <a:gd name="T77" fmla="*/ 423 h 1113"/>
                <a:gd name="T78" fmla="*/ 1684 w 1686"/>
                <a:gd name="T79" fmla="*/ 511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686" h="1113">
                  <a:moveTo>
                    <a:pt x="1686" y="557"/>
                  </a:moveTo>
                  <a:lnTo>
                    <a:pt x="1684" y="603"/>
                  </a:lnTo>
                  <a:lnTo>
                    <a:pt x="1675" y="647"/>
                  </a:lnTo>
                  <a:lnTo>
                    <a:pt x="1662" y="691"/>
                  </a:lnTo>
                  <a:lnTo>
                    <a:pt x="1643" y="733"/>
                  </a:lnTo>
                  <a:lnTo>
                    <a:pt x="1620" y="774"/>
                  </a:lnTo>
                  <a:lnTo>
                    <a:pt x="1592" y="813"/>
                  </a:lnTo>
                  <a:lnTo>
                    <a:pt x="1560" y="850"/>
                  </a:lnTo>
                  <a:lnTo>
                    <a:pt x="1524" y="886"/>
                  </a:lnTo>
                  <a:lnTo>
                    <a:pt x="1484" y="919"/>
                  </a:lnTo>
                  <a:lnTo>
                    <a:pt x="1440" y="950"/>
                  </a:lnTo>
                  <a:lnTo>
                    <a:pt x="1392" y="979"/>
                  </a:lnTo>
                  <a:lnTo>
                    <a:pt x="1341" y="1006"/>
                  </a:lnTo>
                  <a:lnTo>
                    <a:pt x="1288" y="1030"/>
                  </a:lnTo>
                  <a:lnTo>
                    <a:pt x="1231" y="1052"/>
                  </a:lnTo>
                  <a:lnTo>
                    <a:pt x="1172" y="1070"/>
                  </a:lnTo>
                  <a:lnTo>
                    <a:pt x="1110" y="1085"/>
                  </a:lnTo>
                  <a:lnTo>
                    <a:pt x="1046" y="1098"/>
                  </a:lnTo>
                  <a:lnTo>
                    <a:pt x="980" y="1107"/>
                  </a:lnTo>
                  <a:lnTo>
                    <a:pt x="912" y="1112"/>
                  </a:lnTo>
                  <a:lnTo>
                    <a:pt x="844" y="1113"/>
                  </a:lnTo>
                  <a:lnTo>
                    <a:pt x="774" y="1112"/>
                  </a:lnTo>
                  <a:lnTo>
                    <a:pt x="706" y="1107"/>
                  </a:lnTo>
                  <a:lnTo>
                    <a:pt x="641" y="1098"/>
                  </a:lnTo>
                  <a:lnTo>
                    <a:pt x="577" y="1085"/>
                  </a:lnTo>
                  <a:lnTo>
                    <a:pt x="516" y="1070"/>
                  </a:lnTo>
                  <a:lnTo>
                    <a:pt x="456" y="1052"/>
                  </a:lnTo>
                  <a:lnTo>
                    <a:pt x="400" y="1030"/>
                  </a:lnTo>
                  <a:lnTo>
                    <a:pt x="345" y="1006"/>
                  </a:lnTo>
                  <a:lnTo>
                    <a:pt x="295" y="979"/>
                  </a:lnTo>
                  <a:lnTo>
                    <a:pt x="248" y="950"/>
                  </a:lnTo>
                  <a:lnTo>
                    <a:pt x="204" y="919"/>
                  </a:lnTo>
                  <a:lnTo>
                    <a:pt x="163" y="886"/>
                  </a:lnTo>
                  <a:lnTo>
                    <a:pt x="127" y="850"/>
                  </a:lnTo>
                  <a:lnTo>
                    <a:pt x="95" y="813"/>
                  </a:lnTo>
                  <a:lnTo>
                    <a:pt x="67" y="774"/>
                  </a:lnTo>
                  <a:lnTo>
                    <a:pt x="44" y="733"/>
                  </a:lnTo>
                  <a:lnTo>
                    <a:pt x="25" y="691"/>
                  </a:lnTo>
                  <a:lnTo>
                    <a:pt x="11" y="647"/>
                  </a:lnTo>
                  <a:lnTo>
                    <a:pt x="3" y="603"/>
                  </a:lnTo>
                  <a:lnTo>
                    <a:pt x="0" y="557"/>
                  </a:lnTo>
                  <a:lnTo>
                    <a:pt x="3" y="511"/>
                  </a:lnTo>
                  <a:lnTo>
                    <a:pt x="11" y="467"/>
                  </a:lnTo>
                  <a:lnTo>
                    <a:pt x="25" y="423"/>
                  </a:lnTo>
                  <a:lnTo>
                    <a:pt x="44" y="381"/>
                  </a:lnTo>
                  <a:lnTo>
                    <a:pt x="67" y="341"/>
                  </a:lnTo>
                  <a:lnTo>
                    <a:pt x="95" y="301"/>
                  </a:lnTo>
                  <a:lnTo>
                    <a:pt x="127" y="264"/>
                  </a:lnTo>
                  <a:lnTo>
                    <a:pt x="163" y="228"/>
                  </a:lnTo>
                  <a:lnTo>
                    <a:pt x="204" y="195"/>
                  </a:lnTo>
                  <a:lnTo>
                    <a:pt x="248" y="163"/>
                  </a:lnTo>
                  <a:lnTo>
                    <a:pt x="295" y="134"/>
                  </a:lnTo>
                  <a:lnTo>
                    <a:pt x="345" y="108"/>
                  </a:lnTo>
                  <a:lnTo>
                    <a:pt x="400" y="84"/>
                  </a:lnTo>
                  <a:lnTo>
                    <a:pt x="456" y="63"/>
                  </a:lnTo>
                  <a:lnTo>
                    <a:pt x="516" y="45"/>
                  </a:lnTo>
                  <a:lnTo>
                    <a:pt x="577" y="29"/>
                  </a:lnTo>
                  <a:lnTo>
                    <a:pt x="641" y="17"/>
                  </a:lnTo>
                  <a:lnTo>
                    <a:pt x="706" y="8"/>
                  </a:lnTo>
                  <a:lnTo>
                    <a:pt x="774" y="2"/>
                  </a:lnTo>
                  <a:lnTo>
                    <a:pt x="844" y="0"/>
                  </a:lnTo>
                  <a:lnTo>
                    <a:pt x="912" y="2"/>
                  </a:lnTo>
                  <a:lnTo>
                    <a:pt x="980" y="8"/>
                  </a:lnTo>
                  <a:lnTo>
                    <a:pt x="1046" y="17"/>
                  </a:lnTo>
                  <a:lnTo>
                    <a:pt x="1110" y="29"/>
                  </a:lnTo>
                  <a:lnTo>
                    <a:pt x="1172" y="45"/>
                  </a:lnTo>
                  <a:lnTo>
                    <a:pt x="1231" y="63"/>
                  </a:lnTo>
                  <a:lnTo>
                    <a:pt x="1288" y="84"/>
                  </a:lnTo>
                  <a:lnTo>
                    <a:pt x="1341" y="108"/>
                  </a:lnTo>
                  <a:lnTo>
                    <a:pt x="1392" y="134"/>
                  </a:lnTo>
                  <a:lnTo>
                    <a:pt x="1440" y="163"/>
                  </a:lnTo>
                  <a:lnTo>
                    <a:pt x="1484" y="195"/>
                  </a:lnTo>
                  <a:lnTo>
                    <a:pt x="1524" y="228"/>
                  </a:lnTo>
                  <a:lnTo>
                    <a:pt x="1560" y="264"/>
                  </a:lnTo>
                  <a:lnTo>
                    <a:pt x="1592" y="301"/>
                  </a:lnTo>
                  <a:lnTo>
                    <a:pt x="1620" y="341"/>
                  </a:lnTo>
                  <a:lnTo>
                    <a:pt x="1643" y="381"/>
                  </a:lnTo>
                  <a:lnTo>
                    <a:pt x="1662" y="423"/>
                  </a:lnTo>
                  <a:lnTo>
                    <a:pt x="1675" y="467"/>
                  </a:lnTo>
                  <a:lnTo>
                    <a:pt x="1684" y="511"/>
                  </a:lnTo>
                  <a:lnTo>
                    <a:pt x="1686" y="557"/>
                  </a:lnTo>
                  <a:close/>
                </a:path>
              </a:pathLst>
            </a:custGeom>
            <a:noFill/>
            <a:ln w="6"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p:cNvSpPr>
              <a:spLocks/>
            </p:cNvSpPr>
            <p:nvPr/>
          </p:nvSpPr>
          <p:spPr bwMode="auto">
            <a:xfrm>
              <a:off x="2884" y="2049"/>
              <a:ext cx="1141" cy="754"/>
            </a:xfrm>
            <a:custGeom>
              <a:avLst/>
              <a:gdLst>
                <a:gd name="T0" fmla="*/ 1141 w 1141"/>
                <a:gd name="T1" fmla="*/ 377 h 754"/>
                <a:gd name="T2" fmla="*/ 1134 w 1141"/>
                <a:gd name="T3" fmla="*/ 438 h 754"/>
                <a:gd name="T4" fmla="*/ 1112 w 1141"/>
                <a:gd name="T5" fmla="*/ 496 h 754"/>
                <a:gd name="T6" fmla="*/ 1077 w 1141"/>
                <a:gd name="T7" fmla="*/ 550 h 754"/>
                <a:gd name="T8" fmla="*/ 1031 w 1141"/>
                <a:gd name="T9" fmla="*/ 600 h 754"/>
                <a:gd name="T10" fmla="*/ 974 w 1141"/>
                <a:gd name="T11" fmla="*/ 643 h 754"/>
                <a:gd name="T12" fmla="*/ 907 w 1141"/>
                <a:gd name="T13" fmla="*/ 681 h 754"/>
                <a:gd name="T14" fmla="*/ 871 w 1141"/>
                <a:gd name="T15" fmla="*/ 698 h 754"/>
                <a:gd name="T16" fmla="*/ 833 w 1141"/>
                <a:gd name="T17" fmla="*/ 712 h 754"/>
                <a:gd name="T18" fmla="*/ 793 w 1141"/>
                <a:gd name="T19" fmla="*/ 725 h 754"/>
                <a:gd name="T20" fmla="*/ 751 w 1141"/>
                <a:gd name="T21" fmla="*/ 735 h 754"/>
                <a:gd name="T22" fmla="*/ 708 w 1141"/>
                <a:gd name="T23" fmla="*/ 743 h 754"/>
                <a:gd name="T24" fmla="*/ 663 w 1141"/>
                <a:gd name="T25" fmla="*/ 749 h 754"/>
                <a:gd name="T26" fmla="*/ 617 w 1141"/>
                <a:gd name="T27" fmla="*/ 753 h 754"/>
                <a:gd name="T28" fmla="*/ 571 w 1141"/>
                <a:gd name="T29" fmla="*/ 754 h 754"/>
                <a:gd name="T30" fmla="*/ 523 w 1141"/>
                <a:gd name="T31" fmla="*/ 753 h 754"/>
                <a:gd name="T32" fmla="*/ 478 w 1141"/>
                <a:gd name="T33" fmla="*/ 749 h 754"/>
                <a:gd name="T34" fmla="*/ 433 w 1141"/>
                <a:gd name="T35" fmla="*/ 743 h 754"/>
                <a:gd name="T36" fmla="*/ 390 w 1141"/>
                <a:gd name="T37" fmla="*/ 735 h 754"/>
                <a:gd name="T38" fmla="*/ 348 w 1141"/>
                <a:gd name="T39" fmla="*/ 725 h 754"/>
                <a:gd name="T40" fmla="*/ 308 w 1141"/>
                <a:gd name="T41" fmla="*/ 712 h 754"/>
                <a:gd name="T42" fmla="*/ 270 w 1141"/>
                <a:gd name="T43" fmla="*/ 698 h 754"/>
                <a:gd name="T44" fmla="*/ 233 w 1141"/>
                <a:gd name="T45" fmla="*/ 681 h 754"/>
                <a:gd name="T46" fmla="*/ 199 w 1141"/>
                <a:gd name="T47" fmla="*/ 664 h 754"/>
                <a:gd name="T48" fmla="*/ 137 w 1141"/>
                <a:gd name="T49" fmla="*/ 623 h 754"/>
                <a:gd name="T50" fmla="*/ 85 w 1141"/>
                <a:gd name="T51" fmla="*/ 575 h 754"/>
                <a:gd name="T52" fmla="*/ 45 w 1141"/>
                <a:gd name="T53" fmla="*/ 524 h 754"/>
                <a:gd name="T54" fmla="*/ 16 w 1141"/>
                <a:gd name="T55" fmla="*/ 468 h 754"/>
                <a:gd name="T56" fmla="*/ 2 w 1141"/>
                <a:gd name="T57" fmla="*/ 408 h 754"/>
                <a:gd name="T58" fmla="*/ 0 w 1141"/>
                <a:gd name="T59" fmla="*/ 377 h 754"/>
                <a:gd name="T60" fmla="*/ 2 w 1141"/>
                <a:gd name="T61" fmla="*/ 346 h 754"/>
                <a:gd name="T62" fmla="*/ 16 w 1141"/>
                <a:gd name="T63" fmla="*/ 287 h 754"/>
                <a:gd name="T64" fmla="*/ 45 w 1141"/>
                <a:gd name="T65" fmla="*/ 231 h 754"/>
                <a:gd name="T66" fmla="*/ 85 w 1141"/>
                <a:gd name="T67" fmla="*/ 178 h 754"/>
                <a:gd name="T68" fmla="*/ 137 w 1141"/>
                <a:gd name="T69" fmla="*/ 132 h 754"/>
                <a:gd name="T70" fmla="*/ 199 w 1141"/>
                <a:gd name="T71" fmla="*/ 91 h 754"/>
                <a:gd name="T72" fmla="*/ 233 w 1141"/>
                <a:gd name="T73" fmla="*/ 73 h 754"/>
                <a:gd name="T74" fmla="*/ 270 w 1141"/>
                <a:gd name="T75" fmla="*/ 57 h 754"/>
                <a:gd name="T76" fmla="*/ 308 w 1141"/>
                <a:gd name="T77" fmla="*/ 43 h 754"/>
                <a:gd name="T78" fmla="*/ 348 w 1141"/>
                <a:gd name="T79" fmla="*/ 30 h 754"/>
                <a:gd name="T80" fmla="*/ 390 w 1141"/>
                <a:gd name="T81" fmla="*/ 19 h 754"/>
                <a:gd name="T82" fmla="*/ 433 w 1141"/>
                <a:gd name="T83" fmla="*/ 11 h 754"/>
                <a:gd name="T84" fmla="*/ 478 w 1141"/>
                <a:gd name="T85" fmla="*/ 5 h 754"/>
                <a:gd name="T86" fmla="*/ 523 w 1141"/>
                <a:gd name="T87" fmla="*/ 2 h 754"/>
                <a:gd name="T88" fmla="*/ 571 w 1141"/>
                <a:gd name="T89" fmla="*/ 0 h 754"/>
                <a:gd name="T90" fmla="*/ 617 w 1141"/>
                <a:gd name="T91" fmla="*/ 2 h 754"/>
                <a:gd name="T92" fmla="*/ 663 w 1141"/>
                <a:gd name="T93" fmla="*/ 5 h 754"/>
                <a:gd name="T94" fmla="*/ 708 w 1141"/>
                <a:gd name="T95" fmla="*/ 11 h 754"/>
                <a:gd name="T96" fmla="*/ 751 w 1141"/>
                <a:gd name="T97" fmla="*/ 19 h 754"/>
                <a:gd name="T98" fmla="*/ 793 w 1141"/>
                <a:gd name="T99" fmla="*/ 30 h 754"/>
                <a:gd name="T100" fmla="*/ 833 w 1141"/>
                <a:gd name="T101" fmla="*/ 43 h 754"/>
                <a:gd name="T102" fmla="*/ 871 w 1141"/>
                <a:gd name="T103" fmla="*/ 57 h 754"/>
                <a:gd name="T104" fmla="*/ 907 w 1141"/>
                <a:gd name="T105" fmla="*/ 73 h 754"/>
                <a:gd name="T106" fmla="*/ 942 w 1141"/>
                <a:gd name="T107" fmla="*/ 91 h 754"/>
                <a:gd name="T108" fmla="*/ 1004 w 1141"/>
                <a:gd name="T109" fmla="*/ 132 h 754"/>
                <a:gd name="T110" fmla="*/ 1055 w 1141"/>
                <a:gd name="T111" fmla="*/ 178 h 754"/>
                <a:gd name="T112" fmla="*/ 1096 w 1141"/>
                <a:gd name="T113" fmla="*/ 231 h 754"/>
                <a:gd name="T114" fmla="*/ 1125 w 1141"/>
                <a:gd name="T115" fmla="*/ 287 h 754"/>
                <a:gd name="T116" fmla="*/ 1139 w 1141"/>
                <a:gd name="T117" fmla="*/ 346 h 754"/>
                <a:gd name="T118" fmla="*/ 1141 w 1141"/>
                <a:gd name="T119" fmla="*/ 377 h 7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41" h="754">
                  <a:moveTo>
                    <a:pt x="1141" y="377"/>
                  </a:moveTo>
                  <a:lnTo>
                    <a:pt x="1134" y="438"/>
                  </a:lnTo>
                  <a:lnTo>
                    <a:pt x="1112" y="496"/>
                  </a:lnTo>
                  <a:lnTo>
                    <a:pt x="1077" y="550"/>
                  </a:lnTo>
                  <a:lnTo>
                    <a:pt x="1031" y="600"/>
                  </a:lnTo>
                  <a:lnTo>
                    <a:pt x="974" y="643"/>
                  </a:lnTo>
                  <a:lnTo>
                    <a:pt x="907" y="681"/>
                  </a:lnTo>
                  <a:lnTo>
                    <a:pt x="871" y="698"/>
                  </a:lnTo>
                  <a:lnTo>
                    <a:pt x="833" y="712"/>
                  </a:lnTo>
                  <a:lnTo>
                    <a:pt x="793" y="725"/>
                  </a:lnTo>
                  <a:lnTo>
                    <a:pt x="751" y="735"/>
                  </a:lnTo>
                  <a:lnTo>
                    <a:pt x="708" y="743"/>
                  </a:lnTo>
                  <a:lnTo>
                    <a:pt x="663" y="749"/>
                  </a:lnTo>
                  <a:lnTo>
                    <a:pt x="617" y="753"/>
                  </a:lnTo>
                  <a:lnTo>
                    <a:pt x="571" y="754"/>
                  </a:lnTo>
                  <a:lnTo>
                    <a:pt x="523" y="753"/>
                  </a:lnTo>
                  <a:lnTo>
                    <a:pt x="478" y="749"/>
                  </a:lnTo>
                  <a:lnTo>
                    <a:pt x="433" y="743"/>
                  </a:lnTo>
                  <a:lnTo>
                    <a:pt x="390" y="735"/>
                  </a:lnTo>
                  <a:lnTo>
                    <a:pt x="348" y="725"/>
                  </a:lnTo>
                  <a:lnTo>
                    <a:pt x="308" y="712"/>
                  </a:lnTo>
                  <a:lnTo>
                    <a:pt x="270" y="698"/>
                  </a:lnTo>
                  <a:lnTo>
                    <a:pt x="233" y="681"/>
                  </a:lnTo>
                  <a:lnTo>
                    <a:pt x="199" y="664"/>
                  </a:lnTo>
                  <a:lnTo>
                    <a:pt x="137" y="623"/>
                  </a:lnTo>
                  <a:lnTo>
                    <a:pt x="85" y="575"/>
                  </a:lnTo>
                  <a:lnTo>
                    <a:pt x="45" y="524"/>
                  </a:lnTo>
                  <a:lnTo>
                    <a:pt x="16" y="468"/>
                  </a:lnTo>
                  <a:lnTo>
                    <a:pt x="2" y="408"/>
                  </a:lnTo>
                  <a:lnTo>
                    <a:pt x="0" y="377"/>
                  </a:lnTo>
                  <a:lnTo>
                    <a:pt x="2" y="346"/>
                  </a:lnTo>
                  <a:lnTo>
                    <a:pt x="16" y="287"/>
                  </a:lnTo>
                  <a:lnTo>
                    <a:pt x="45" y="231"/>
                  </a:lnTo>
                  <a:lnTo>
                    <a:pt x="85" y="178"/>
                  </a:lnTo>
                  <a:lnTo>
                    <a:pt x="137" y="132"/>
                  </a:lnTo>
                  <a:lnTo>
                    <a:pt x="199" y="91"/>
                  </a:lnTo>
                  <a:lnTo>
                    <a:pt x="233" y="73"/>
                  </a:lnTo>
                  <a:lnTo>
                    <a:pt x="270" y="57"/>
                  </a:lnTo>
                  <a:lnTo>
                    <a:pt x="308" y="43"/>
                  </a:lnTo>
                  <a:lnTo>
                    <a:pt x="348" y="30"/>
                  </a:lnTo>
                  <a:lnTo>
                    <a:pt x="390" y="19"/>
                  </a:lnTo>
                  <a:lnTo>
                    <a:pt x="433" y="11"/>
                  </a:lnTo>
                  <a:lnTo>
                    <a:pt x="478" y="5"/>
                  </a:lnTo>
                  <a:lnTo>
                    <a:pt x="523" y="2"/>
                  </a:lnTo>
                  <a:lnTo>
                    <a:pt x="571" y="0"/>
                  </a:lnTo>
                  <a:lnTo>
                    <a:pt x="617" y="2"/>
                  </a:lnTo>
                  <a:lnTo>
                    <a:pt x="663" y="5"/>
                  </a:lnTo>
                  <a:lnTo>
                    <a:pt x="708" y="11"/>
                  </a:lnTo>
                  <a:lnTo>
                    <a:pt x="751" y="19"/>
                  </a:lnTo>
                  <a:lnTo>
                    <a:pt x="793" y="30"/>
                  </a:lnTo>
                  <a:lnTo>
                    <a:pt x="833" y="43"/>
                  </a:lnTo>
                  <a:lnTo>
                    <a:pt x="871" y="57"/>
                  </a:lnTo>
                  <a:lnTo>
                    <a:pt x="907" y="73"/>
                  </a:lnTo>
                  <a:lnTo>
                    <a:pt x="942" y="91"/>
                  </a:lnTo>
                  <a:lnTo>
                    <a:pt x="1004" y="132"/>
                  </a:lnTo>
                  <a:lnTo>
                    <a:pt x="1055" y="178"/>
                  </a:lnTo>
                  <a:lnTo>
                    <a:pt x="1096" y="231"/>
                  </a:lnTo>
                  <a:lnTo>
                    <a:pt x="1125" y="287"/>
                  </a:lnTo>
                  <a:lnTo>
                    <a:pt x="1139" y="346"/>
                  </a:lnTo>
                  <a:lnTo>
                    <a:pt x="1141" y="377"/>
                  </a:lnTo>
                  <a:close/>
                </a:path>
              </a:pathLst>
            </a:custGeom>
            <a:noFill/>
            <a:ln w="6"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Rectangle 16"/>
            <p:cNvSpPr>
              <a:spLocks noChangeArrowheads="1"/>
            </p:cNvSpPr>
            <p:nvPr/>
          </p:nvSpPr>
          <p:spPr bwMode="auto">
            <a:xfrm>
              <a:off x="672" y="3396"/>
              <a:ext cx="101" cy="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17"/>
            <p:cNvSpPr>
              <a:spLocks noChangeArrowheads="1"/>
            </p:cNvSpPr>
            <p:nvPr/>
          </p:nvSpPr>
          <p:spPr bwMode="auto">
            <a:xfrm>
              <a:off x="672" y="3522"/>
              <a:ext cx="101" cy="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18"/>
            <p:cNvSpPr>
              <a:spLocks noChangeArrowheads="1"/>
            </p:cNvSpPr>
            <p:nvPr/>
          </p:nvSpPr>
          <p:spPr bwMode="auto">
            <a:xfrm>
              <a:off x="672" y="3648"/>
              <a:ext cx="101" cy="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Rectangle 19"/>
            <p:cNvSpPr>
              <a:spLocks noChangeArrowheads="1"/>
            </p:cNvSpPr>
            <p:nvPr/>
          </p:nvSpPr>
          <p:spPr bwMode="auto">
            <a:xfrm>
              <a:off x="672" y="3774"/>
              <a:ext cx="101" cy="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Rectangle 25"/>
            <p:cNvSpPr>
              <a:spLocks noChangeArrowheads="1"/>
            </p:cNvSpPr>
            <p:nvPr/>
          </p:nvSpPr>
          <p:spPr bwMode="auto">
            <a:xfrm>
              <a:off x="1469" y="4074"/>
              <a:ext cx="28"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Rectangle 26"/>
            <p:cNvSpPr>
              <a:spLocks noChangeArrowheads="1"/>
            </p:cNvSpPr>
            <p:nvPr/>
          </p:nvSpPr>
          <p:spPr bwMode="auto">
            <a:xfrm>
              <a:off x="1557" y="4074"/>
              <a:ext cx="85" cy="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 name="Rectangle 29"/>
            <p:cNvSpPr>
              <a:spLocks noChangeArrowheads="1"/>
            </p:cNvSpPr>
            <p:nvPr/>
          </p:nvSpPr>
          <p:spPr bwMode="auto">
            <a:xfrm>
              <a:off x="1865" y="4204"/>
              <a:ext cx="8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4" name="Rectangle 32"/>
            <p:cNvSpPr>
              <a:spLocks noChangeArrowheads="1"/>
            </p:cNvSpPr>
            <p:nvPr/>
          </p:nvSpPr>
          <p:spPr bwMode="auto">
            <a:xfrm>
              <a:off x="1855" y="4332"/>
              <a:ext cx="8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7" name="Rectangle 35"/>
            <p:cNvSpPr>
              <a:spLocks noChangeArrowheads="1"/>
            </p:cNvSpPr>
            <p:nvPr/>
          </p:nvSpPr>
          <p:spPr bwMode="auto">
            <a:xfrm>
              <a:off x="1741" y="4463"/>
              <a:ext cx="8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0" name="Rectangle 38"/>
            <p:cNvSpPr>
              <a:spLocks noChangeArrowheads="1"/>
            </p:cNvSpPr>
            <p:nvPr/>
          </p:nvSpPr>
          <p:spPr bwMode="auto">
            <a:xfrm>
              <a:off x="1697" y="4594"/>
              <a:ext cx="8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2" name="Rectangle 40"/>
            <p:cNvSpPr>
              <a:spLocks noChangeArrowheads="1"/>
            </p:cNvSpPr>
            <p:nvPr/>
          </p:nvSpPr>
          <p:spPr bwMode="auto">
            <a:xfrm>
              <a:off x="1718" y="4725"/>
              <a:ext cx="8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2063" name="TextBox 2062"/>
          <p:cNvSpPr txBox="1"/>
          <p:nvPr/>
        </p:nvSpPr>
        <p:spPr>
          <a:xfrm>
            <a:off x="4191000" y="3962400"/>
            <a:ext cx="1295400" cy="646331"/>
          </a:xfrm>
          <a:prstGeom prst="rect">
            <a:avLst/>
          </a:prstGeom>
          <a:noFill/>
        </p:spPr>
        <p:txBody>
          <a:bodyPr wrap="square" rtlCol="0">
            <a:spAutoFit/>
          </a:bodyPr>
          <a:lstStyle/>
          <a:p>
            <a:pPr algn="ctr"/>
            <a:r>
              <a:rPr lang="en-US" b="1" dirty="0" smtClean="0"/>
              <a:t>Child or Adolescent</a:t>
            </a:r>
            <a:endParaRPr lang="en-US" b="1" dirty="0"/>
          </a:p>
        </p:txBody>
      </p:sp>
      <p:sp>
        <p:nvSpPr>
          <p:cNvPr id="2064" name="TextBox 2063"/>
          <p:cNvSpPr txBox="1"/>
          <p:nvPr/>
        </p:nvSpPr>
        <p:spPr>
          <a:xfrm>
            <a:off x="3919754" y="4785624"/>
            <a:ext cx="1947646" cy="369332"/>
          </a:xfrm>
          <a:prstGeom prst="rect">
            <a:avLst/>
          </a:prstGeom>
          <a:noFill/>
        </p:spPr>
        <p:txBody>
          <a:bodyPr wrap="square" rtlCol="0">
            <a:spAutoFit/>
          </a:bodyPr>
          <a:lstStyle/>
          <a:p>
            <a:r>
              <a:rPr lang="en-US" b="1" dirty="0" smtClean="0"/>
              <a:t>Family</a:t>
            </a:r>
            <a:r>
              <a:rPr lang="en-US" dirty="0" smtClean="0"/>
              <a:t> </a:t>
            </a:r>
            <a:r>
              <a:rPr lang="en-US" b="1" dirty="0" smtClean="0"/>
              <a:t>and</a:t>
            </a:r>
            <a:r>
              <a:rPr lang="en-US" dirty="0" smtClean="0"/>
              <a:t> </a:t>
            </a:r>
            <a:r>
              <a:rPr lang="en-US" b="1" dirty="0" smtClean="0"/>
              <a:t>Home</a:t>
            </a:r>
            <a:endParaRPr lang="en-US" b="1" dirty="0"/>
          </a:p>
        </p:txBody>
      </p:sp>
      <p:sp>
        <p:nvSpPr>
          <p:cNvPr id="2065" name="TextBox 2064"/>
          <p:cNvSpPr txBox="1"/>
          <p:nvPr/>
        </p:nvSpPr>
        <p:spPr>
          <a:xfrm>
            <a:off x="3919754" y="5156021"/>
            <a:ext cx="1990508" cy="369332"/>
          </a:xfrm>
          <a:prstGeom prst="rect">
            <a:avLst/>
          </a:prstGeom>
          <a:noFill/>
        </p:spPr>
        <p:txBody>
          <a:bodyPr wrap="square" rtlCol="0">
            <a:spAutoFit/>
          </a:bodyPr>
          <a:lstStyle/>
          <a:p>
            <a:r>
              <a:rPr lang="en-US" b="1" dirty="0" smtClean="0"/>
              <a:t>School and Peers</a:t>
            </a:r>
            <a:endParaRPr lang="en-US" b="1" dirty="0"/>
          </a:p>
        </p:txBody>
      </p:sp>
      <p:sp>
        <p:nvSpPr>
          <p:cNvPr id="2066" name="TextBox 2065"/>
          <p:cNvSpPr txBox="1"/>
          <p:nvPr/>
        </p:nvSpPr>
        <p:spPr>
          <a:xfrm>
            <a:off x="4267308" y="5525353"/>
            <a:ext cx="1295400" cy="369332"/>
          </a:xfrm>
          <a:prstGeom prst="rect">
            <a:avLst/>
          </a:prstGeom>
          <a:noFill/>
        </p:spPr>
        <p:txBody>
          <a:bodyPr wrap="square" rtlCol="0">
            <a:spAutoFit/>
          </a:bodyPr>
          <a:lstStyle/>
          <a:p>
            <a:r>
              <a:rPr lang="en-US" b="1" dirty="0" smtClean="0"/>
              <a:t>Community</a:t>
            </a:r>
            <a:endParaRPr lang="en-US" b="1" dirty="0"/>
          </a:p>
        </p:txBody>
      </p:sp>
      <p:sp>
        <p:nvSpPr>
          <p:cNvPr id="2067" name="TextBox 2066"/>
          <p:cNvSpPr txBox="1"/>
          <p:nvPr/>
        </p:nvSpPr>
        <p:spPr>
          <a:xfrm>
            <a:off x="3876837" y="5833804"/>
            <a:ext cx="2076341" cy="369332"/>
          </a:xfrm>
          <a:prstGeom prst="rect">
            <a:avLst/>
          </a:prstGeom>
          <a:noFill/>
        </p:spPr>
        <p:txBody>
          <a:bodyPr wrap="square" rtlCol="0">
            <a:spAutoFit/>
          </a:bodyPr>
          <a:lstStyle/>
          <a:p>
            <a:r>
              <a:rPr lang="en-US" b="1" dirty="0" smtClean="0"/>
              <a:t>Industry and Gov’t</a:t>
            </a:r>
            <a:endParaRPr lang="en-US" b="1" dirty="0"/>
          </a:p>
        </p:txBody>
      </p:sp>
      <p:sp>
        <p:nvSpPr>
          <p:cNvPr id="2068" name="TextBox 2067"/>
          <p:cNvSpPr txBox="1"/>
          <p:nvPr/>
        </p:nvSpPr>
        <p:spPr>
          <a:xfrm>
            <a:off x="3876837" y="6190785"/>
            <a:ext cx="2112782" cy="369332"/>
          </a:xfrm>
          <a:prstGeom prst="rect">
            <a:avLst/>
          </a:prstGeom>
          <a:noFill/>
        </p:spPr>
        <p:txBody>
          <a:bodyPr wrap="square" rtlCol="0">
            <a:spAutoFit/>
          </a:bodyPr>
          <a:lstStyle/>
          <a:p>
            <a:r>
              <a:rPr lang="en-US" b="1" dirty="0" smtClean="0"/>
              <a:t>Culture and Society</a:t>
            </a:r>
            <a:endParaRPr lang="en-US" b="1" dirty="0"/>
          </a:p>
        </p:txBody>
      </p:sp>
      <p:sp>
        <p:nvSpPr>
          <p:cNvPr id="2069" name="TextBox 2068"/>
          <p:cNvSpPr txBox="1"/>
          <p:nvPr/>
        </p:nvSpPr>
        <p:spPr>
          <a:xfrm>
            <a:off x="190500" y="1808017"/>
            <a:ext cx="1652011" cy="1938992"/>
          </a:xfrm>
          <a:prstGeom prst="rect">
            <a:avLst/>
          </a:prstGeom>
          <a:noFill/>
        </p:spPr>
        <p:txBody>
          <a:bodyPr wrap="square" rtlCol="0">
            <a:spAutoFit/>
          </a:bodyPr>
          <a:lstStyle/>
          <a:p>
            <a:r>
              <a:rPr lang="en-US" sz="2400" b="1" dirty="0" smtClean="0"/>
              <a:t>Simplified ecological systems theory model</a:t>
            </a:r>
            <a:endParaRPr lang="en-US" sz="2400" b="1" dirty="0"/>
          </a:p>
        </p:txBody>
      </p:sp>
    </p:spTree>
    <p:extLst>
      <p:ext uri="{BB962C8B-B14F-4D97-AF65-F5344CB8AC3E}">
        <p14:creationId xmlns:p14="http://schemas.microsoft.com/office/powerpoint/2010/main" val="11880266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1489</TotalTime>
  <Words>3637</Words>
  <Application>Microsoft Office PowerPoint</Application>
  <PresentationFormat>On-screen Show (4:3)</PresentationFormat>
  <Paragraphs>407</Paragraphs>
  <Slides>37</Slides>
  <Notes>9</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Median</vt:lpstr>
      <vt:lpstr>Developing an Action Plan</vt:lpstr>
      <vt:lpstr>Developing an Action Plan</vt:lpstr>
      <vt:lpstr>Definitions and Terminology (BMI)</vt:lpstr>
      <vt:lpstr>Definitions and Terminology (BMI)</vt:lpstr>
      <vt:lpstr>Definitions and Terminology</vt:lpstr>
      <vt:lpstr>Definition and Terminology (approach)</vt:lpstr>
      <vt:lpstr>PowerPoint Presentation</vt:lpstr>
      <vt:lpstr>PowerPoint Presentation</vt:lpstr>
      <vt:lpstr>Social Ecological Theory</vt:lpstr>
      <vt:lpstr>PowerPoint Presentation</vt:lpstr>
      <vt:lpstr>Obesity Prevention Goals</vt:lpstr>
      <vt:lpstr>Obesity Prevention Goals</vt:lpstr>
      <vt:lpstr>Obesity Prevention Goals</vt:lpstr>
      <vt:lpstr>PowerPoint Presentation</vt:lpstr>
      <vt:lpstr>PowerPoint Presentation</vt:lpstr>
      <vt:lpstr>Measuring Progress</vt:lpstr>
      <vt:lpstr>Energy Balance</vt:lpstr>
      <vt:lpstr>Energy Balance</vt:lpstr>
      <vt:lpstr>Energy Balance</vt:lpstr>
      <vt:lpstr>Energy Balance</vt:lpstr>
      <vt:lpstr>Energy Balance</vt:lpstr>
      <vt:lpstr>Psychosocial &amp; Behavioral Considerations</vt:lpstr>
      <vt:lpstr>Dietary Intake</vt:lpstr>
      <vt:lpstr>Dietary Intake</vt:lpstr>
      <vt:lpstr>Dietary Intake Challenges</vt:lpstr>
      <vt:lpstr>Physical Activity</vt:lpstr>
      <vt:lpstr>Physical Activity Challenges</vt:lpstr>
      <vt:lpstr>Sociocultural &amp; Environmental Considerations</vt:lpstr>
      <vt:lpstr>Environmental Influences on Food Intake by Type of Environment (Table 3-1)</vt:lpstr>
      <vt:lpstr>Environmental Influences on Physical Activity by Type of Environment (Table 3-2)</vt:lpstr>
      <vt:lpstr>Stigmatization</vt:lpstr>
      <vt:lpstr>Stigmatization</vt:lpstr>
      <vt:lpstr>Body Image</vt:lpstr>
      <vt:lpstr>Socioeconomic Status</vt:lpstr>
      <vt:lpstr>Racial &amp; Ethnic Disparities</vt:lpstr>
      <vt:lpstr>Evidence-Based Public Health Approach</vt:lpstr>
      <vt:lpstr>Evidence-Based Public Health Approach</vt:lpstr>
    </vt:vector>
  </TitlesOfParts>
  <Company>California State University, Fullerton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an Action Plan</dc:title>
  <dc:creator>Laura Chandler</dc:creator>
  <cp:lastModifiedBy>Laura Chandler</cp:lastModifiedBy>
  <cp:revision>76</cp:revision>
  <dcterms:created xsi:type="dcterms:W3CDTF">2012-09-15T01:34:20Z</dcterms:created>
  <dcterms:modified xsi:type="dcterms:W3CDTF">2012-09-16T02:24:12Z</dcterms:modified>
</cp:coreProperties>
</file>