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4" r:id="rId4"/>
  </p:sldMasterIdLst>
  <p:notesMasterIdLst>
    <p:notesMasterId r:id="rId48"/>
  </p:notesMasterIdLst>
  <p:sldIdLst>
    <p:sldId id="272" r:id="rId5"/>
    <p:sldId id="318" r:id="rId6"/>
    <p:sldId id="257" r:id="rId7"/>
    <p:sldId id="273" r:id="rId8"/>
    <p:sldId id="335" r:id="rId9"/>
    <p:sldId id="333" r:id="rId10"/>
    <p:sldId id="289" r:id="rId11"/>
    <p:sldId id="300" r:id="rId12"/>
    <p:sldId id="290" r:id="rId13"/>
    <p:sldId id="291" r:id="rId14"/>
    <p:sldId id="326" r:id="rId15"/>
    <p:sldId id="313" r:id="rId16"/>
    <p:sldId id="314" r:id="rId17"/>
    <p:sldId id="268" r:id="rId18"/>
    <p:sldId id="292" r:id="rId19"/>
    <p:sldId id="293" r:id="rId20"/>
    <p:sldId id="294" r:id="rId21"/>
    <p:sldId id="295" r:id="rId22"/>
    <p:sldId id="327" r:id="rId23"/>
    <p:sldId id="324" r:id="rId24"/>
    <p:sldId id="316" r:id="rId25"/>
    <p:sldId id="315" r:id="rId26"/>
    <p:sldId id="317" r:id="rId27"/>
    <p:sldId id="328" r:id="rId28"/>
    <p:sldId id="270" r:id="rId29"/>
    <p:sldId id="271" r:id="rId30"/>
    <p:sldId id="329" r:id="rId31"/>
    <p:sldId id="309" r:id="rId32"/>
    <p:sldId id="310" r:id="rId33"/>
    <p:sldId id="308" r:id="rId34"/>
    <p:sldId id="306" r:id="rId35"/>
    <p:sldId id="307" r:id="rId36"/>
    <p:sldId id="331" r:id="rId37"/>
    <p:sldId id="311" r:id="rId38"/>
    <p:sldId id="312" r:id="rId39"/>
    <p:sldId id="303" r:id="rId40"/>
    <p:sldId id="301" r:id="rId41"/>
    <p:sldId id="302" r:id="rId42"/>
    <p:sldId id="305" r:id="rId43"/>
    <p:sldId id="334" r:id="rId44"/>
    <p:sldId id="332" r:id="rId45"/>
    <p:sldId id="325" r:id="rId46"/>
    <p:sldId id="33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0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40"/>
      <c:hPercent val="49"/>
      <c:rotY val="4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556844547563816"/>
          <c:y val="1.9313304721029999E-2"/>
          <c:w val="0.88283062645011723"/>
          <c:h val="0.76824034334763902"/>
        </c:manualLayout>
      </c:layout>
      <c:bar3DChart>
        <c:barDir val="col"/>
        <c:grouping val="clustered"/>
        <c:ser>
          <c:idx val="0"/>
          <c:order val="0"/>
          <c:tx>
            <c:strRef>
              <c:f>Sheet1!$A$2</c:f>
              <c:strCache>
                <c:ptCount val="1"/>
                <c:pt idx="0">
                  <c:v>2000</c:v>
                </c:pt>
              </c:strCache>
            </c:strRef>
          </c:tx>
          <c:spPr>
            <a:solidFill>
              <a:srgbClr val="3366FF"/>
            </a:solidFill>
            <a:ln w="12947">
              <a:solidFill>
                <a:srgbClr val="000000"/>
              </a:solidFill>
              <a:prstDash val="solid"/>
            </a:ln>
          </c:spPr>
          <c:dLbls>
            <c:dLbl>
              <c:idx val="0"/>
              <c:layout>
                <c:manualLayout>
                  <c:x val="-2.8732394621114759E-3"/>
                  <c:y val="0.20412354084553888"/>
                </c:manualLayout>
              </c:layout>
              <c:showVal val="1"/>
            </c:dLbl>
            <c:dLbl>
              <c:idx val="1"/>
              <c:layout>
                <c:manualLayout>
                  <c:x val="0"/>
                  <c:y val="0.19875186871802511"/>
                </c:manualLayout>
              </c:layout>
              <c:showVal val="1"/>
            </c:dLbl>
            <c:dLbl>
              <c:idx val="2"/>
              <c:layout>
                <c:manualLayout>
                  <c:x val="1.3391178732794409E-2"/>
                  <c:y val="-2.6057450317470011E-2"/>
                </c:manualLayout>
              </c:layout>
              <c:showVal val="1"/>
            </c:dLbl>
            <c:dLbl>
              <c:idx val="3"/>
              <c:layout>
                <c:manualLayout>
                  <c:x val="1.9342982955094599E-2"/>
                  <c:y val="-2.3451705285723056E-2"/>
                </c:manualLayout>
              </c:layout>
              <c:showVal val="1"/>
            </c:dLbl>
            <c:dLbl>
              <c:idx val="4"/>
              <c:layout>
                <c:manualLayout>
                  <c:x val="1.6367139423541607E-2"/>
                  <c:y val="-2.8663195349217001E-2"/>
                </c:manualLayout>
              </c:layout>
              <c:showVal val="1"/>
            </c:dLbl>
            <c:dLbl>
              <c:idx val="5"/>
              <c:layout>
                <c:manualLayout>
                  <c:x val="1.6367139423541607E-2"/>
                  <c:y val="-2.3451705285723056E-2"/>
                </c:manualLayout>
              </c:layout>
              <c:showVal val="1"/>
            </c:dLbl>
            <c:dLbl>
              <c:idx val="6"/>
              <c:layout>
                <c:manualLayout>
                  <c:x val="2.3806748252424226E-2"/>
                  <c:y val="-2.8663195349217001E-2"/>
                </c:manualLayout>
              </c:layout>
              <c:showVal val="1"/>
            </c:dLbl>
            <c:txPr>
              <a:bodyPr rot="-5400000" vert="horz"/>
              <a:lstStyle/>
              <a:p>
                <a:pPr>
                  <a:defRPr sz="1800" b="1">
                    <a:solidFill>
                      <a:schemeClr val="tx1"/>
                    </a:solidFill>
                  </a:defRPr>
                </a:pPr>
                <a:endParaRPr lang="en-US"/>
              </a:p>
            </c:txPr>
            <c:showVal val="1"/>
          </c:dLbls>
          <c:cat>
            <c:strRef>
              <c:f>Sheet1!$B$1:$H$1</c:f>
              <c:strCache>
                <c:ptCount val="7"/>
                <c:pt idx="0">
                  <c:v>US Total</c:v>
                </c:pt>
                <c:pt idx="1">
                  <c:v>Non-Hispanic White</c:v>
                </c:pt>
                <c:pt idx="2">
                  <c:v>Latino / Hispanic</c:v>
                </c:pt>
                <c:pt idx="3">
                  <c:v>African Am/ Black</c:v>
                </c:pt>
                <c:pt idx="4">
                  <c:v>Asian American</c:v>
                </c:pt>
                <c:pt idx="5">
                  <c:v>American Indian/ Alaska Native</c:v>
                </c:pt>
                <c:pt idx="6">
                  <c:v>Native Hawaiian/ Pacific Islander</c:v>
                </c:pt>
              </c:strCache>
            </c:strRef>
          </c:cat>
          <c:val>
            <c:numRef>
              <c:f>Sheet1!$B$2:$H$2</c:f>
              <c:numCache>
                <c:formatCode>#,##0.0</c:formatCode>
                <c:ptCount val="7"/>
                <c:pt idx="0">
                  <c:v>281421.90000000002</c:v>
                </c:pt>
                <c:pt idx="1">
                  <c:v>216931</c:v>
                </c:pt>
                <c:pt idx="2">
                  <c:v>35305.800000000003</c:v>
                </c:pt>
                <c:pt idx="3">
                  <c:v>36419.4</c:v>
                </c:pt>
                <c:pt idx="4">
                  <c:v>11898.8</c:v>
                </c:pt>
                <c:pt idx="5">
                  <c:v>4119.3</c:v>
                </c:pt>
                <c:pt idx="6">
                  <c:v>874.4</c:v>
                </c:pt>
              </c:numCache>
            </c:numRef>
          </c:val>
        </c:ser>
        <c:ser>
          <c:idx val="1"/>
          <c:order val="1"/>
          <c:tx>
            <c:strRef>
              <c:f>Sheet1!$A$3</c:f>
              <c:strCache>
                <c:ptCount val="1"/>
                <c:pt idx="0">
                  <c:v>2010</c:v>
                </c:pt>
              </c:strCache>
            </c:strRef>
          </c:tx>
          <c:spPr>
            <a:solidFill>
              <a:srgbClr val="CC99FF"/>
            </a:solidFill>
            <a:ln w="12947">
              <a:solidFill>
                <a:srgbClr val="000000"/>
              </a:solidFill>
              <a:prstDash val="solid"/>
            </a:ln>
          </c:spPr>
          <c:dLbls>
            <c:dLbl>
              <c:idx val="0"/>
              <c:layout>
                <c:manualLayout>
                  <c:x val="-2.8732394621114759E-3"/>
                  <c:y val="0.15846432776166927"/>
                </c:manualLayout>
              </c:layout>
              <c:showVal val="1"/>
            </c:dLbl>
            <c:dLbl>
              <c:idx val="1"/>
              <c:layout>
                <c:manualLayout>
                  <c:x val="1.4366197310557423E-3"/>
                  <c:y val="0.19606603265426831"/>
                </c:manualLayout>
              </c:layout>
              <c:showVal val="1"/>
            </c:dLbl>
            <c:dLbl>
              <c:idx val="2"/>
              <c:layout>
                <c:manualLayout>
                  <c:x val="1.4879217657765101E-2"/>
                  <c:y val="-2.6057450317470011E-2"/>
                </c:manualLayout>
              </c:layout>
              <c:showVal val="1"/>
            </c:dLbl>
            <c:dLbl>
              <c:idx val="3"/>
              <c:layout>
                <c:manualLayout>
                  <c:x val="2.0830904720871249E-2"/>
                  <c:y val="-2.8663195349217001E-2"/>
                </c:manualLayout>
              </c:layout>
              <c:showVal val="1"/>
            </c:dLbl>
            <c:dLbl>
              <c:idx val="4"/>
              <c:layout>
                <c:manualLayout>
                  <c:x val="2.8270513549753757E-2"/>
                  <c:y val="-3.1268940380964082E-2"/>
                </c:manualLayout>
              </c:layout>
              <c:showVal val="1"/>
            </c:dLbl>
            <c:dLbl>
              <c:idx val="5"/>
              <c:layout>
                <c:manualLayout>
                  <c:x val="1.9342982955094599E-2"/>
                  <c:y val="-3.3874685412711047E-2"/>
                </c:manualLayout>
              </c:layout>
              <c:showVal val="1"/>
            </c:dLbl>
            <c:dLbl>
              <c:idx val="6"/>
              <c:layout>
                <c:manualLayout>
                  <c:x val="2.52945528590066E-2"/>
                  <c:y val="-2.8663195349217001E-2"/>
                </c:manualLayout>
              </c:layout>
              <c:showVal val="1"/>
            </c:dLbl>
            <c:txPr>
              <a:bodyPr rot="-5400000" vert="horz"/>
              <a:lstStyle/>
              <a:p>
                <a:pPr>
                  <a:defRPr sz="1800" b="1">
                    <a:solidFill>
                      <a:schemeClr val="tx1"/>
                    </a:solidFill>
                  </a:defRPr>
                </a:pPr>
                <a:endParaRPr lang="en-US"/>
              </a:p>
            </c:txPr>
            <c:showVal val="1"/>
          </c:dLbls>
          <c:cat>
            <c:strRef>
              <c:f>Sheet1!$B$1:$H$1</c:f>
              <c:strCache>
                <c:ptCount val="7"/>
                <c:pt idx="0">
                  <c:v>US Total</c:v>
                </c:pt>
                <c:pt idx="1">
                  <c:v>Non-Hispanic White</c:v>
                </c:pt>
                <c:pt idx="2">
                  <c:v>Latino / Hispanic</c:v>
                </c:pt>
                <c:pt idx="3">
                  <c:v>African Am/ Black</c:v>
                </c:pt>
                <c:pt idx="4">
                  <c:v>Asian American</c:v>
                </c:pt>
                <c:pt idx="5">
                  <c:v>American Indian/ Alaska Native</c:v>
                </c:pt>
                <c:pt idx="6">
                  <c:v>Native Hawaiian/ Pacific Islander</c:v>
                </c:pt>
              </c:strCache>
            </c:strRef>
          </c:cat>
          <c:val>
            <c:numRef>
              <c:f>Sheet1!$B$3:$H$3</c:f>
              <c:numCache>
                <c:formatCode>#,##0.0</c:formatCode>
                <c:ptCount val="7"/>
                <c:pt idx="0">
                  <c:v>308745.5</c:v>
                </c:pt>
                <c:pt idx="1">
                  <c:v>231040.4</c:v>
                </c:pt>
                <c:pt idx="2">
                  <c:v>50477.599999999999</c:v>
                </c:pt>
                <c:pt idx="3">
                  <c:v>42020.7</c:v>
                </c:pt>
                <c:pt idx="4">
                  <c:v>17320.900000000001</c:v>
                </c:pt>
                <c:pt idx="5">
                  <c:v>5220.6000000000004</c:v>
                </c:pt>
                <c:pt idx="6">
                  <c:v>1225.2</c:v>
                </c:pt>
              </c:numCache>
            </c:numRef>
          </c:val>
        </c:ser>
        <c:dLbls>
          <c:showVal val="1"/>
        </c:dLbls>
        <c:gapDepth val="0"/>
        <c:shape val="box"/>
        <c:axId val="76371456"/>
        <c:axId val="76372992"/>
        <c:axId val="0"/>
      </c:bar3DChart>
      <c:catAx>
        <c:axId val="76371456"/>
        <c:scaling>
          <c:orientation val="minMax"/>
        </c:scaling>
        <c:axPos val="b"/>
        <c:numFmt formatCode="0" sourceLinked="0"/>
        <c:tickLblPos val="low"/>
        <c:spPr>
          <a:ln w="12947">
            <a:solidFill>
              <a:srgbClr val="00CCFF"/>
            </a:solidFill>
            <a:prstDash val="solid"/>
          </a:ln>
        </c:spPr>
        <c:txPr>
          <a:bodyPr rot="0" vert="horz"/>
          <a:lstStyle/>
          <a:p>
            <a:pPr>
              <a:defRPr sz="1223" b="1" i="0" u="none" strike="noStrike" baseline="0">
                <a:solidFill>
                  <a:srgbClr val="000000"/>
                </a:solidFill>
                <a:latin typeface="Arial Narrow"/>
                <a:ea typeface="Arial Narrow"/>
                <a:cs typeface="Arial Narrow"/>
              </a:defRPr>
            </a:pPr>
            <a:endParaRPr lang="en-US"/>
          </a:p>
        </c:txPr>
        <c:crossAx val="76372992"/>
        <c:crosses val="autoZero"/>
        <c:auto val="1"/>
        <c:lblAlgn val="ctr"/>
        <c:lblOffset val="100"/>
        <c:tickLblSkip val="1"/>
        <c:tickMarkSkip val="1"/>
      </c:catAx>
      <c:valAx>
        <c:axId val="76372992"/>
        <c:scaling>
          <c:orientation val="minMax"/>
        </c:scaling>
        <c:axPos val="l"/>
        <c:majorGridlines>
          <c:spPr>
            <a:ln w="12947">
              <a:solidFill>
                <a:schemeClr val="tx1"/>
              </a:solidFill>
              <a:prstDash val="solid"/>
            </a:ln>
          </c:spPr>
        </c:majorGridlines>
        <c:numFmt formatCode="#,##0" sourceLinked="0"/>
        <c:tickLblPos val="nextTo"/>
        <c:spPr>
          <a:ln w="12947">
            <a:solidFill>
              <a:srgbClr val="00CCFF"/>
            </a:solidFill>
            <a:prstDash val="solid"/>
          </a:ln>
        </c:spPr>
        <c:txPr>
          <a:bodyPr rot="0" vert="horz"/>
          <a:lstStyle/>
          <a:p>
            <a:pPr>
              <a:defRPr sz="1427" b="0" i="0" u="none" strike="noStrike" baseline="0">
                <a:solidFill>
                  <a:srgbClr val="000000"/>
                </a:solidFill>
                <a:latin typeface="Arial"/>
                <a:ea typeface="Arial"/>
                <a:cs typeface="Arial"/>
              </a:defRPr>
            </a:pPr>
            <a:endParaRPr lang="en-US"/>
          </a:p>
        </c:txPr>
        <c:crossAx val="76371456"/>
        <c:crosses val="autoZero"/>
        <c:crossBetween val="between"/>
      </c:valAx>
      <c:spPr>
        <a:noFill/>
        <a:ln w="25895">
          <a:solidFill>
            <a:schemeClr val="bg1"/>
          </a:solidFill>
        </a:ln>
      </c:spPr>
    </c:plotArea>
    <c:legend>
      <c:legendPos val="r"/>
      <c:legendEntry>
        <c:idx val="0"/>
        <c:txPr>
          <a:bodyPr/>
          <a:lstStyle/>
          <a:p>
            <a:pPr>
              <a:defRPr sz="1800" b="1" i="0" u="none" strike="noStrike" baseline="0">
                <a:solidFill>
                  <a:srgbClr val="000000"/>
                </a:solidFill>
                <a:latin typeface="Arial"/>
                <a:ea typeface="Arial"/>
                <a:cs typeface="Arial"/>
              </a:defRPr>
            </a:pPr>
            <a:endParaRPr lang="en-US"/>
          </a:p>
        </c:txPr>
      </c:legendEntry>
      <c:legendEntry>
        <c:idx val="1"/>
        <c:txPr>
          <a:bodyPr/>
          <a:lstStyle/>
          <a:p>
            <a:pPr>
              <a:defRPr sz="1800" b="1" i="0" u="none" strike="noStrike" baseline="0">
                <a:solidFill>
                  <a:srgbClr val="000000"/>
                </a:solidFill>
                <a:latin typeface="Arial"/>
                <a:ea typeface="Arial"/>
                <a:cs typeface="Arial"/>
              </a:defRPr>
            </a:pPr>
            <a:endParaRPr lang="en-US"/>
          </a:p>
        </c:txPr>
      </c:legendEntry>
      <c:layout>
        <c:manualLayout>
          <c:xMode val="edge"/>
          <c:yMode val="edge"/>
          <c:x val="0.74742762344332192"/>
          <c:y val="3.1422617784804985E-2"/>
          <c:w val="0.19263600037827211"/>
          <c:h val="9.4642506144018548E-2"/>
        </c:manualLayout>
      </c:layout>
      <c:spPr>
        <a:noFill/>
        <a:ln w="12947">
          <a:solidFill>
            <a:schemeClr val="tx1"/>
          </a:solidFill>
          <a:prstDash val="solid"/>
        </a:ln>
      </c:spPr>
      <c:txPr>
        <a:bodyPr/>
        <a:lstStyle/>
        <a:p>
          <a:pPr>
            <a:defRPr sz="1310" b="1"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223" b="0" i="0" u="none" strike="noStrike" baseline="0">
          <a:solidFill>
            <a:srgbClr val="FFFF00"/>
          </a:solidFill>
          <a:latin typeface="Arial Narrow"/>
          <a:ea typeface="Arial Narrow"/>
          <a:cs typeface="Arial Narrow"/>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0.62378</cdr:x>
      <cdr:y>0.4534</cdr:y>
    </cdr:from>
    <cdr:to>
      <cdr:x>0.72198</cdr:x>
      <cdr:y>0.51594</cdr:y>
    </cdr:to>
    <cdr:sp macro="" textlink="">
      <cdr:nvSpPr>
        <cdr:cNvPr id="2" name="TextBox 1"/>
        <cdr:cNvSpPr txBox="1"/>
      </cdr:nvSpPr>
      <cdr:spPr>
        <a:xfrm xmlns:a="http://schemas.openxmlformats.org/drawingml/2006/main">
          <a:off x="5324184" y="22098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3965B-16DD-45AD-B774-AF23BA907AB1}"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A8368B-530D-4BF2-8AE0-C66AC545A7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orldatlas.com/aatlas/infopage/oceans/pacificocean.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prel.org/pacserv/pacserv_top.as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B0E92B45-A8CA-47D6-958B-7BCD131BB893}" type="slidenum">
              <a:rPr lang="en-US"/>
              <a:pPr/>
              <a:t>10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r>
              <a:rPr lang="en-US" smtClean="0"/>
              <a:t>What countries are usually considered under the rubric of SEA countries?</a:t>
            </a:r>
          </a:p>
          <a:p>
            <a:pPr eaLnBrk="1" hangingPunct="1"/>
            <a:endParaRPr lang="en-US" smtClean="0"/>
          </a:p>
          <a:p>
            <a:pPr eaLnBrk="1" hangingPunct="1"/>
            <a:r>
              <a:rPr lang="en-US" smtClean="0"/>
              <a:t>But what ethnic groups are actually usually considered as SEA </a:t>
            </a:r>
            <a:r>
              <a:rPr lang="en-US" u="sng" smtClean="0"/>
              <a:t>refugees</a:t>
            </a:r>
            <a:r>
              <a:rPr lang="en-US" smtClean="0"/>
              <a:t>?  Thai immigrants are not considered refugees because the country escaped invasion by the Communist government.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pPr defTabSz="914381"/>
            <a:fld id="{C1280AFB-D207-4E79-A3CE-36769E9A4638}" type="slidenum">
              <a:rPr lang="en-US" smtClean="0">
                <a:solidFill>
                  <a:prstClr val="black"/>
                </a:solidFill>
                <a:latin typeface="Arial" charset="0"/>
                <a:cs typeface="Arial" charset="0"/>
              </a:rPr>
              <a:pPr defTabSz="914381"/>
              <a:t>14</a:t>
            </a:fld>
            <a:endParaRPr lang="en-US" smtClean="0">
              <a:solidFill>
                <a:prstClr val="black"/>
              </a:solidFill>
              <a:latin typeface="Arial" charset="0"/>
              <a:cs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spcBef>
                <a:spcPct val="50000"/>
              </a:spcBef>
            </a:pPr>
            <a:r>
              <a:rPr lang="en-US" i="1" smtClean="0">
                <a:solidFill>
                  <a:srgbClr val="0000FF"/>
                </a:solidFill>
                <a:latin typeface="Arial" charset="0"/>
              </a:rPr>
              <a:t>WorldAtlas.com (</a:t>
            </a:r>
            <a:r>
              <a:rPr lang="en-US" i="1" smtClean="0">
                <a:solidFill>
                  <a:srgbClr val="0000FF"/>
                </a:solidFill>
                <a:latin typeface="Arial" charset="0"/>
                <a:hlinkClick r:id="rId3"/>
              </a:rPr>
              <a:t>http://worldatlas.com/aatlas/infopage/oceans/pacificocean.htm</a:t>
            </a:r>
            <a:r>
              <a:rPr lang="en-US" i="1" smtClean="0">
                <a:solidFill>
                  <a:srgbClr val="0000FF"/>
                </a:solidFill>
                <a:latin typeface="Arial" charset="0"/>
              </a:rPr>
              <a:t>). </a:t>
            </a:r>
            <a:br>
              <a:rPr lang="en-US" i="1" smtClean="0">
                <a:solidFill>
                  <a:srgbClr val="0000FF"/>
                </a:solidFill>
                <a:latin typeface="Arial" charset="0"/>
              </a:rPr>
            </a:br>
            <a:endParaRPr lang="en-US" i="1" smtClean="0">
              <a:solidFill>
                <a:srgbClr val="0000FF"/>
              </a:solidFill>
              <a:latin typeface="Arial" charset="0"/>
            </a:endParaRPr>
          </a:p>
          <a:p>
            <a:pPr eaLnBrk="1" hangingPunct="1">
              <a:spcBef>
                <a:spcPct val="50000"/>
              </a:spcBef>
            </a:pPr>
            <a:r>
              <a:rPr lang="en-US" i="1" smtClean="0">
                <a:solidFill>
                  <a:srgbClr val="0000FF"/>
                </a:solidFill>
                <a:latin typeface="Arial" charset="0"/>
              </a:rPr>
              <a:t>Pacific Resources for Education and Learning (</a:t>
            </a:r>
            <a:r>
              <a:rPr lang="en-US" i="1" smtClean="0">
                <a:solidFill>
                  <a:srgbClr val="0000FF"/>
                </a:solidFill>
                <a:latin typeface="Arial" charset="0"/>
                <a:hlinkClick r:id="rId4"/>
              </a:rPr>
              <a:t>http://www.prel.org/pacserv/pacserv_top.asp</a:t>
            </a:r>
            <a:r>
              <a:rPr lang="en-US" i="1" smtClean="0">
                <a:solidFill>
                  <a:srgbClr val="0000FF"/>
                </a:solidFill>
                <a:latin typeface="Arial" charset="0"/>
              </a:rPr>
              <a:t>).</a:t>
            </a:r>
          </a:p>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535A67AB-1BB2-4396-AE18-EA15C3712E38}" type="slidenum">
              <a:rPr lang="en-US"/>
              <a:pPr/>
              <a:t>15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smtClean="0"/>
              <a:t>What is often ignored or misconstrued about the Model Minority image is that there are many ethnic subgroups who are not doing so well in terms of education, socioeconomics, health status, etc.  These groups tend to be the more recent immigrants such as the Pis and SEAs.</a:t>
            </a:r>
          </a:p>
          <a:p>
            <a:pPr eaLnBrk="1" hangingPunct="1"/>
            <a:endParaRPr lang="en-US" smtClean="0"/>
          </a:p>
          <a:p>
            <a:pPr eaLnBrk="1" hangingPunct="1"/>
            <a:r>
              <a:rPr lang="en-US" smtClean="0"/>
              <a:t>Talk about incredible diversity in these different cultures.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BA85485C-C208-408D-8691-2E5992F108D5}" type="slidenum">
              <a:rPr lang="en-US"/>
              <a:pPr/>
              <a:t>16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96C73581-281E-4E06-9E8C-7855DFEA4887}" type="slidenum">
              <a:rPr lang="en-US"/>
              <a:pPr/>
              <a:t>17</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5260D55-F51C-40F2-8850-75F68BC440C3}" type="slidenum">
              <a:rPr lang="en-US"/>
              <a:pPr/>
              <a:t>18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20</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21</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22</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23</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pPr defTabSz="931754"/>
            <a:fld id="{F6951493-CE1A-4A9E-A625-4944839635AE}" type="slidenum">
              <a:rPr lang="en-US" smtClean="0">
                <a:solidFill>
                  <a:prstClr val="black"/>
                </a:solidFill>
              </a:rPr>
              <a:pPr defTabSz="931754"/>
              <a:t>25</a:t>
            </a:fld>
            <a:endParaRPr lang="en-US" smtClean="0">
              <a:solidFill>
                <a:prstClr val="black"/>
              </a:solidFill>
            </a:endParaRPr>
          </a:p>
        </p:txBody>
      </p:sp>
      <p:sp>
        <p:nvSpPr>
          <p:cNvPr id="126978" name="Rectangle 2"/>
          <p:cNvSpPr>
            <a:spLocks noGrp="1" noRot="1" noChangeAspect="1" noChangeArrowheads="1" noTextEdit="1"/>
          </p:cNvSpPr>
          <p:nvPr>
            <p:ph type="sldImg"/>
          </p:nvPr>
        </p:nvSpPr>
        <p:spPr>
          <a:xfrm>
            <a:off x="1143000" y="685800"/>
            <a:ext cx="4572000" cy="3429000"/>
          </a:xfrm>
          <a:ln/>
        </p:spPr>
      </p:sp>
      <p:sp>
        <p:nvSpPr>
          <p:cNvPr id="126979" name="Rectangle 3"/>
          <p:cNvSpPr>
            <a:spLocks noGrp="1" noChangeArrowheads="1"/>
          </p:cNvSpPr>
          <p:nvPr>
            <p:ph type="body" idx="1"/>
          </p:nvPr>
        </p:nvSpPr>
        <p:spPr>
          <a:noFill/>
          <a:ln/>
        </p:spPr>
        <p:txBody>
          <a:bodyPr/>
          <a:lstStyle/>
          <a:p>
            <a:pPr eaLnBrk="1" hangingPunct="1">
              <a:spcBef>
                <a:spcPct val="50000"/>
              </a:spcBef>
            </a:pPr>
            <a:r>
              <a:rPr lang="en-US" b="1" dirty="0" smtClean="0">
                <a:latin typeface="Arial" charset="0"/>
              </a:rPr>
              <a:t>U.S. Census</a:t>
            </a:r>
            <a:r>
              <a:rPr lang="en-US" b="1" baseline="0" dirty="0" smtClean="0">
                <a:latin typeface="Arial" charset="0"/>
              </a:rPr>
              <a:t> 2000 and 2010</a:t>
            </a:r>
          </a:p>
          <a:p>
            <a:pPr eaLnBrk="1" hangingPunct="1">
              <a:spcBef>
                <a:spcPct val="50000"/>
              </a:spcBef>
            </a:pPr>
            <a:endParaRPr lang="en-US" b="1" i="1" baseline="0" dirty="0" smtClean="0">
              <a:solidFill>
                <a:srgbClr val="0000FF"/>
              </a:solidFill>
              <a:latin typeface="Arial" charset="0"/>
            </a:endParaRPr>
          </a:p>
          <a:p>
            <a:pPr eaLnBrk="1" hangingPunct="1">
              <a:spcBef>
                <a:spcPct val="50000"/>
              </a:spcBef>
            </a:pPr>
            <a:r>
              <a:rPr lang="en-US" b="1" dirty="0"/>
              <a:t>U.S. Asian Population is the</a:t>
            </a:r>
            <a:r>
              <a:rPr lang="en-US" dirty="0"/>
              <a:t> </a:t>
            </a:r>
            <a:r>
              <a:rPr lang="en-US" b="1" dirty="0"/>
              <a:t>Fastest Growing U.S. Population </a:t>
            </a:r>
            <a:endParaRPr lang="en-US" i="1" dirty="0" smtClean="0">
              <a:solidFill>
                <a:srgbClr val="0000FF"/>
              </a:solidFill>
              <a:latin typeface="Arial" charset="0"/>
            </a:endParaRPr>
          </a:p>
          <a:p>
            <a:pPr eaLnBrk="1" hangingPunct="1">
              <a:spcBef>
                <a:spcPct val="50000"/>
              </a:spcBef>
            </a:pPr>
            <a:r>
              <a:rPr lang="en-US" i="1" dirty="0" smtClean="0">
                <a:latin typeface="Arial" charset="0"/>
              </a:rPr>
              <a:t>    </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28</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29</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30</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31</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32</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34</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35</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36</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39</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40</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42</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43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FE8817-1D56-47AE-ACA3-E236EF47FBAC}" type="slidenum">
              <a:rPr lang="en-US">
                <a:solidFill>
                  <a:prstClr val="black"/>
                </a:solidFill>
              </a:rPr>
              <a:pPr/>
              <a:t>5</a:t>
            </a:fld>
            <a:endParaRPr lang="en-US">
              <a:solidFill>
                <a:prstClr val="black"/>
              </a:solidFill>
            </a:endParaRPr>
          </a:p>
        </p:txBody>
      </p:sp>
      <p:sp>
        <p:nvSpPr>
          <p:cNvPr id="37891" name="Rectangle 2"/>
          <p:cNvSpPr>
            <a:spLocks noChangeArrowheads="1"/>
          </p:cNvSpPr>
          <p:nvPr/>
        </p:nvSpPr>
        <p:spPr bwMode="auto">
          <a:xfrm>
            <a:off x="388620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2" name="Rectangle 3"/>
          <p:cNvSpPr>
            <a:spLocks noChangeArrowheads="1"/>
          </p:cNvSpPr>
          <p:nvPr/>
        </p:nvSpPr>
        <p:spPr bwMode="auto">
          <a:xfrm>
            <a:off x="3886200" y="8687037"/>
            <a:ext cx="2971800" cy="456963"/>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smtClean="0">
                <a:solidFill>
                  <a:prstClr val="black"/>
                </a:solidFill>
                <a:latin typeface="Times New Roman" pitchFamily="18" charset="0"/>
              </a:rPr>
              <a:t>3</a:t>
            </a:r>
          </a:p>
        </p:txBody>
      </p:sp>
      <p:sp>
        <p:nvSpPr>
          <p:cNvPr id="37893" name="Rectangle 4"/>
          <p:cNvSpPr>
            <a:spLocks noChangeArrowheads="1"/>
          </p:cNvSpPr>
          <p:nvPr/>
        </p:nvSpPr>
        <p:spPr bwMode="auto">
          <a:xfrm>
            <a:off x="0" y="8687037"/>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4" name="Rectangle 5"/>
          <p:cNvSpPr>
            <a:spLocks noChangeArrowheads="1"/>
          </p:cNvSpPr>
          <p:nvPr/>
        </p:nvSpPr>
        <p:spPr bwMode="auto">
          <a:xfrm>
            <a:off x="0" y="0"/>
            <a:ext cx="2971800" cy="456963"/>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37895" name="Rectangle 6"/>
          <p:cNvSpPr>
            <a:spLocks noGrp="1" noRot="1" noChangeAspect="1" noChangeArrowheads="1" noTextEdit="1"/>
          </p:cNvSpPr>
          <p:nvPr>
            <p:ph type="sldImg"/>
          </p:nvPr>
        </p:nvSpPr>
        <p:spPr>
          <a:xfrm>
            <a:off x="1150938" y="692150"/>
            <a:ext cx="4556125" cy="3416300"/>
          </a:xfrm>
          <a:ln w="12700" cap="flat"/>
        </p:spPr>
      </p:sp>
      <p:sp>
        <p:nvSpPr>
          <p:cNvPr id="37896"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2BDDA-77E5-45B4-85AB-E23F22922417}"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9E16130-EF8F-4409-8B8A-BBAD72E40366}" type="slidenum">
              <a:rPr lang="en-US"/>
              <a:pPr/>
              <a:t>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lang="en-US" smtClean="0"/>
              <a:t>Who are we talking about when we talk about the Asian population?  Geographically, Asia includes many different countries as seen on this map.  However, some of these countries are not included in the category of </a:t>
            </a:r>
            <a:r>
              <a:rPr lang="en-US" altLang="en-US" smtClean="0"/>
              <a:t>“</a:t>
            </a:r>
            <a:r>
              <a:rPr lang="en-US" smtClean="0"/>
              <a:t>Asian</a:t>
            </a:r>
            <a:r>
              <a:rPr lang="en-US" altLang="en-US" smtClean="0"/>
              <a:t>”</a:t>
            </a:r>
            <a:r>
              <a:rPr lang="en-US" smtClean="0"/>
              <a:t> on the US Census.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C9F326-3F37-4E28-89AB-3218E11F6E5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05FD9C-2AB4-4C90-8445-64FF9E1CB2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B60B74-810F-47D4-A1CE-C13346AE56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5BB368F-3970-4A01-ACE9-6F3E9C3C90F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8207614-8B74-46EF-8B9C-FC544EF690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6652003-92A9-4469-8D15-BAF2147ACFF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A285490-32AD-4124-BCB2-12296553632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786D62D-DC7A-4343-8B68-1FA568EDAA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8CB579A-50CB-4CC9-8052-3D45A5163A7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99"/>
              </a:solidFill>
            </a:endParaRPr>
          </a:p>
        </p:txBody>
      </p:sp>
      <p:sp>
        <p:nvSpPr>
          <p:cNvPr id="6" name="Slide Number Placeholder 5"/>
          <p:cNvSpPr>
            <a:spLocks noGrp="1"/>
          </p:cNvSpPr>
          <p:nvPr>
            <p:ph type="sldNum" sz="quarter" idx="12"/>
          </p:nvPr>
        </p:nvSpPr>
        <p:spPr/>
        <p:txBody>
          <a:bodyPr/>
          <a:lstStyle>
            <a:lvl1pPr>
              <a:defRPr/>
            </a:lvl1pPr>
          </a:lstStyle>
          <a:p>
            <a:fld id="{FB9E3C92-72F9-41CD-B38E-27040B436ABE}"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99"/>
              </a:solidFill>
            </a:endParaRPr>
          </a:p>
        </p:txBody>
      </p:sp>
      <p:sp>
        <p:nvSpPr>
          <p:cNvPr id="6" name="Slide Number Placeholder 5"/>
          <p:cNvSpPr>
            <a:spLocks noGrp="1"/>
          </p:cNvSpPr>
          <p:nvPr>
            <p:ph type="sldNum" sz="quarter" idx="12"/>
          </p:nvPr>
        </p:nvSpPr>
        <p:spPr/>
        <p:txBody>
          <a:bodyPr/>
          <a:lstStyle>
            <a:lvl1pPr>
              <a:defRPr/>
            </a:lvl1pPr>
          </a:lstStyle>
          <a:p>
            <a:fld id="{F99C422E-447F-4790-8ACE-DD37A0AA4106}"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A3037D-5F52-439A-8298-7111996F51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99"/>
              </a:solidFill>
            </a:endParaRPr>
          </a:p>
        </p:txBody>
      </p:sp>
      <p:sp>
        <p:nvSpPr>
          <p:cNvPr id="6" name="Slide Number Placeholder 5"/>
          <p:cNvSpPr>
            <a:spLocks noGrp="1"/>
          </p:cNvSpPr>
          <p:nvPr>
            <p:ph type="sldNum" sz="quarter" idx="12"/>
          </p:nvPr>
        </p:nvSpPr>
        <p:spPr/>
        <p:txBody>
          <a:bodyPr/>
          <a:lstStyle>
            <a:lvl1pPr>
              <a:defRPr/>
            </a:lvl1pPr>
          </a:lstStyle>
          <a:p>
            <a:fld id="{5AAB1B24-0376-46C4-A322-F8AE1547D845}"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99"/>
              </a:solidFill>
            </a:endParaRPr>
          </a:p>
        </p:txBody>
      </p:sp>
      <p:sp>
        <p:nvSpPr>
          <p:cNvPr id="7" name="Slide Number Placeholder 6"/>
          <p:cNvSpPr>
            <a:spLocks noGrp="1"/>
          </p:cNvSpPr>
          <p:nvPr>
            <p:ph type="sldNum" sz="quarter" idx="12"/>
          </p:nvPr>
        </p:nvSpPr>
        <p:spPr/>
        <p:txBody>
          <a:bodyPr/>
          <a:lstStyle>
            <a:lvl1pPr>
              <a:defRPr/>
            </a:lvl1pPr>
          </a:lstStyle>
          <a:p>
            <a:fld id="{DBAD683A-CAC9-4206-90B1-8E43975692FE}"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99"/>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99"/>
              </a:solidFill>
            </a:endParaRPr>
          </a:p>
        </p:txBody>
      </p:sp>
      <p:sp>
        <p:nvSpPr>
          <p:cNvPr id="9" name="Slide Number Placeholder 8"/>
          <p:cNvSpPr>
            <a:spLocks noGrp="1"/>
          </p:cNvSpPr>
          <p:nvPr>
            <p:ph type="sldNum" sz="quarter" idx="12"/>
          </p:nvPr>
        </p:nvSpPr>
        <p:spPr/>
        <p:txBody>
          <a:bodyPr/>
          <a:lstStyle>
            <a:lvl1pPr>
              <a:defRPr/>
            </a:lvl1pPr>
          </a:lstStyle>
          <a:p>
            <a:fld id="{0312ACDD-E867-407A-B328-4DBBCBEFEF43}"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99"/>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99"/>
              </a:solidFill>
            </a:endParaRPr>
          </a:p>
        </p:txBody>
      </p:sp>
      <p:sp>
        <p:nvSpPr>
          <p:cNvPr id="5" name="Slide Number Placeholder 4"/>
          <p:cNvSpPr>
            <a:spLocks noGrp="1"/>
          </p:cNvSpPr>
          <p:nvPr>
            <p:ph type="sldNum" sz="quarter" idx="12"/>
          </p:nvPr>
        </p:nvSpPr>
        <p:spPr/>
        <p:txBody>
          <a:bodyPr/>
          <a:lstStyle>
            <a:lvl1pPr>
              <a:defRPr/>
            </a:lvl1pPr>
          </a:lstStyle>
          <a:p>
            <a:fld id="{3B202F4A-39C6-4CF0-9B14-59A05549BF6F}"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99"/>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99"/>
              </a:solidFill>
            </a:endParaRPr>
          </a:p>
        </p:txBody>
      </p:sp>
      <p:sp>
        <p:nvSpPr>
          <p:cNvPr id="4" name="Slide Number Placeholder 3"/>
          <p:cNvSpPr>
            <a:spLocks noGrp="1"/>
          </p:cNvSpPr>
          <p:nvPr>
            <p:ph type="sldNum" sz="quarter" idx="12"/>
          </p:nvPr>
        </p:nvSpPr>
        <p:spPr/>
        <p:txBody>
          <a:bodyPr/>
          <a:lstStyle>
            <a:lvl1pPr>
              <a:defRPr/>
            </a:lvl1pPr>
          </a:lstStyle>
          <a:p>
            <a:fld id="{867532FE-94DF-4054-BA86-880984440F6A}"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99"/>
              </a:solidFill>
            </a:endParaRPr>
          </a:p>
        </p:txBody>
      </p:sp>
      <p:sp>
        <p:nvSpPr>
          <p:cNvPr id="7" name="Slide Number Placeholder 6"/>
          <p:cNvSpPr>
            <a:spLocks noGrp="1"/>
          </p:cNvSpPr>
          <p:nvPr>
            <p:ph type="sldNum" sz="quarter" idx="12"/>
          </p:nvPr>
        </p:nvSpPr>
        <p:spPr/>
        <p:txBody>
          <a:bodyPr/>
          <a:lstStyle>
            <a:lvl1pPr>
              <a:defRPr/>
            </a:lvl1pPr>
          </a:lstStyle>
          <a:p>
            <a:fld id="{26B01F19-38DB-4A38-8782-37FECCCB59AA}"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99"/>
              </a:solidFill>
            </a:endParaRPr>
          </a:p>
        </p:txBody>
      </p:sp>
      <p:sp>
        <p:nvSpPr>
          <p:cNvPr id="7" name="Slide Number Placeholder 6"/>
          <p:cNvSpPr>
            <a:spLocks noGrp="1"/>
          </p:cNvSpPr>
          <p:nvPr>
            <p:ph type="sldNum" sz="quarter" idx="12"/>
          </p:nvPr>
        </p:nvSpPr>
        <p:spPr/>
        <p:txBody>
          <a:bodyPr/>
          <a:lstStyle>
            <a:lvl1pPr>
              <a:defRPr/>
            </a:lvl1pPr>
          </a:lstStyle>
          <a:p>
            <a:fld id="{1BD81540-FEB7-4801-981D-EADBD940D334}"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99"/>
              </a:solidFill>
            </a:endParaRPr>
          </a:p>
        </p:txBody>
      </p:sp>
      <p:sp>
        <p:nvSpPr>
          <p:cNvPr id="6" name="Slide Number Placeholder 5"/>
          <p:cNvSpPr>
            <a:spLocks noGrp="1"/>
          </p:cNvSpPr>
          <p:nvPr>
            <p:ph type="sldNum" sz="quarter" idx="12"/>
          </p:nvPr>
        </p:nvSpPr>
        <p:spPr/>
        <p:txBody>
          <a:bodyPr/>
          <a:lstStyle>
            <a:lvl1pPr>
              <a:defRPr/>
            </a:lvl1pPr>
          </a:lstStyle>
          <a:p>
            <a:fld id="{A35810DF-9FF5-4923-A0FF-774D97397633}"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99"/>
              </a:solidFill>
            </a:endParaRPr>
          </a:p>
        </p:txBody>
      </p:sp>
      <p:sp>
        <p:nvSpPr>
          <p:cNvPr id="6" name="Slide Number Placeholder 5"/>
          <p:cNvSpPr>
            <a:spLocks noGrp="1"/>
          </p:cNvSpPr>
          <p:nvPr>
            <p:ph type="sldNum" sz="quarter" idx="12"/>
          </p:nvPr>
        </p:nvSpPr>
        <p:spPr/>
        <p:txBody>
          <a:bodyPr/>
          <a:lstStyle>
            <a:lvl1pPr>
              <a:defRPr/>
            </a:lvl1pPr>
          </a:lstStyle>
          <a:p>
            <a:fld id="{9C05304C-372A-445A-A6B1-E98CC2FEA4CB}" type="slidenum">
              <a:rPr lang="en-US">
                <a:solidFill>
                  <a:srgbClr val="000099"/>
                </a:solidFill>
              </a:rPr>
              <a:pPr/>
              <a:t>‹#›</a:t>
            </a:fld>
            <a:endParaRPr lang="en-US">
              <a:solidFill>
                <a:srgbClr val="000099"/>
              </a:solidFill>
            </a:endParaRPr>
          </a:p>
        </p:txBody>
      </p:sp>
    </p:spTree>
  </p:cSld>
  <p:clrMapOvr>
    <a:masterClrMapping/>
  </p:clrMapOvr>
  <p:transition>
    <p:randomBa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2B836-058A-4C01-8838-1988CAB65F0E}" type="datetime1">
              <a:rPr lang="en-US" smtClean="0">
                <a:solidFill>
                  <a:prstClr val="black">
                    <a:tint val="75000"/>
                  </a:prstClr>
                </a:solidFill>
              </a:rPr>
              <a:pPr/>
              <a:t>10/22/2012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668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BE0AFC-E002-4CF6-9A66-65B8ED35E1E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09E19-8767-42CD-8889-4CBA7FDEBF22}" type="datetime1">
              <a:rPr lang="en-US" smtClean="0">
                <a:solidFill>
                  <a:prstClr val="black">
                    <a:tint val="75000"/>
                  </a:prstClr>
                </a:solidFill>
              </a:rPr>
              <a:pPr/>
              <a:t>10/22/2012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92741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FB7EB-417D-4569-BBAB-BDCDB20802A5}" type="datetime1">
              <a:rPr lang="en-US" smtClean="0">
                <a:solidFill>
                  <a:prstClr val="black">
                    <a:tint val="75000"/>
                  </a:prstClr>
                </a:solidFill>
              </a:rPr>
              <a:pPr/>
              <a:t>10/22/2012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65051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2CDFB-4B25-4EC1-81C4-596E9765C0FB}" type="datetime1">
              <a:rPr lang="en-US" smtClean="0">
                <a:solidFill>
                  <a:prstClr val="black">
                    <a:tint val="75000"/>
                  </a:prstClr>
                </a:solidFill>
              </a:rPr>
              <a:pPr/>
              <a:t>10/22/2012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54623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4144A-E1BA-443C-A477-D06D7B1F6DD4}" type="datetime1">
              <a:rPr lang="en-US" smtClean="0">
                <a:solidFill>
                  <a:prstClr val="black">
                    <a:tint val="75000"/>
                  </a:prstClr>
                </a:solidFill>
              </a:rPr>
              <a:pPr/>
              <a:t>10/22/2012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5873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75567-CAAE-451F-A183-4207953906E9}" type="datetime1">
              <a:rPr lang="en-US" smtClean="0">
                <a:solidFill>
                  <a:prstClr val="black">
                    <a:tint val="75000"/>
                  </a:prstClr>
                </a:solidFill>
              </a:rPr>
              <a:pPr/>
              <a:t>10/22/2012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19570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EB46F-711F-4007-8D26-9325B94BA25A}" type="datetime1">
              <a:rPr lang="en-US" smtClean="0">
                <a:solidFill>
                  <a:prstClr val="black">
                    <a:tint val="75000"/>
                  </a:prstClr>
                </a:solidFill>
              </a:rPr>
              <a:pPr/>
              <a:t>10/22/2012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85621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8B4CA-1E19-43F9-8C6F-C1406E81B3F7}" type="datetime1">
              <a:rPr lang="en-US" smtClean="0">
                <a:solidFill>
                  <a:prstClr val="black">
                    <a:tint val="75000"/>
                  </a:prstClr>
                </a:solidFill>
              </a:rPr>
              <a:pPr/>
              <a:t>10/22/2012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10009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6A924-BD89-4800-AA74-619D179DDD16}" type="datetime1">
              <a:rPr lang="en-US" smtClean="0">
                <a:solidFill>
                  <a:prstClr val="black">
                    <a:tint val="75000"/>
                  </a:prstClr>
                </a:solidFill>
              </a:rPr>
              <a:pPr/>
              <a:t>10/22/2012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25546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D350B-E4C0-425D-A9B5-8FE3C6B9AA21}" type="datetime1">
              <a:rPr lang="en-US" smtClean="0">
                <a:solidFill>
                  <a:prstClr val="black">
                    <a:tint val="75000"/>
                  </a:prstClr>
                </a:solidFill>
              </a:rPr>
              <a:pPr/>
              <a:t>10/22/2012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52585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B9805-83BE-48ED-BADC-333E3E44DD4F}" type="datetime1">
              <a:rPr lang="en-US" smtClean="0">
                <a:solidFill>
                  <a:prstClr val="black">
                    <a:tint val="75000"/>
                  </a:prstClr>
                </a:solidFill>
              </a:rPr>
              <a:pPr/>
              <a:t>10/22/2012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719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0B073F-A69C-4468-81A3-26ED309CD83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FDCEB4-4312-46C2-84C5-1F423680EDAA}"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EA3966-772D-466A-B78B-0BDB2B9E4E4A}"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6E9F4-ED20-4D9B-93C1-F95B24C3C234}"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7E90A1-FA36-4AF5-8FA8-6F827F808EDE}"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8796B9-E7D0-451E-A187-CDD3CF320EC2}"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5425DA-4CB0-4AF1-92C2-32AC94E9B3B2}"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CDBD54-0B35-4FD6-935F-058E201E08DF}"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FFDCA2-8C63-44C2-BE6A-D6F649F44A06}"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EFB2A7-345B-4E8F-AC15-DA7E3A3239A2}"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7E395E-F9C8-4A33-B6B1-F4B251BE458A}"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229B4AB-4FB4-452E-8F57-33614ECAF53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13A98-3D83-4BF0-8FBC-F47539549364}" type="slidenum">
              <a:rPr lang="en-US">
                <a:solidFill>
                  <a:srgbClr val="000099"/>
                </a:solidFill>
              </a:rPr>
              <a:pPr>
                <a:defRPr/>
              </a:pPr>
              <a:t>‹#›</a:t>
            </a:fld>
            <a:endParaRPr lang="en-US">
              <a:solidFill>
                <a:srgbClr val="000099"/>
              </a:solidFill>
            </a:endParaRPr>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68CF4B6-58E7-4231-8A74-6110E6E4445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536957F-CC24-4103-BCB6-F60A0080ED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EA4DE12-404F-4E60-B050-2B88B121CF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D3BCBB-8564-458B-A959-F49381618C66}"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1F1C70-ACA0-403F-840F-578B107CCC3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base">
              <a:spcBef>
                <a:spcPct val="0"/>
              </a:spcBef>
              <a:spcAft>
                <a:spcPct val="0"/>
              </a:spcAft>
            </a:pPr>
            <a:endParaRPr lang="en-US">
              <a:solidFill>
                <a:srgbClr val="000099"/>
              </a:solidFill>
            </a:endParaRPr>
          </a:p>
        </p:txBody>
      </p:sp>
      <p:sp>
        <p:nvSpPr>
          <p:cNvPr id="1044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n-US">
              <a:solidFill>
                <a:srgbClr val="000099"/>
              </a:solidFill>
            </a:endParaRPr>
          </a:p>
        </p:txBody>
      </p:sp>
      <p:sp>
        <p:nvSpPr>
          <p:cNvPr id="1044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CB79047-6BA8-4CF1-B0EA-7B983F66C6C0}" type="slidenum">
              <a:rPr lang="en-US">
                <a:solidFill>
                  <a:srgbClr val="000099"/>
                </a:solidFill>
              </a:rPr>
              <a:pPr fontAlgn="base">
                <a:spcBef>
                  <a:spcPct val="0"/>
                </a:spcBef>
                <a:spcAft>
                  <a:spcPct val="0"/>
                </a:spcAft>
              </a:pPr>
              <a:t>‹#›</a:t>
            </a:fld>
            <a:endParaRPr lang="en-US">
              <a:solidFill>
                <a:srgbClr val="000099"/>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randomBa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AF8FF-BD8E-41EE-AD50-5723169639D5}" type="datetime1">
              <a:rPr lang="en-US" smtClean="0">
                <a:solidFill>
                  <a:prstClr val="black">
                    <a:tint val="75000"/>
                  </a:prstClr>
                </a:solidFill>
              </a:rPr>
              <a:pPr/>
              <a:t>10/22/2012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30638-42C9-4F54-BF87-1123A2850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938980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9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99"/>
              </a:solidFill>
            </a:endParaRPr>
          </a:p>
        </p:txBody>
      </p:sp>
      <p:sp>
        <p:nvSpPr>
          <p:cNvPr id="139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99"/>
              </a:solidFill>
            </a:endParaRPr>
          </a:p>
        </p:txBody>
      </p:sp>
      <p:sp>
        <p:nvSpPr>
          <p:cNvPr id="139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FD9D3F6-B136-45DC-BBD5-2D2F431BD323}" type="slidenum">
              <a:rPr lang="en-US">
                <a:solidFill>
                  <a:srgbClr val="000099"/>
                </a:solidFill>
              </a:rPr>
              <a:pPr fontAlgn="base">
                <a:spcBef>
                  <a:spcPct val="0"/>
                </a:spcBef>
                <a:spcAft>
                  <a:spcPct val="0"/>
                </a:spcAft>
                <a:defRPr/>
              </a:pPr>
              <a:t>‹#›</a:t>
            </a:fld>
            <a:endParaRPr lang="en-US">
              <a:solidFill>
                <a:srgbClr val="000099"/>
              </a:solidFill>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randomBa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www.agri.pref.chiba.jp/laboratory/agri/labo/ucb/taro.jpg"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hyperlink" Target="http://worldatlas.com/aatlas/infopage/oceans/pacificocean.htm"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hyperlink" Target="http://www.prel.org/pacserv/pacserv_top.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1.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http://www.agri.pref.chiba.jp/laboratory/agri/labo/ucb/taro.jpg"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0.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1.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43.gif"/><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4.xml"/><Relationship Id="rId5" Type="http://schemas.openxmlformats.org/officeDocument/2006/relationships/image" Target="../media/image44.gif"/><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www.aapcho.org/site/aapcho/section.php?id=10950" TargetMode="External"/><Relationship Id="rId5" Type="http://schemas.openxmlformats.org/officeDocument/2006/relationships/hyperlink" Target="http://webspace.ship.edu/cgboer/languagefamilies.html" TargetMode="Externa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hyperlink" Target="http://www.agri.pref.chiba.jp/laboratory/agri/labo/ucb/taro.jpg" TargetMode="External"/><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2.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www.state.gov/r/pa/ei/bgn/35855.htm" TargetMode="External"/><Relationship Id="rId5" Type="http://schemas.openxmlformats.org/officeDocument/2006/relationships/hyperlink" Target="http://aancart.org/whoareasianamericans.html"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6" name="Rectangle 2"/>
          <p:cNvSpPr txBox="1">
            <a:spLocks noChangeArrowheads="1"/>
          </p:cNvSpPr>
          <p:nvPr/>
        </p:nvSpPr>
        <p:spPr bwMode="auto">
          <a:xfrm>
            <a:off x="457200" y="1143000"/>
            <a:ext cx="8305800" cy="19050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ea typeface="+mj-ea"/>
                <a:cs typeface="+mj-cs"/>
              </a:rPr>
              <a:t>Native Hawaiian &amp; Pacific Islanders</a:t>
            </a:r>
            <a:br>
              <a:rPr kumimoji="0" lang="en-US" sz="3600" b="0" i="0" u="none" strike="noStrike" kern="0" cap="none" spc="0" normalizeH="0" baseline="0" noProof="0" dirty="0" smtClean="0">
                <a:ln>
                  <a:noFill/>
                </a:ln>
                <a:solidFill>
                  <a:schemeClr val="tx1"/>
                </a:solidFill>
                <a:effectLst/>
                <a:uLnTx/>
                <a:uFillTx/>
                <a:ea typeface="+mj-ea"/>
                <a:cs typeface="+mj-cs"/>
              </a:rPr>
            </a:br>
            <a:r>
              <a:rPr kumimoji="0" lang="en-US" sz="3600" b="0" i="0" u="none" strike="noStrike" kern="0" cap="none" spc="0" normalizeH="0" baseline="0" noProof="0" dirty="0" smtClean="0">
                <a:ln>
                  <a:noFill/>
                </a:ln>
                <a:solidFill>
                  <a:schemeClr val="tx1"/>
                </a:solidFill>
                <a:effectLst/>
                <a:uLnTx/>
                <a:uFillTx/>
                <a:ea typeface="+mj-ea"/>
                <a:cs typeface="+mj-cs"/>
              </a:rPr>
              <a:t>and Asian Americans </a:t>
            </a:r>
            <a:br>
              <a:rPr kumimoji="0" lang="en-US" sz="3600" b="0" i="0" u="none" strike="noStrike" kern="0" cap="none" spc="0" normalizeH="0" baseline="0" noProof="0" dirty="0" smtClean="0">
                <a:ln>
                  <a:noFill/>
                </a:ln>
                <a:solidFill>
                  <a:schemeClr val="tx1"/>
                </a:solidFill>
                <a:effectLst/>
                <a:uLnTx/>
                <a:uFillTx/>
                <a:ea typeface="+mj-ea"/>
                <a:cs typeface="+mj-cs"/>
              </a:rPr>
            </a:br>
            <a:r>
              <a:rPr kumimoji="0" lang="en-US" sz="3600" b="0" i="1" u="none" strike="noStrike" kern="0" cap="none" spc="0" normalizeH="0" baseline="0" noProof="0" dirty="0" smtClean="0">
                <a:ln>
                  <a:noFill/>
                </a:ln>
                <a:solidFill>
                  <a:schemeClr val="tx1"/>
                </a:solidFill>
                <a:effectLst/>
                <a:uLnTx/>
                <a:uFillTx/>
                <a:ea typeface="+mj-ea"/>
                <a:cs typeface="+mj-cs"/>
              </a:rPr>
              <a:t>Are </a:t>
            </a:r>
            <a:r>
              <a:rPr kumimoji="0" lang="en-US" sz="3600" b="0" i="1" u="none" strike="noStrike" kern="0" cap="none" spc="0" normalizeH="0" baseline="0" noProof="0" dirty="0" smtClean="0">
                <a:ln>
                  <a:noFill/>
                </a:ln>
                <a:solidFill>
                  <a:schemeClr val="tx1"/>
                </a:solidFill>
                <a:effectLst/>
                <a:uLnTx/>
                <a:uFillTx/>
                <a:ea typeface="+mj-ea"/>
                <a:cs typeface="+mj-cs"/>
              </a:rPr>
              <a:t>there differences?</a:t>
            </a:r>
            <a:endParaRPr kumimoji="0" lang="en-US" sz="3600" b="0" i="1" u="none" strike="noStrike" kern="0" cap="none" spc="0" normalizeH="0" baseline="0" noProof="0" dirty="0" smtClean="0">
              <a:ln>
                <a:noFill/>
              </a:ln>
              <a:solidFill>
                <a:schemeClr val="tx1"/>
              </a:solidFill>
              <a:effectLst/>
              <a:uLnTx/>
              <a:uFillTx/>
              <a:ea typeface="+mj-ea"/>
              <a:cs typeface="+mj-cs"/>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pic>
        <p:nvPicPr>
          <p:cNvPr id="9" name="Picture 9" descr="Luau"/>
          <p:cNvPicPr>
            <a:picLocks noChangeAspect="1" noChangeArrowheads="1"/>
          </p:cNvPicPr>
          <p:nvPr/>
        </p:nvPicPr>
        <p:blipFill>
          <a:blip r:embed="rId5" cstate="print"/>
          <a:srcRect/>
          <a:stretch>
            <a:fillRect/>
          </a:stretch>
        </p:blipFill>
        <p:spPr bwMode="auto">
          <a:xfrm>
            <a:off x="0" y="5257800"/>
            <a:ext cx="2895600" cy="1295398"/>
          </a:xfrm>
          <a:prstGeom prst="rect">
            <a:avLst/>
          </a:prstGeom>
          <a:noFill/>
        </p:spPr>
      </p:pic>
      <p:pic>
        <p:nvPicPr>
          <p:cNvPr id="10" name="Picture 6" descr="http://images.google.com/images?q=tbn:AUAX8ldC3jUJ:http://www.agri.pref.chiba.jp/laboratory/agri/labo/ucb/taro.jpg">
            <a:hlinkClick r:id="rId6"/>
          </p:cNvPr>
          <p:cNvPicPr>
            <a:picLocks noChangeAspect="1" noChangeArrowheads="1"/>
          </p:cNvPicPr>
          <p:nvPr/>
        </p:nvPicPr>
        <p:blipFill>
          <a:blip r:embed="rId7" cstate="print"/>
          <a:srcRect/>
          <a:stretch>
            <a:fillRect/>
          </a:stretch>
        </p:blipFill>
        <p:spPr bwMode="auto">
          <a:xfrm>
            <a:off x="2895600" y="5257800"/>
            <a:ext cx="2971800" cy="1295400"/>
          </a:xfrm>
          <a:prstGeom prst="rect">
            <a:avLst/>
          </a:prstGeom>
          <a:noFill/>
        </p:spPr>
      </p:pic>
      <p:pic>
        <p:nvPicPr>
          <p:cNvPr id="11" name="Picture 22" descr="http://rds.yahoo.com/S=96062883/K=Hawaii/v=2/SID=w/l=IVI/;_ylt=A0Je5mYyaA5EAvQAp7GjzbkF;_ylu=X3oDMTA4NDgyNWN0BHNlYwNwcm9m/SIG=122vhtoqk/EXP=1141881266/*-http%3A//www.earthnet.net/~eco/hawaii/hawaii.jpg"/>
          <p:cNvPicPr>
            <a:picLocks noChangeAspect="1" noChangeArrowheads="1"/>
          </p:cNvPicPr>
          <p:nvPr/>
        </p:nvPicPr>
        <p:blipFill>
          <a:blip r:embed="rId8" cstate="print"/>
          <a:srcRect/>
          <a:stretch>
            <a:fillRect/>
          </a:stretch>
        </p:blipFill>
        <p:spPr bwMode="auto">
          <a:xfrm>
            <a:off x="5867400" y="5257800"/>
            <a:ext cx="3276600" cy="1295400"/>
          </a:xfrm>
          <a:prstGeom prst="rect">
            <a:avLst/>
          </a:prstGeom>
          <a:noFill/>
        </p:spPr>
      </p:pic>
      <p:sp>
        <p:nvSpPr>
          <p:cNvPr id="12" name="Rectangle 3"/>
          <p:cNvSpPr txBox="1">
            <a:spLocks noChangeArrowheads="1"/>
          </p:cNvSpPr>
          <p:nvPr/>
        </p:nvSpPr>
        <p:spPr>
          <a:xfrm>
            <a:off x="990600" y="3352800"/>
            <a:ext cx="6781800" cy="31242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800" b="1" i="1" u="none" strike="noStrike" kern="0" cap="none" spc="0" normalizeH="0" baseline="0" noProof="0" dirty="0" smtClean="0">
              <a:ln>
                <a:noFill/>
              </a:ln>
              <a:solidFill>
                <a:schemeClr val="tx1"/>
              </a:solidFill>
              <a:effectLst/>
              <a:uLnTx/>
              <a:uFillTx/>
              <a:latin typeface="Garamond" pitchFamily="18" charset="0"/>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2800" b="1" i="1" u="none" strike="noStrike" kern="0" cap="none" spc="0" normalizeH="0" baseline="0" noProof="0" dirty="0" err="1" smtClean="0">
                <a:ln>
                  <a:noFill/>
                </a:ln>
                <a:solidFill>
                  <a:schemeClr val="tx1"/>
                </a:solidFill>
                <a:effectLst/>
                <a:uLnTx/>
                <a:uFillTx/>
                <a:latin typeface="Garamond" pitchFamily="18" charset="0"/>
                <a:ea typeface="+mn-ea"/>
                <a:cs typeface="+mn-cs"/>
              </a:rPr>
              <a:t>Archana</a:t>
            </a:r>
            <a:r>
              <a:rPr kumimoji="0" lang="en-US" sz="2800" b="1" i="1" u="none" strike="noStrike" kern="0" cap="none" spc="0" normalizeH="0" baseline="0" noProof="0" dirty="0" smtClean="0">
                <a:ln>
                  <a:noFill/>
                </a:ln>
                <a:solidFill>
                  <a:schemeClr val="tx1"/>
                </a:solidFill>
                <a:effectLst/>
                <a:uLnTx/>
                <a:uFillTx/>
                <a:latin typeface="Garamond" pitchFamily="18" charset="0"/>
                <a:ea typeface="+mn-ea"/>
                <a:cs typeface="+mn-cs"/>
              </a:rPr>
              <a:t> J. McEligot, PhD</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2800" b="1" i="1" u="none" strike="noStrike" kern="0" cap="none" spc="0" normalizeH="0" baseline="0" noProof="0" dirty="0" smtClean="0">
                <a:ln>
                  <a:noFill/>
                </a:ln>
                <a:solidFill>
                  <a:schemeClr val="tx1"/>
                </a:solidFill>
                <a:effectLst/>
                <a:uLnTx/>
                <a:uFillTx/>
                <a:latin typeface="Garamond" pitchFamily="18" charset="0"/>
                <a:ea typeface="+mn-ea"/>
                <a:cs typeface="+mn-cs"/>
              </a:rPr>
              <a:t>CSU Fullerton</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2800" b="1" i="1" kern="0" dirty="0" smtClean="0">
                <a:latin typeface="Garamond" pitchFamily="18" charset="0"/>
              </a:rPr>
              <a:t>HESC 470</a:t>
            </a:r>
            <a:endParaRPr kumimoji="0" lang="en-US" sz="2800" b="1" i="1" u="none" strike="noStrike" kern="0" cap="none" spc="0" normalizeH="0" baseline="0" noProof="0" dirty="0" smtClean="0">
              <a:ln>
                <a:noFill/>
              </a:ln>
              <a:solidFill>
                <a:schemeClr val="tx1"/>
              </a:solidFill>
              <a:effectLst/>
              <a:uLnTx/>
              <a:uFillTx/>
              <a:latin typeface="Garamond" pitchFamily="18" charset="0"/>
              <a:ea typeface="+mn-ea"/>
              <a:cs typeface="+mn-cs"/>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5943600" y="762000"/>
            <a:ext cx="3048000" cy="5257800"/>
          </a:xfrm>
        </p:spPr>
        <p:txBody>
          <a:bodyPr lIns="92075" tIns="46038" rIns="92075" bIns="46038" anchor="ctr"/>
          <a:lstStyle/>
          <a:p>
            <a:pPr algn="ctr" eaLnBrk="1" hangingPunct="1"/>
            <a:r>
              <a:rPr lang="en-US" dirty="0" smtClean="0">
                <a:latin typeface="Times New Roman" pitchFamily="18" charset="0"/>
                <a:cs typeface="Times New Roman" pitchFamily="18" charset="0"/>
              </a:rPr>
              <a:t>Southeast Asia: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Cambodia</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Laos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Thailand Vietnam</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Thailand</a:t>
            </a:r>
          </a:p>
        </p:txBody>
      </p:sp>
      <p:graphicFrame>
        <p:nvGraphicFramePr>
          <p:cNvPr id="61442" name="Object 3"/>
          <p:cNvGraphicFramePr>
            <a:graphicFrameLocks noChangeAspect="1"/>
          </p:cNvGraphicFramePr>
          <p:nvPr/>
        </p:nvGraphicFramePr>
        <p:xfrm>
          <a:off x="1371600" y="228600"/>
          <a:ext cx="4391025" cy="6465888"/>
        </p:xfrm>
        <a:graphic>
          <a:graphicData uri="http://schemas.openxmlformats.org/presentationml/2006/ole">
            <p:oleObj spid="_x0000_s126978" name="Photo Editor Photo" r:id="rId4" imgW="4390476" imgH="6466667"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FontTx/>
              <a:buAutoNum type="arabicPeriod"/>
            </a:pPr>
            <a:r>
              <a:rPr lang="en-US" sz="2800" dirty="0" smtClean="0">
                <a:solidFill>
                  <a:srgbClr val="000099"/>
                </a:solidFill>
              </a:rPr>
              <a:t>Provide data on AA &amp; NHPI diversity</a:t>
            </a:r>
          </a:p>
          <a:p>
            <a:pPr marL="514350" indent="-514350" fontAlgn="base">
              <a:spcBef>
                <a:spcPct val="20000"/>
              </a:spcBef>
              <a:spcAft>
                <a:spcPct val="0"/>
              </a:spcAft>
              <a:buFontTx/>
              <a:buAutoNum type="arabicPeriod"/>
            </a:pPr>
            <a:r>
              <a:rPr lang="en-US" sz="2800" b="1" dirty="0" smtClean="0">
                <a:solidFill>
                  <a:srgbClr val="000099"/>
                </a:solidFill>
              </a:rPr>
              <a:t>Distinguish groups geographically and culturally</a:t>
            </a:r>
          </a:p>
          <a:p>
            <a:pPr marL="971550" lvl="1" indent="-514350" fontAlgn="base">
              <a:spcBef>
                <a:spcPct val="20000"/>
              </a:spcBef>
              <a:spcAft>
                <a:spcPct val="0"/>
              </a:spcAft>
            </a:pPr>
            <a:r>
              <a:rPr lang="en-US" sz="2800" dirty="0" smtClean="0">
                <a:solidFill>
                  <a:srgbClr val="000099"/>
                </a:solidFill>
              </a:rPr>
              <a:t>a.  Asian Americans</a:t>
            </a:r>
          </a:p>
          <a:p>
            <a:pPr marL="971550" lvl="1" indent="-514350" fontAlgn="base">
              <a:spcBef>
                <a:spcPct val="20000"/>
              </a:spcBef>
              <a:spcAft>
                <a:spcPct val="0"/>
              </a:spcAft>
              <a:buFontTx/>
              <a:buAutoNum type="alphaLcPeriod" startAt="2"/>
            </a:pPr>
            <a:r>
              <a:rPr lang="en-US" sz="2800" b="1" dirty="0" smtClean="0">
                <a:solidFill>
                  <a:srgbClr val="000099"/>
                </a:solidFill>
              </a:rPr>
              <a:t>NHPI</a:t>
            </a:r>
          </a:p>
          <a:p>
            <a:pPr marL="514350" indent="-514350" fontAlgn="base">
              <a:spcBef>
                <a:spcPct val="20000"/>
              </a:spcBef>
              <a:spcAft>
                <a:spcPct val="0"/>
              </a:spcAft>
              <a:buFontTx/>
              <a:buAutoNum type="arabicPeriod"/>
            </a:pPr>
            <a:r>
              <a:rPr lang="en-US" sz="2800" dirty="0" smtClean="0">
                <a:solidFill>
                  <a:srgbClr val="000099"/>
                </a:solidFill>
              </a:rPr>
              <a:t>Present brief history of NHPI </a:t>
            </a:r>
          </a:p>
          <a:p>
            <a:pPr marL="514350" indent="-514350" fontAlgn="base">
              <a:spcBef>
                <a:spcPct val="20000"/>
              </a:spcBef>
              <a:spcAft>
                <a:spcPct val="0"/>
              </a:spcAft>
              <a:buFontTx/>
              <a:buAutoNum type="arabicPeriod"/>
            </a:pPr>
            <a:r>
              <a:rPr lang="en-US" sz="2800" dirty="0" smtClean="0">
                <a:solidFill>
                  <a:srgbClr val="000099"/>
                </a:solidFill>
              </a:rPr>
              <a:t>Outline population changes in US </a:t>
            </a:r>
          </a:p>
          <a:p>
            <a:pPr marL="514350" indent="-514350" fontAlgn="base">
              <a:spcBef>
                <a:spcPct val="20000"/>
              </a:spcBef>
              <a:spcAft>
                <a:spcPct val="0"/>
              </a:spcAft>
              <a:buFontTx/>
              <a:buAutoNum type="arabicPeriod"/>
            </a:pPr>
            <a:r>
              <a:rPr lang="en-US" sz="2800" dirty="0" smtClean="0">
                <a:solidFill>
                  <a:srgbClr val="000099"/>
                </a:solidFill>
              </a:rPr>
              <a:t>Discuss obesity trends between groups</a:t>
            </a:r>
          </a:p>
          <a:p>
            <a:pPr marL="514350" indent="-514350" fontAlgn="base">
              <a:spcBef>
                <a:spcPct val="20000"/>
              </a:spcBef>
              <a:spcAft>
                <a:spcPct val="0"/>
              </a:spcAft>
              <a:buFontTx/>
              <a:buAutoNum type="arabicPeriod"/>
            </a:pPr>
            <a:r>
              <a:rPr lang="en-US" sz="2800" dirty="0" smtClean="0">
                <a:solidFill>
                  <a:srgbClr val="000099"/>
                </a:solidFill>
              </a:rPr>
              <a:t>Provide data on health disparities</a:t>
            </a:r>
          </a:p>
          <a:p>
            <a:pPr marL="514350" indent="-514350" fontAlgn="base">
              <a:spcBef>
                <a:spcPct val="20000"/>
              </a:spcBef>
              <a:spcAft>
                <a:spcPct val="0"/>
              </a:spcAft>
            </a:pPr>
            <a:r>
              <a:rPr lang="en-US" sz="2800"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5"/>
          <p:cNvSpPr>
            <a:spLocks noChangeArrowheads="1"/>
          </p:cNvSpPr>
          <p:nvPr/>
        </p:nvSpPr>
        <p:spPr bwMode="auto">
          <a:xfrm>
            <a:off x="838200" y="1447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18" name="Rectangle 2"/>
          <p:cNvSpPr txBox="1">
            <a:spLocks noChangeArrowheads="1"/>
          </p:cNvSpPr>
          <p:nvPr/>
        </p:nvSpPr>
        <p:spPr>
          <a:xfrm>
            <a:off x="685800" y="0"/>
            <a:ext cx="7772400" cy="1143000"/>
          </a:xfrm>
          <a:prstGeom prst="rect">
            <a:avLst/>
          </a:prstGeom>
          <a:ln/>
        </p:spPr>
        <p:txBody>
          <a:bodyPr/>
          <a:lstStyle/>
          <a:p>
            <a:pPr algn="ctr" fontAlgn="base">
              <a:spcBef>
                <a:spcPct val="0"/>
              </a:spcBef>
              <a:spcAft>
                <a:spcPct val="0"/>
              </a:spcAft>
            </a:pPr>
            <a:r>
              <a:rPr lang="en-US" sz="4000" kern="0" dirty="0" smtClean="0">
                <a:solidFill>
                  <a:srgbClr val="FFFFFF"/>
                </a:solidFill>
              </a:rPr>
              <a:t>Native Hawaiians</a:t>
            </a:r>
            <a:endParaRPr lang="en-US" sz="4000" kern="0" dirty="0">
              <a:solidFill>
                <a:srgbClr val="FFFFFF"/>
              </a:solidFill>
            </a:endParaRPr>
          </a:p>
        </p:txBody>
      </p:sp>
      <p:cxnSp>
        <p:nvCxnSpPr>
          <p:cNvPr id="22" name="Straight Connector 21"/>
          <p:cNvCxnSpPr/>
          <p:nvPr/>
        </p:nvCxnSpPr>
        <p:spPr bwMode="auto">
          <a:xfrm>
            <a:off x="0" y="64770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0" y="64008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5938" name="Picture 2" descr="http://calstate.fullerton.edu/news/Inside/2009/photos/hawaiian-lifestyle-group.jpg"/>
          <p:cNvPicPr>
            <a:picLocks noChangeAspect="1" noChangeArrowheads="1"/>
          </p:cNvPicPr>
          <p:nvPr/>
        </p:nvPicPr>
        <p:blipFill>
          <a:blip r:embed="rId5" cstate="print"/>
          <a:srcRect/>
          <a:stretch>
            <a:fillRect/>
          </a:stretch>
        </p:blipFill>
        <p:spPr bwMode="auto">
          <a:xfrm>
            <a:off x="1143000" y="1066800"/>
            <a:ext cx="4038600" cy="2692400"/>
          </a:xfrm>
          <a:prstGeom prst="rect">
            <a:avLst/>
          </a:prstGeom>
          <a:noFill/>
        </p:spPr>
      </p:pic>
      <p:pic>
        <p:nvPicPr>
          <p:cNvPr id="295940" name="Picture 4" descr="http://wincart.fullerton.edu/images/hawai1.jpg"/>
          <p:cNvPicPr>
            <a:picLocks noChangeAspect="1" noChangeArrowheads="1"/>
          </p:cNvPicPr>
          <p:nvPr/>
        </p:nvPicPr>
        <p:blipFill>
          <a:blip r:embed="rId6" cstate="print"/>
          <a:srcRect/>
          <a:stretch>
            <a:fillRect/>
          </a:stretch>
        </p:blipFill>
        <p:spPr bwMode="auto">
          <a:xfrm>
            <a:off x="228600" y="3657600"/>
            <a:ext cx="4038600" cy="2690329"/>
          </a:xfrm>
          <a:prstGeom prst="rect">
            <a:avLst/>
          </a:prstGeom>
          <a:noFill/>
        </p:spPr>
      </p:pic>
      <p:pic>
        <p:nvPicPr>
          <p:cNvPr id="295944" name="Picture 8" descr="https://encrypted-tbn3.gstatic.com/images?q=tbn:ANd9GcRga01BuZOrMTeMoOMQFSQd6dGU70DUFXL0FhEwW6nM_Oas_T9N"/>
          <p:cNvPicPr>
            <a:picLocks noChangeAspect="1" noChangeArrowheads="1"/>
          </p:cNvPicPr>
          <p:nvPr/>
        </p:nvPicPr>
        <p:blipFill>
          <a:blip r:embed="rId7" cstate="print"/>
          <a:srcRect/>
          <a:stretch>
            <a:fillRect/>
          </a:stretch>
        </p:blipFill>
        <p:spPr bwMode="auto">
          <a:xfrm>
            <a:off x="6858000" y="3733800"/>
            <a:ext cx="2619375" cy="1743076"/>
          </a:xfrm>
          <a:prstGeom prst="rect">
            <a:avLst/>
          </a:prstGeom>
          <a:noFill/>
        </p:spPr>
      </p:pic>
      <p:pic>
        <p:nvPicPr>
          <p:cNvPr id="295946" name="Picture 10" descr="kiribati trio 3"/>
          <p:cNvPicPr>
            <a:picLocks noChangeAspect="1" noChangeArrowheads="1"/>
          </p:cNvPicPr>
          <p:nvPr/>
        </p:nvPicPr>
        <p:blipFill>
          <a:blip r:embed="rId8" cstate="print"/>
          <a:srcRect/>
          <a:stretch>
            <a:fillRect/>
          </a:stretch>
        </p:blipFill>
        <p:spPr bwMode="auto">
          <a:xfrm>
            <a:off x="3657600" y="3657600"/>
            <a:ext cx="3810000" cy="2571750"/>
          </a:xfrm>
          <a:prstGeom prst="rect">
            <a:avLst/>
          </a:prstGeom>
          <a:noFill/>
        </p:spPr>
      </p:pic>
      <p:pic>
        <p:nvPicPr>
          <p:cNvPr id="295948" name="Picture 12" descr="https://evbdn.eventbrite.com/s3-s3/eventlogos/7702259/kutturanchamorufoundation.jpg"/>
          <p:cNvPicPr>
            <a:picLocks noChangeAspect="1" noChangeArrowheads="1"/>
          </p:cNvPicPr>
          <p:nvPr/>
        </p:nvPicPr>
        <p:blipFill>
          <a:blip r:embed="rId9" cstate="print"/>
          <a:srcRect/>
          <a:stretch>
            <a:fillRect/>
          </a:stretch>
        </p:blipFill>
        <p:spPr bwMode="auto">
          <a:xfrm>
            <a:off x="5105400" y="1116634"/>
            <a:ext cx="4038600" cy="2641245"/>
          </a:xfrm>
          <a:prstGeom prst="rect">
            <a:avLst/>
          </a:prstGeom>
          <a:noFill/>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5"/>
          <p:cNvSpPr>
            <a:spLocks noChangeArrowheads="1"/>
          </p:cNvSpPr>
          <p:nvPr/>
        </p:nvSpPr>
        <p:spPr bwMode="auto">
          <a:xfrm>
            <a:off x="838200" y="1447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18" name="Rectangle 2"/>
          <p:cNvSpPr txBox="1">
            <a:spLocks noChangeArrowheads="1"/>
          </p:cNvSpPr>
          <p:nvPr/>
        </p:nvSpPr>
        <p:spPr>
          <a:xfrm>
            <a:off x="685800" y="0"/>
            <a:ext cx="7772400" cy="1143000"/>
          </a:xfrm>
          <a:prstGeom prst="rect">
            <a:avLst/>
          </a:prstGeom>
          <a:ln/>
        </p:spPr>
        <p:txBody>
          <a:bodyPr/>
          <a:lstStyle/>
          <a:p>
            <a:pPr algn="ctr" fontAlgn="base">
              <a:spcBef>
                <a:spcPct val="0"/>
              </a:spcBef>
              <a:spcAft>
                <a:spcPct val="0"/>
              </a:spcAft>
            </a:pPr>
            <a:endParaRPr lang="en-US" sz="4000" kern="0" dirty="0">
              <a:solidFill>
                <a:srgbClr val="FFFFFF"/>
              </a:solidFill>
            </a:endParaRPr>
          </a:p>
        </p:txBody>
      </p:sp>
      <p:cxnSp>
        <p:nvCxnSpPr>
          <p:cNvPr id="22" name="Straight Connector 21"/>
          <p:cNvCxnSpPr/>
          <p:nvPr/>
        </p:nvCxnSpPr>
        <p:spPr bwMode="auto">
          <a:xfrm>
            <a:off x="0" y="64770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0" y="64008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
        <p:nvSpPr>
          <p:cNvPr id="24" name="Rectangle 2"/>
          <p:cNvSpPr txBox="1">
            <a:spLocks noChangeArrowheads="1"/>
          </p:cNvSpPr>
          <p:nvPr/>
        </p:nvSpPr>
        <p:spPr>
          <a:xfrm>
            <a:off x="838200" y="152400"/>
            <a:ext cx="7772400" cy="1143000"/>
          </a:xfrm>
          <a:prstGeom prst="rect">
            <a:avLst/>
          </a:prstGeom>
          <a:ln/>
        </p:spPr>
        <p:txBody>
          <a:bodyPr/>
          <a:lstStyle/>
          <a:p>
            <a:pPr algn="ctr" fontAlgn="base">
              <a:spcBef>
                <a:spcPct val="0"/>
              </a:spcBef>
              <a:spcAft>
                <a:spcPct val="0"/>
              </a:spcAft>
              <a:defRPr/>
            </a:pPr>
            <a:endParaRPr lang="en-US" sz="4000" kern="0" dirty="0" smtClean="0">
              <a:solidFill>
                <a:srgbClr val="FFFFFF"/>
              </a:solidFill>
            </a:endParaRPr>
          </a:p>
        </p:txBody>
      </p:sp>
      <p:graphicFrame>
        <p:nvGraphicFramePr>
          <p:cNvPr id="15" name="Group 27"/>
          <p:cNvGraphicFramePr>
            <a:graphicFrameLocks noGrp="1"/>
          </p:cNvGraphicFramePr>
          <p:nvPr>
            <p:extLst>
              <p:ext uri="{D42A27DB-BD31-4B8C-83A1-F6EECF244321}">
                <p14:modId xmlns="" xmlns:p14="http://schemas.microsoft.com/office/powerpoint/2010/main" val="2014383185"/>
              </p:ext>
            </p:extLst>
          </p:nvPr>
        </p:nvGraphicFramePr>
        <p:xfrm>
          <a:off x="228600" y="1447800"/>
          <a:ext cx="8229023" cy="3702113"/>
        </p:xfrm>
        <a:graphic>
          <a:graphicData uri="http://schemas.openxmlformats.org/drawingml/2006/table">
            <a:tbl>
              <a:tblPr/>
              <a:tblGrid>
                <a:gridCol w="1981489"/>
                <a:gridCol w="228023"/>
                <a:gridCol w="3733511"/>
                <a:gridCol w="2286000"/>
              </a:tblGrid>
              <a:tr h="839041">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33CC"/>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33CC"/>
                          </a:solidFill>
                          <a:effectLst/>
                          <a:latin typeface="+mn-lt"/>
                          <a:cs typeface="Arial" charset="0"/>
                        </a:rPr>
                        <a:t>POLYNESIAN</a:t>
                      </a: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gridSpan="2">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33CC"/>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33CC"/>
                          </a:solidFill>
                          <a:effectLst/>
                          <a:latin typeface="+mn-lt"/>
                          <a:cs typeface="Arial" charset="0"/>
                        </a:rPr>
                        <a:t>MICRONESIAN</a:t>
                      </a: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33CC"/>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33CC"/>
                          </a:solidFill>
                          <a:effectLst/>
                          <a:latin typeface="+mn-lt"/>
                          <a:cs typeface="Arial" charset="0"/>
                        </a:rPr>
                        <a:t>MELANESIAN</a:t>
                      </a: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r h="334776">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mn-lt"/>
                        <a:cs typeface="Arial" charset="0"/>
                      </a:endParaRP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mn-lt"/>
                        <a:cs typeface="Arial" charset="0"/>
                      </a:endParaRP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mn-lt"/>
                        <a:cs typeface="Arial" charset="0"/>
                      </a:endParaRPr>
                    </a:p>
                  </a:txBody>
                  <a:tcPr marL="92620" marR="92620" marT="44948" marB="44948" horzOverflow="overflow">
                    <a:lnL w="12700" cap="flat" cmpd="sng" algn="ctr">
                      <a:solidFill>
                        <a:schemeClr val="bg1"/>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mn-lt"/>
                        <a:cs typeface="Arial" charset="0"/>
                      </a:endParaRP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510366">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Cook Islander</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French Polynesian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Maori</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Native Hawaiian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charset="0"/>
                        </a:rPr>
                        <a:t>Niuean</a:t>
                      </a:r>
                      <a:endParaRPr kumimoji="0" lang="en-US" sz="1600" b="0" i="0" u="none" strike="noStrike" cap="none" normalizeH="0" baseline="0" dirty="0" smtClean="0">
                        <a:ln>
                          <a:noFill/>
                        </a:ln>
                        <a:solidFill>
                          <a:schemeClr val="tx1"/>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Samoan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Tongan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Tahitian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Tokelauan</a:t>
                      </a: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cs typeface="Arial" charset="0"/>
                      </a:endParaRP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Bikini Islander                 Marshall Islander</a:t>
                      </a: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Carolinian                        Marshallese</a:t>
                      </a: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Chamorro/Guamanian  Palauan</a:t>
                      </a: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charset="0"/>
                        </a:rPr>
                        <a:t>Chuukese</a:t>
                      </a:r>
                      <a:r>
                        <a:rPr kumimoji="0" lang="en-US" sz="1600" b="0" i="0" u="none" strike="noStrike" cap="none" normalizeH="0" baseline="0" dirty="0" smtClean="0">
                          <a:ln>
                            <a:noFill/>
                          </a:ln>
                          <a:solidFill>
                            <a:schemeClr val="tx1"/>
                          </a:solidFill>
                          <a:effectLst/>
                          <a:latin typeface="+mn-lt"/>
                          <a:cs typeface="Arial" charset="0"/>
                        </a:rPr>
                        <a:t>/Trukese         </a:t>
                      </a:r>
                      <a:r>
                        <a:rPr kumimoji="0" lang="en-US" sz="1600" b="0" i="0" u="none" strike="noStrike" cap="none" normalizeH="0" baseline="0" dirty="0" err="1" smtClean="0">
                          <a:ln>
                            <a:noFill/>
                          </a:ln>
                          <a:solidFill>
                            <a:schemeClr val="tx1"/>
                          </a:solidFill>
                          <a:effectLst/>
                          <a:latin typeface="+mn-lt"/>
                          <a:cs typeface="Arial" charset="0"/>
                        </a:rPr>
                        <a:t>Pohnpeian</a:t>
                      </a:r>
                      <a:r>
                        <a:rPr kumimoji="0" lang="en-US" sz="1600" b="0" i="0" u="none" strike="noStrike" cap="none" normalizeH="0" baseline="0" dirty="0" smtClean="0">
                          <a:ln>
                            <a:noFill/>
                          </a:ln>
                          <a:solidFill>
                            <a:schemeClr val="tx1"/>
                          </a:solidFill>
                          <a:effectLst/>
                          <a:latin typeface="+mn-lt"/>
                          <a:cs typeface="Arial" charset="0"/>
                        </a:rPr>
                        <a:t> / </a:t>
                      </a:r>
                      <a:r>
                        <a:rPr kumimoji="0" lang="en-US" sz="1600" b="0" i="0" u="none" strike="noStrike" cap="none" normalizeH="0" baseline="0" dirty="0" err="1" smtClean="0">
                          <a:ln>
                            <a:noFill/>
                          </a:ln>
                          <a:solidFill>
                            <a:schemeClr val="tx1"/>
                          </a:solidFill>
                          <a:effectLst/>
                          <a:latin typeface="+mn-lt"/>
                          <a:cs typeface="Arial" charset="0"/>
                        </a:rPr>
                        <a:t>Enewetak</a:t>
                      </a:r>
                      <a:r>
                        <a:rPr kumimoji="0" lang="en-US" sz="1600" b="0" i="0" u="none" strike="noStrike" cap="none" normalizeH="0" baseline="0" dirty="0" smtClean="0">
                          <a:ln>
                            <a:noFill/>
                          </a:ln>
                          <a:solidFill>
                            <a:schemeClr val="tx1"/>
                          </a:solidFill>
                          <a:effectLst/>
                          <a:latin typeface="+mn-lt"/>
                          <a:cs typeface="Arial" charset="0"/>
                        </a:rPr>
                        <a:t> Islander         (Ponapean) </a:t>
                      </a: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I-Kiribati                           </a:t>
                      </a:r>
                      <a:r>
                        <a:rPr kumimoji="0" lang="en-US" sz="1600" b="0" i="0" u="none" strike="noStrike" cap="none" normalizeH="0" baseline="0" dirty="0" err="1" smtClean="0">
                          <a:ln>
                            <a:noFill/>
                          </a:ln>
                          <a:solidFill>
                            <a:schemeClr val="tx1"/>
                          </a:solidFill>
                          <a:effectLst/>
                          <a:latin typeface="+mn-lt"/>
                          <a:cs typeface="Arial" charset="0"/>
                        </a:rPr>
                        <a:t>Saipanese</a:t>
                      </a:r>
                      <a:endParaRPr kumimoji="0" lang="en-US" sz="1600" b="0" i="0" u="none" strike="noStrike" cap="none" normalizeH="0" baseline="0" dirty="0" smtClean="0">
                        <a:ln>
                          <a:noFill/>
                        </a:ln>
                        <a:solidFill>
                          <a:schemeClr val="tx1"/>
                        </a:solidFill>
                        <a:effectLst/>
                        <a:latin typeface="+mn-lt"/>
                        <a:cs typeface="Arial"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Kosraean                         Tinian Islander </a:t>
                      </a: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Kwajalein Islander         Yapese</a:t>
                      </a: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Northern Mariana Islander </a:t>
                      </a:r>
                    </a:p>
                    <a:p>
                      <a:pPr marL="0" marR="0" lvl="0" indent="0" algn="just" defTabSz="10191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Arial" charset="0"/>
                      </a:endParaRPr>
                    </a:p>
                  </a:txBody>
                  <a:tcPr marL="92620" marR="92620" marT="44948" marB="44948" horzOverflow="overflow">
                    <a:lnL w="12700" cap="flat" cmpd="sng" algn="ctr">
                      <a:solidFill>
                        <a:schemeClr val="bg1"/>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Fijian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Nauruan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New Caledonian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Ni-Vanuatu / </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Vanuatu Islander</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Papuan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Papua New Guinean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Solomon Islander</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Tuvaluan</a:t>
                      </a:r>
                    </a:p>
                  </a:txBody>
                  <a:tcPr marL="92620" marR="92620" marT="44948" marB="44948"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bl>
          </a:graphicData>
        </a:graphic>
      </p:graphicFrame>
      <p:sp>
        <p:nvSpPr>
          <p:cNvPr id="23" name="Text Box 25"/>
          <p:cNvSpPr txBox="1">
            <a:spLocks noChangeArrowheads="1"/>
          </p:cNvSpPr>
          <p:nvPr/>
        </p:nvSpPr>
        <p:spPr bwMode="auto">
          <a:xfrm>
            <a:off x="228600" y="5715000"/>
            <a:ext cx="6858000" cy="461653"/>
          </a:xfrm>
          <a:prstGeom prst="rect">
            <a:avLst/>
          </a:prstGeom>
          <a:noFill/>
          <a:ln w="9525">
            <a:noFill/>
            <a:miter lim="800000"/>
            <a:headEnd/>
            <a:tailEnd/>
          </a:ln>
        </p:spPr>
        <p:txBody>
          <a:bodyPr lIns="91429" tIns="45714" rIns="91429" bIns="45714">
            <a:spAutoFit/>
          </a:bodyPr>
          <a:lstStyle/>
          <a:p>
            <a:pPr defTabSz="914608">
              <a:spcBef>
                <a:spcPct val="50000"/>
              </a:spcBef>
            </a:pPr>
            <a:r>
              <a:rPr lang="en-US" sz="1200" i="1" dirty="0">
                <a:solidFill>
                  <a:prstClr val="black"/>
                </a:solidFill>
                <a:latin typeface="Arial Narrow" pitchFamily="34" charset="0"/>
              </a:rPr>
              <a:t>U.S. Census: The Native Hawaiian and Other Pacific Islander Population: 2000, Census 2000 Brief, issued December 2001;  Asian &amp; Pacific Islander American Health Forum, 2000</a:t>
            </a:r>
          </a:p>
        </p:txBody>
      </p:sp>
      <p:sp>
        <p:nvSpPr>
          <p:cNvPr id="27" name="Rectangle 26"/>
          <p:cNvSpPr/>
          <p:nvPr/>
        </p:nvSpPr>
        <p:spPr>
          <a:xfrm>
            <a:off x="1143000" y="0"/>
            <a:ext cx="8001000" cy="1015663"/>
          </a:xfrm>
          <a:prstGeom prst="rect">
            <a:avLst/>
          </a:prstGeom>
        </p:spPr>
        <p:txBody>
          <a:bodyPr wrap="square">
            <a:spAutoFit/>
          </a:bodyPr>
          <a:lstStyle/>
          <a:p>
            <a:r>
              <a:rPr lang="en-US" sz="2000" b="1" dirty="0" smtClean="0">
                <a:solidFill>
                  <a:schemeClr val="bg1"/>
                </a:solidFill>
              </a:rPr>
              <a:t>NATIVE HAWAIIANS and PACIFIC ISLANDERS</a:t>
            </a:r>
            <a:r>
              <a:rPr lang="en-US" sz="2000" dirty="0" smtClean="0">
                <a:solidFill>
                  <a:schemeClr val="bg1"/>
                </a:solidFill>
              </a:rPr>
              <a:t/>
            </a:r>
            <a:br>
              <a:rPr lang="en-US" sz="2000" dirty="0" smtClean="0">
                <a:solidFill>
                  <a:schemeClr val="bg1"/>
                </a:solidFill>
              </a:rPr>
            </a:br>
            <a:r>
              <a:rPr lang="en-US" sz="2000" b="1" dirty="0" smtClean="0">
                <a:solidFill>
                  <a:schemeClr val="bg1"/>
                </a:solidFill>
              </a:rPr>
              <a:t>Persons “having origins in any of the original peoples of Hawai`i, Guam, Samoa, or other Pacific Islands”</a:t>
            </a:r>
            <a:endParaRPr lang="en-US" sz="2000" dirty="0">
              <a:solidFill>
                <a:schemeClr val="bg1"/>
              </a:solidFill>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3"/>
          <p:cNvSpPr>
            <a:spLocks noGrp="1"/>
          </p:cNvSpPr>
          <p:nvPr>
            <p:ph type="sldNum" sz="quarter" idx="12"/>
          </p:nvPr>
        </p:nvSpPr>
        <p:spPr>
          <a:xfrm>
            <a:off x="7010978" y="6381750"/>
            <a:ext cx="2133023" cy="476250"/>
          </a:xfrm>
          <a:noFill/>
        </p:spPr>
        <p:txBody>
          <a:bodyPr/>
          <a:lstStyle/>
          <a:p>
            <a:pPr defTabSz="914608"/>
            <a:fld id="{71926688-9249-4C1A-8160-A079589E3950}" type="slidenum">
              <a:rPr lang="en-US" smtClean="0">
                <a:solidFill>
                  <a:prstClr val="black">
                    <a:tint val="75000"/>
                  </a:prstClr>
                </a:solidFill>
              </a:rPr>
              <a:pPr defTabSz="914608"/>
              <a:t>14</a:t>
            </a:fld>
            <a:endParaRPr lang="en-US" smtClean="0">
              <a:solidFill>
                <a:prstClr val="black">
                  <a:tint val="75000"/>
                </a:prstClr>
              </a:solidFill>
            </a:endParaRPr>
          </a:p>
        </p:txBody>
      </p:sp>
      <p:sp>
        <p:nvSpPr>
          <p:cNvPr id="2056" name="Text Box 8"/>
          <p:cNvSpPr txBox="1">
            <a:spLocks noChangeArrowheads="1"/>
          </p:cNvSpPr>
          <p:nvPr/>
        </p:nvSpPr>
        <p:spPr bwMode="auto">
          <a:xfrm>
            <a:off x="228023" y="6248681"/>
            <a:ext cx="6401955" cy="461653"/>
          </a:xfrm>
          <a:prstGeom prst="rect">
            <a:avLst/>
          </a:prstGeom>
          <a:noFill/>
          <a:ln w="9525">
            <a:noFill/>
            <a:miter lim="800000"/>
            <a:headEnd/>
            <a:tailEnd/>
          </a:ln>
        </p:spPr>
        <p:txBody>
          <a:bodyPr lIns="91429" tIns="45714" rIns="91429" bIns="45714">
            <a:spAutoFit/>
          </a:bodyPr>
          <a:lstStyle/>
          <a:p>
            <a:pPr defTabSz="914608">
              <a:spcBef>
                <a:spcPct val="50000"/>
              </a:spcBef>
            </a:pPr>
            <a:r>
              <a:rPr lang="en-US" sz="1200" dirty="0">
                <a:solidFill>
                  <a:prstClr val="black"/>
                </a:solidFill>
                <a:latin typeface="Arial Narrow" pitchFamily="34" charset="0"/>
              </a:rPr>
              <a:t>WorldAtlas.com (</a:t>
            </a:r>
            <a:r>
              <a:rPr lang="en-US" sz="1200" dirty="0">
                <a:solidFill>
                  <a:prstClr val="black"/>
                </a:solidFill>
                <a:latin typeface="Arial Narrow" pitchFamily="34" charset="0"/>
                <a:hlinkClick r:id="rId3"/>
              </a:rPr>
              <a:t>http://worldatlas.com/aatlas/infopage/oceans/pacificocean.htm</a:t>
            </a:r>
            <a:r>
              <a:rPr lang="en-US" sz="1200" dirty="0">
                <a:solidFill>
                  <a:prstClr val="black"/>
                </a:solidFill>
                <a:latin typeface="Arial Narrow" pitchFamily="34" charset="0"/>
              </a:rPr>
              <a:t>); </a:t>
            </a:r>
            <a:br>
              <a:rPr lang="en-US" sz="1200" dirty="0">
                <a:solidFill>
                  <a:prstClr val="black"/>
                </a:solidFill>
                <a:latin typeface="Arial Narrow" pitchFamily="34" charset="0"/>
              </a:rPr>
            </a:br>
            <a:r>
              <a:rPr lang="en-US" sz="1200" dirty="0">
                <a:solidFill>
                  <a:prstClr val="black"/>
                </a:solidFill>
                <a:latin typeface="Arial Narrow" pitchFamily="34" charset="0"/>
              </a:rPr>
              <a:t>Pacific Resources for Education and Learning (</a:t>
            </a:r>
            <a:r>
              <a:rPr lang="en-US" sz="1200" dirty="0">
                <a:solidFill>
                  <a:prstClr val="black"/>
                </a:solidFill>
                <a:latin typeface="Arial Narrow" pitchFamily="34" charset="0"/>
                <a:hlinkClick r:id="rId4"/>
              </a:rPr>
              <a:t>http://www.prel.org/pacserv/pacserv_top.asp</a:t>
            </a:r>
            <a:r>
              <a:rPr lang="en-US" sz="1200" dirty="0">
                <a:solidFill>
                  <a:prstClr val="black"/>
                </a:solidFill>
                <a:latin typeface="Arial Narrow" pitchFamily="34" charset="0"/>
              </a:rPr>
              <a:t>)</a:t>
            </a:r>
          </a:p>
        </p:txBody>
      </p:sp>
      <p:sp>
        <p:nvSpPr>
          <p:cNvPr id="142339" name="Rectangle 9"/>
          <p:cNvSpPr>
            <a:spLocks noChangeArrowheads="1"/>
          </p:cNvSpPr>
          <p:nvPr/>
        </p:nvSpPr>
        <p:spPr bwMode="auto">
          <a:xfrm>
            <a:off x="8846705" y="6521823"/>
            <a:ext cx="184708" cy="338542"/>
          </a:xfrm>
          <a:prstGeom prst="rect">
            <a:avLst/>
          </a:prstGeom>
          <a:noFill/>
          <a:ln w="9525">
            <a:noFill/>
            <a:miter lim="800000"/>
            <a:headEnd/>
            <a:tailEnd/>
          </a:ln>
        </p:spPr>
        <p:txBody>
          <a:bodyPr wrap="none" lIns="91429" tIns="45714" rIns="91429" bIns="45714">
            <a:spAutoFit/>
          </a:bodyPr>
          <a:lstStyle/>
          <a:p>
            <a:pPr defTabSz="914608">
              <a:spcBef>
                <a:spcPct val="50000"/>
              </a:spcBef>
            </a:pPr>
            <a:endParaRPr lang="en-US" sz="1600">
              <a:solidFill>
                <a:srgbClr val="FFFF00"/>
              </a:solidFill>
            </a:endParaRPr>
          </a:p>
        </p:txBody>
      </p:sp>
      <p:pic>
        <p:nvPicPr>
          <p:cNvPr id="2058" name="Picture 10" descr="pacific"/>
          <p:cNvPicPr>
            <a:picLocks noChangeAspect="1" noChangeArrowheads="1"/>
          </p:cNvPicPr>
          <p:nvPr/>
        </p:nvPicPr>
        <p:blipFill>
          <a:blip r:embed="rId5" cstate="print"/>
          <a:srcRect/>
          <a:stretch>
            <a:fillRect/>
          </a:stretch>
        </p:blipFill>
        <p:spPr bwMode="auto">
          <a:xfrm>
            <a:off x="415637" y="686361"/>
            <a:ext cx="5181023" cy="5181320"/>
          </a:xfrm>
          <a:prstGeom prst="rect">
            <a:avLst/>
          </a:prstGeom>
          <a:noFill/>
          <a:ln w="9525">
            <a:noFill/>
            <a:miter lim="800000"/>
            <a:headEnd/>
            <a:tailEnd/>
          </a:ln>
        </p:spPr>
      </p:pic>
      <p:sp>
        <p:nvSpPr>
          <p:cNvPr id="2065" name="Freeform 17"/>
          <p:cNvSpPr>
            <a:spLocks/>
          </p:cNvSpPr>
          <p:nvPr/>
        </p:nvSpPr>
        <p:spPr bwMode="auto">
          <a:xfrm rot="21583770" flipH="1">
            <a:off x="3550427" y="2588559"/>
            <a:ext cx="303068" cy="2059081"/>
          </a:xfrm>
          <a:custGeom>
            <a:avLst/>
            <a:gdLst>
              <a:gd name="T0" fmla="*/ 2147483647 w 152"/>
              <a:gd name="T1" fmla="*/ 0 h 960"/>
              <a:gd name="T2" fmla="*/ 2147483647 w 152"/>
              <a:gd name="T3" fmla="*/ 2147483647 h 960"/>
              <a:gd name="T4" fmla="*/ 2147483647 w 152"/>
              <a:gd name="T5" fmla="*/ 2147483647 h 960"/>
              <a:gd name="T6" fmla="*/ 2147483647 w 152"/>
              <a:gd name="T7" fmla="*/ 2147483647 h 960"/>
              <a:gd name="T8" fmla="*/ 2147483647 w 152"/>
              <a:gd name="T9" fmla="*/ 2147483647 h 960"/>
              <a:gd name="T10" fmla="*/ 2147483647 w 152"/>
              <a:gd name="T11" fmla="*/ 2147483647 h 960"/>
              <a:gd name="T12" fmla="*/ 2147483647 w 152"/>
              <a:gd name="T13" fmla="*/ 2147483647 h 960"/>
              <a:gd name="T14" fmla="*/ 0 60000 65536"/>
              <a:gd name="T15" fmla="*/ 0 60000 65536"/>
              <a:gd name="T16" fmla="*/ 0 60000 65536"/>
              <a:gd name="T17" fmla="*/ 0 60000 65536"/>
              <a:gd name="T18" fmla="*/ 0 60000 65536"/>
              <a:gd name="T19" fmla="*/ 0 60000 65536"/>
              <a:gd name="T20" fmla="*/ 0 60000 65536"/>
              <a:gd name="T21" fmla="*/ 0 w 152"/>
              <a:gd name="T22" fmla="*/ 0 h 960"/>
              <a:gd name="T23" fmla="*/ 152 w 152"/>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960">
                <a:moveTo>
                  <a:pt x="104" y="0"/>
                </a:moveTo>
                <a:cubicBezTo>
                  <a:pt x="88" y="64"/>
                  <a:pt x="72" y="128"/>
                  <a:pt x="56" y="192"/>
                </a:cubicBezTo>
                <a:cubicBezTo>
                  <a:pt x="40" y="256"/>
                  <a:pt x="16" y="328"/>
                  <a:pt x="8" y="384"/>
                </a:cubicBezTo>
                <a:cubicBezTo>
                  <a:pt x="0" y="440"/>
                  <a:pt x="0" y="472"/>
                  <a:pt x="8" y="528"/>
                </a:cubicBezTo>
                <a:cubicBezTo>
                  <a:pt x="16" y="584"/>
                  <a:pt x="40" y="664"/>
                  <a:pt x="56" y="720"/>
                </a:cubicBezTo>
                <a:cubicBezTo>
                  <a:pt x="72" y="776"/>
                  <a:pt x="88" y="824"/>
                  <a:pt x="104" y="864"/>
                </a:cubicBezTo>
                <a:cubicBezTo>
                  <a:pt x="120" y="904"/>
                  <a:pt x="144" y="944"/>
                  <a:pt x="152" y="960"/>
                </a:cubicBezTo>
              </a:path>
            </a:pathLst>
          </a:custGeom>
          <a:noFill/>
          <a:ln w="19050">
            <a:solidFill>
              <a:srgbClr val="FF9900"/>
            </a:solidFill>
            <a:round/>
            <a:headEnd/>
            <a:tailEnd/>
          </a:ln>
        </p:spPr>
        <p:txBody>
          <a:bodyPr lIns="82058" tIns="41029" rIns="82058" bIns="41029"/>
          <a:lstStyle/>
          <a:p>
            <a:endParaRPr lang="en-US">
              <a:solidFill>
                <a:prstClr val="black"/>
              </a:solidFill>
            </a:endParaRPr>
          </a:p>
        </p:txBody>
      </p:sp>
      <p:sp>
        <p:nvSpPr>
          <p:cNvPr id="2068" name="Line 20"/>
          <p:cNvSpPr>
            <a:spLocks noChangeShapeType="1"/>
          </p:cNvSpPr>
          <p:nvPr/>
        </p:nvSpPr>
        <p:spPr bwMode="auto">
          <a:xfrm flipH="1">
            <a:off x="3551869" y="3733659"/>
            <a:ext cx="743040" cy="913981"/>
          </a:xfrm>
          <a:prstGeom prst="line">
            <a:avLst/>
          </a:prstGeom>
          <a:noFill/>
          <a:ln w="9525">
            <a:solidFill>
              <a:srgbClr val="FF9900"/>
            </a:solidFill>
            <a:round/>
            <a:headEnd/>
            <a:tailEnd/>
          </a:ln>
        </p:spPr>
        <p:txBody>
          <a:bodyPr lIns="82058" tIns="41029" rIns="82058" bIns="41029"/>
          <a:lstStyle/>
          <a:p>
            <a:endParaRPr lang="en-US">
              <a:solidFill>
                <a:prstClr val="black"/>
              </a:solidFill>
            </a:endParaRPr>
          </a:p>
        </p:txBody>
      </p:sp>
      <p:sp>
        <p:nvSpPr>
          <p:cNvPr id="2073" name="Freeform 25"/>
          <p:cNvSpPr>
            <a:spLocks/>
          </p:cNvSpPr>
          <p:nvPr/>
        </p:nvSpPr>
        <p:spPr bwMode="auto">
          <a:xfrm rot="-198112">
            <a:off x="1265870" y="4572000"/>
            <a:ext cx="2284557" cy="308162"/>
          </a:xfrm>
          <a:custGeom>
            <a:avLst/>
            <a:gdLst>
              <a:gd name="T0" fmla="*/ 0 w 1728"/>
              <a:gd name="T1" fmla="*/ 2147483647 h 104"/>
              <a:gd name="T2" fmla="*/ 2147483647 w 1728"/>
              <a:gd name="T3" fmla="*/ 2147483647 h 104"/>
              <a:gd name="T4" fmla="*/ 2147483647 w 1728"/>
              <a:gd name="T5" fmla="*/ 2147483647 h 104"/>
              <a:gd name="T6" fmla="*/ 0 60000 65536"/>
              <a:gd name="T7" fmla="*/ 0 60000 65536"/>
              <a:gd name="T8" fmla="*/ 0 60000 65536"/>
              <a:gd name="T9" fmla="*/ 0 w 1728"/>
              <a:gd name="T10" fmla="*/ 0 h 104"/>
              <a:gd name="T11" fmla="*/ 1728 w 1728"/>
              <a:gd name="T12" fmla="*/ 104 h 104"/>
            </a:gdLst>
            <a:ahLst/>
            <a:cxnLst>
              <a:cxn ang="T6">
                <a:pos x="T0" y="T1"/>
              </a:cxn>
              <a:cxn ang="T7">
                <a:pos x="T2" y="T3"/>
              </a:cxn>
              <a:cxn ang="T8">
                <a:pos x="T4" y="T5"/>
              </a:cxn>
            </a:cxnLst>
            <a:rect l="T9" t="T10" r="T11" b="T12"/>
            <a:pathLst>
              <a:path w="1728" h="104">
                <a:moveTo>
                  <a:pt x="0" y="104"/>
                </a:moveTo>
                <a:cubicBezTo>
                  <a:pt x="288" y="60"/>
                  <a:pt x="576" y="16"/>
                  <a:pt x="864" y="8"/>
                </a:cubicBezTo>
                <a:cubicBezTo>
                  <a:pt x="1152" y="0"/>
                  <a:pt x="1584" y="48"/>
                  <a:pt x="1728" y="56"/>
                </a:cubicBezTo>
              </a:path>
            </a:pathLst>
          </a:custGeom>
          <a:noFill/>
          <a:ln w="19050">
            <a:solidFill>
              <a:srgbClr val="FF9900"/>
            </a:solidFill>
            <a:round/>
            <a:headEnd/>
            <a:tailEnd/>
          </a:ln>
        </p:spPr>
        <p:txBody>
          <a:bodyPr lIns="82058" tIns="41029" rIns="82058" bIns="41029"/>
          <a:lstStyle/>
          <a:p>
            <a:endParaRPr lang="en-US">
              <a:solidFill>
                <a:prstClr val="black"/>
              </a:solidFill>
            </a:endParaRPr>
          </a:p>
        </p:txBody>
      </p:sp>
      <p:sp>
        <p:nvSpPr>
          <p:cNvPr id="2078" name="Freeform 30"/>
          <p:cNvSpPr>
            <a:spLocks/>
          </p:cNvSpPr>
          <p:nvPr/>
        </p:nvSpPr>
        <p:spPr bwMode="auto">
          <a:xfrm>
            <a:off x="731892" y="2361640"/>
            <a:ext cx="2896466" cy="242328"/>
          </a:xfrm>
          <a:custGeom>
            <a:avLst/>
            <a:gdLst>
              <a:gd name="T0" fmla="*/ 2147483647 w 1824"/>
              <a:gd name="T1" fmla="*/ 2147483647 h 152"/>
              <a:gd name="T2" fmla="*/ 2147483647 w 1824"/>
              <a:gd name="T3" fmla="*/ 2147483647 h 152"/>
              <a:gd name="T4" fmla="*/ 0 w 1824"/>
              <a:gd name="T5" fmla="*/ 2147483647 h 152"/>
              <a:gd name="T6" fmla="*/ 0 60000 65536"/>
              <a:gd name="T7" fmla="*/ 0 60000 65536"/>
              <a:gd name="T8" fmla="*/ 0 60000 65536"/>
              <a:gd name="T9" fmla="*/ 0 w 1824"/>
              <a:gd name="T10" fmla="*/ 0 h 152"/>
              <a:gd name="T11" fmla="*/ 1824 w 1824"/>
              <a:gd name="T12" fmla="*/ 152 h 152"/>
            </a:gdLst>
            <a:ahLst/>
            <a:cxnLst>
              <a:cxn ang="T6">
                <a:pos x="T0" y="T1"/>
              </a:cxn>
              <a:cxn ang="T7">
                <a:pos x="T2" y="T3"/>
              </a:cxn>
              <a:cxn ang="T8">
                <a:pos x="T4" y="T5"/>
              </a:cxn>
            </a:cxnLst>
            <a:rect l="T9" t="T10" r="T11" b="T12"/>
            <a:pathLst>
              <a:path w="1824" h="152">
                <a:moveTo>
                  <a:pt x="1824" y="152"/>
                </a:moveTo>
                <a:cubicBezTo>
                  <a:pt x="1544" y="84"/>
                  <a:pt x="1264" y="16"/>
                  <a:pt x="960" y="8"/>
                </a:cubicBezTo>
                <a:cubicBezTo>
                  <a:pt x="656" y="0"/>
                  <a:pt x="160" y="88"/>
                  <a:pt x="0" y="104"/>
                </a:cubicBezTo>
              </a:path>
            </a:pathLst>
          </a:custGeom>
          <a:noFill/>
          <a:ln w="19050">
            <a:solidFill>
              <a:srgbClr val="FF6600"/>
            </a:solidFill>
            <a:round/>
            <a:headEnd/>
            <a:tailEnd/>
          </a:ln>
        </p:spPr>
        <p:txBody>
          <a:bodyPr lIns="82058" tIns="41029" rIns="82058" bIns="41029"/>
          <a:lstStyle/>
          <a:p>
            <a:endParaRPr lang="en-US">
              <a:solidFill>
                <a:prstClr val="black"/>
              </a:solidFill>
            </a:endParaRPr>
          </a:p>
        </p:txBody>
      </p:sp>
      <p:sp>
        <p:nvSpPr>
          <p:cNvPr id="2079" name="Freeform 31"/>
          <p:cNvSpPr>
            <a:spLocks/>
          </p:cNvSpPr>
          <p:nvPr/>
        </p:nvSpPr>
        <p:spPr bwMode="auto">
          <a:xfrm>
            <a:off x="503869" y="2514321"/>
            <a:ext cx="774989" cy="2438680"/>
          </a:xfrm>
          <a:custGeom>
            <a:avLst/>
            <a:gdLst>
              <a:gd name="T0" fmla="*/ 2147483647 w 488"/>
              <a:gd name="T1" fmla="*/ 0 h 1536"/>
              <a:gd name="T2" fmla="*/ 2147483647 w 488"/>
              <a:gd name="T3" fmla="*/ 2147483647 h 1536"/>
              <a:gd name="T4" fmla="*/ 2147483647 w 488"/>
              <a:gd name="T5" fmla="*/ 2147483647 h 1536"/>
              <a:gd name="T6" fmla="*/ 0 60000 65536"/>
              <a:gd name="T7" fmla="*/ 0 60000 65536"/>
              <a:gd name="T8" fmla="*/ 0 60000 65536"/>
              <a:gd name="T9" fmla="*/ 0 w 488"/>
              <a:gd name="T10" fmla="*/ 0 h 1536"/>
              <a:gd name="T11" fmla="*/ 488 w 488"/>
              <a:gd name="T12" fmla="*/ 1536 h 1536"/>
            </a:gdLst>
            <a:ahLst/>
            <a:cxnLst>
              <a:cxn ang="T6">
                <a:pos x="T0" y="T1"/>
              </a:cxn>
              <a:cxn ang="T7">
                <a:pos x="T2" y="T3"/>
              </a:cxn>
              <a:cxn ang="T8">
                <a:pos x="T4" y="T5"/>
              </a:cxn>
            </a:cxnLst>
            <a:rect l="T9" t="T10" r="T11" b="T12"/>
            <a:pathLst>
              <a:path w="488" h="1536">
                <a:moveTo>
                  <a:pt x="152" y="0"/>
                </a:moveTo>
                <a:cubicBezTo>
                  <a:pt x="76" y="184"/>
                  <a:pt x="0" y="368"/>
                  <a:pt x="56" y="624"/>
                </a:cubicBezTo>
                <a:cubicBezTo>
                  <a:pt x="112" y="880"/>
                  <a:pt x="416" y="1384"/>
                  <a:pt x="488" y="1536"/>
                </a:cubicBezTo>
              </a:path>
            </a:pathLst>
          </a:custGeom>
          <a:noFill/>
          <a:ln w="19050">
            <a:solidFill>
              <a:srgbClr val="FF6600"/>
            </a:solidFill>
            <a:round/>
            <a:headEnd/>
            <a:tailEnd/>
          </a:ln>
        </p:spPr>
        <p:txBody>
          <a:bodyPr lIns="82058" tIns="41029" rIns="82058" bIns="41029"/>
          <a:lstStyle/>
          <a:p>
            <a:endParaRPr lang="en-US">
              <a:solidFill>
                <a:prstClr val="black"/>
              </a:solidFill>
            </a:endParaRPr>
          </a:p>
        </p:txBody>
      </p:sp>
      <p:pic>
        <p:nvPicPr>
          <p:cNvPr id="2077" name="Picture 29"/>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275949" y="2461532"/>
            <a:ext cx="4590960" cy="3018845"/>
          </a:xfrm>
          <a:prstGeom prst="rect">
            <a:avLst/>
          </a:prstGeom>
          <a:noFill/>
          <a:ln w="19050">
            <a:solidFill>
              <a:srgbClr val="FF6600"/>
            </a:solidFill>
            <a:miter lim="800000"/>
            <a:headEnd/>
            <a:tailEnd/>
          </a:ln>
        </p:spPr>
      </p:pic>
      <p:sp>
        <p:nvSpPr>
          <p:cNvPr id="2091" name="Line 43"/>
          <p:cNvSpPr>
            <a:spLocks noChangeShapeType="1"/>
          </p:cNvSpPr>
          <p:nvPr/>
        </p:nvSpPr>
        <p:spPr bwMode="auto">
          <a:xfrm flipH="1" flipV="1">
            <a:off x="3628358" y="2591360"/>
            <a:ext cx="666551" cy="1142299"/>
          </a:xfrm>
          <a:prstGeom prst="line">
            <a:avLst/>
          </a:prstGeom>
          <a:noFill/>
          <a:ln w="9525">
            <a:solidFill>
              <a:srgbClr val="FF9900"/>
            </a:solidFill>
            <a:round/>
            <a:headEnd/>
            <a:tailEnd/>
          </a:ln>
        </p:spPr>
        <p:txBody>
          <a:bodyPr lIns="82058" tIns="41029" rIns="82058" bIns="41029"/>
          <a:lstStyle/>
          <a:p>
            <a:endParaRPr lang="en-US">
              <a:solidFill>
                <a:prstClr val="black"/>
              </a:solidFill>
            </a:endParaRPr>
          </a:p>
        </p:txBody>
      </p:sp>
      <p:sp>
        <p:nvSpPr>
          <p:cNvPr id="2054" name="Text Box 6"/>
          <p:cNvSpPr txBox="1">
            <a:spLocks noChangeArrowheads="1"/>
          </p:cNvSpPr>
          <p:nvPr/>
        </p:nvSpPr>
        <p:spPr bwMode="auto">
          <a:xfrm>
            <a:off x="5105978" y="609321"/>
            <a:ext cx="3733512" cy="769429"/>
          </a:xfrm>
          <a:prstGeom prst="rect">
            <a:avLst/>
          </a:prstGeom>
          <a:noFill/>
          <a:ln w="9525">
            <a:noFill/>
            <a:miter lim="800000"/>
            <a:headEnd/>
            <a:tailEnd/>
          </a:ln>
        </p:spPr>
        <p:txBody>
          <a:bodyPr lIns="91429" tIns="45714" rIns="91429" bIns="45714">
            <a:spAutoFit/>
          </a:bodyPr>
          <a:lstStyle/>
          <a:p>
            <a:pPr algn="ctr" defTabSz="914608">
              <a:spcBef>
                <a:spcPct val="50000"/>
              </a:spcBef>
            </a:pPr>
            <a:r>
              <a:rPr lang="en-US" sz="4400" b="1" dirty="0">
                <a:solidFill>
                  <a:prstClr val="black"/>
                </a:solidFill>
              </a:rPr>
              <a:t>THE PACIFIC</a:t>
            </a:r>
            <a:endParaRPr lang="en-US" sz="4400" dirty="0">
              <a:solidFill>
                <a:prstClr val="black"/>
              </a:solidFill>
            </a:endParaRPr>
          </a:p>
        </p:txBody>
      </p:sp>
    </p:spTree>
    <p:extLst>
      <p:ext uri="{BB962C8B-B14F-4D97-AF65-F5344CB8AC3E}">
        <p14:creationId xmlns="" xmlns:p14="http://schemas.microsoft.com/office/powerpoint/2010/main" val="18171854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lIns="92075" tIns="46038" rIns="92075" bIns="46038"/>
          <a:lstStyle/>
          <a:p>
            <a:pPr eaLnBrk="1" hangingPunct="1"/>
            <a:endParaRPr lang="en-US" smtClean="0">
              <a:latin typeface="Arial" pitchFamily="34" charset="0"/>
            </a:endParaRPr>
          </a:p>
        </p:txBody>
      </p:sp>
      <p:pic>
        <p:nvPicPr>
          <p:cNvPr id="51202" name="Picture 4"/>
          <p:cNvPicPr>
            <a:picLocks noChangeAspect="1" noChangeArrowheads="1"/>
          </p:cNvPicPr>
          <p:nvPr/>
        </p:nvPicPr>
        <p:blipFill>
          <a:blip r:embed="rId3" cstate="print"/>
          <a:srcRect/>
          <a:stretch>
            <a:fillRect/>
          </a:stretch>
        </p:blipFill>
        <p:spPr bwMode="auto">
          <a:xfrm>
            <a:off x="0" y="0"/>
            <a:ext cx="8991600" cy="67468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1143000" y="228600"/>
            <a:ext cx="7772400" cy="2057400"/>
          </a:xfrm>
        </p:spPr>
        <p:txBody>
          <a:bodyPr lIns="92075" tIns="46038" rIns="92075" bIns="46038">
            <a:normAutofit fontScale="90000"/>
          </a:bodyPr>
          <a:lstStyle/>
          <a:p>
            <a:pPr eaLnBrk="1" hangingPunct="1"/>
            <a:r>
              <a:rPr lang="en-US" u="sng" dirty="0" smtClean="0">
                <a:latin typeface="Times New Roman" pitchFamily="18" charset="0"/>
                <a:cs typeface="Times New Roman" pitchFamily="18" charset="0"/>
              </a:rPr>
              <a:t>Polynesian: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Native Hawaiian, Samoan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Tongan, Tahitian, Tokelauan,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Polynesian </a:t>
            </a:r>
            <a:r>
              <a:rPr lang="en-US" sz="3200" dirty="0" smtClean="0">
                <a:latin typeface="Times New Roman" pitchFamily="18" charset="0"/>
                <a:cs typeface="Times New Roman" pitchFamily="18" charset="0"/>
              </a:rPr>
              <a:t>not specified.</a:t>
            </a:r>
          </a:p>
        </p:txBody>
      </p:sp>
      <p:pic>
        <p:nvPicPr>
          <p:cNvPr id="53250" name="Picture 4" descr="french polynesia"/>
          <p:cNvPicPr>
            <a:picLocks noChangeAspect="1" noChangeArrowheads="1"/>
          </p:cNvPicPr>
          <p:nvPr/>
        </p:nvPicPr>
        <p:blipFill>
          <a:blip r:embed="rId3" cstate="print"/>
          <a:srcRect/>
          <a:stretch>
            <a:fillRect/>
          </a:stretch>
        </p:blipFill>
        <p:spPr bwMode="auto">
          <a:xfrm>
            <a:off x="206375" y="2667000"/>
            <a:ext cx="8937625"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4800" y="304800"/>
            <a:ext cx="8839200" cy="1066800"/>
          </a:xfrm>
        </p:spPr>
        <p:txBody>
          <a:bodyPr lIns="92075" tIns="46038" rIns="92075" bIns="46038">
            <a:noAutofit/>
          </a:bodyPr>
          <a:lstStyle/>
          <a:p>
            <a:pPr eaLnBrk="1" hangingPunct="1"/>
            <a:r>
              <a:rPr lang="en-US" sz="2400" u="sng" dirty="0" smtClean="0">
                <a:latin typeface="Times New Roman" pitchFamily="18" charset="0"/>
                <a:cs typeface="Times New Roman" pitchFamily="18" charset="0"/>
              </a:rPr>
              <a:t>Micronesian: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Guamanian or Chamorro, Mariana Islander, </a:t>
            </a:r>
            <a:r>
              <a:rPr lang="en-US" sz="2400" dirty="0" err="1" smtClean="0">
                <a:latin typeface="Times New Roman" pitchFamily="18" charset="0"/>
                <a:cs typeface="Times New Roman" pitchFamily="18" charset="0"/>
              </a:rPr>
              <a:t>Saipanese</a:t>
            </a:r>
            <a:r>
              <a:rPr lang="en-US" sz="2400" dirty="0" smtClean="0">
                <a:latin typeface="Times New Roman" pitchFamily="18" charset="0"/>
                <a:cs typeface="Times New Roman" pitchFamily="18" charset="0"/>
              </a:rPr>
              <a:t>, Palauan, Carolinian, Kosraean, </a:t>
            </a:r>
            <a:r>
              <a:rPr lang="en-US" sz="2400" dirty="0" err="1" smtClean="0">
                <a:latin typeface="Times New Roman" pitchFamily="18" charset="0"/>
                <a:cs typeface="Times New Roman" pitchFamily="18" charset="0"/>
              </a:rPr>
              <a:t>Pohnpeian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Chuukese</a:t>
            </a:r>
            <a:r>
              <a:rPr lang="en-US" sz="2400" dirty="0" smtClean="0">
                <a:latin typeface="Times New Roman" pitchFamily="18" charset="0"/>
                <a:cs typeface="Times New Roman" pitchFamily="18" charset="0"/>
              </a:rPr>
              <a:t>, Yapese, Marshallese,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I-Kiribati, Micronesian not-specified.</a:t>
            </a:r>
          </a:p>
        </p:txBody>
      </p:sp>
      <p:pic>
        <p:nvPicPr>
          <p:cNvPr id="55298" name="Picture 3" descr="Federated States of Micronesia - Yap, Chuuk, Pohnpei, Kosrae"/>
          <p:cNvPicPr>
            <a:picLocks noChangeAspect="1" noChangeArrowheads="1"/>
          </p:cNvPicPr>
          <p:nvPr/>
        </p:nvPicPr>
        <p:blipFill>
          <a:blip r:embed="rId3" cstate="print"/>
          <a:srcRect/>
          <a:stretch>
            <a:fillRect/>
          </a:stretch>
        </p:blipFill>
        <p:spPr bwMode="auto">
          <a:xfrm>
            <a:off x="3200400" y="1676400"/>
            <a:ext cx="5715000" cy="1817688"/>
          </a:xfrm>
          <a:prstGeom prst="rect">
            <a:avLst/>
          </a:prstGeom>
          <a:noFill/>
          <a:ln w="9525">
            <a:noFill/>
            <a:miter lim="800000"/>
            <a:headEnd/>
            <a:tailEnd/>
          </a:ln>
        </p:spPr>
      </p:pic>
      <p:pic>
        <p:nvPicPr>
          <p:cNvPr id="55299" name="Picture 4" descr="World Map"/>
          <p:cNvPicPr>
            <a:picLocks noChangeAspect="1" noChangeArrowheads="1"/>
          </p:cNvPicPr>
          <p:nvPr/>
        </p:nvPicPr>
        <p:blipFill>
          <a:blip r:embed="rId4" cstate="print"/>
          <a:srcRect/>
          <a:stretch>
            <a:fillRect/>
          </a:stretch>
        </p:blipFill>
        <p:spPr bwMode="auto">
          <a:xfrm>
            <a:off x="457200" y="1978025"/>
            <a:ext cx="2971800" cy="1501775"/>
          </a:xfrm>
          <a:prstGeom prst="rect">
            <a:avLst/>
          </a:prstGeom>
          <a:noFill/>
          <a:ln w="9525">
            <a:noFill/>
            <a:miter lim="800000"/>
            <a:headEnd/>
            <a:tailEnd/>
          </a:ln>
        </p:spPr>
      </p:pic>
      <p:pic>
        <p:nvPicPr>
          <p:cNvPr id="55300" name="Picture 5" descr="Map of Federated States of Micronesia"/>
          <p:cNvPicPr>
            <a:picLocks noChangeAspect="1" noChangeArrowheads="1"/>
          </p:cNvPicPr>
          <p:nvPr/>
        </p:nvPicPr>
        <p:blipFill>
          <a:blip r:embed="rId5" cstate="print"/>
          <a:srcRect/>
          <a:stretch>
            <a:fillRect/>
          </a:stretch>
        </p:blipFill>
        <p:spPr bwMode="auto">
          <a:xfrm>
            <a:off x="381000" y="3505200"/>
            <a:ext cx="8763000" cy="331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1066800" y="381000"/>
            <a:ext cx="7772400" cy="1143000"/>
          </a:xfrm>
        </p:spPr>
        <p:txBody>
          <a:bodyPr lIns="92075" tIns="46038" rIns="92075" bIns="46038">
            <a:noAutofit/>
          </a:bodyPr>
          <a:lstStyle/>
          <a:p>
            <a:pPr eaLnBrk="1" hangingPunct="1"/>
            <a:r>
              <a:rPr lang="en-US" sz="2800" u="sng" dirty="0" smtClean="0">
                <a:latin typeface="Times New Roman" pitchFamily="18" charset="0"/>
                <a:cs typeface="Times New Roman" pitchFamily="18" charset="0"/>
              </a:rPr>
              <a:t>Melanesian: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Fijian, Ni-Vanuatu, Solomon Islander, Papua New Guinean, Melanesian not specified (New Caledonia, Torres Strait Islands).</a:t>
            </a:r>
          </a:p>
        </p:txBody>
      </p:sp>
      <p:pic>
        <p:nvPicPr>
          <p:cNvPr id="57346" name="Picture 3" descr="Melanesia"/>
          <p:cNvPicPr>
            <a:picLocks noChangeAspect="1" noChangeArrowheads="1"/>
          </p:cNvPicPr>
          <p:nvPr/>
        </p:nvPicPr>
        <p:blipFill>
          <a:blip r:embed="rId3" cstate="print"/>
          <a:srcRect/>
          <a:stretch>
            <a:fillRect/>
          </a:stretch>
        </p:blipFill>
        <p:spPr bwMode="auto">
          <a:xfrm>
            <a:off x="1524000" y="1752600"/>
            <a:ext cx="7162800" cy="469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FontTx/>
              <a:buAutoNum type="arabicPeriod"/>
            </a:pPr>
            <a:r>
              <a:rPr lang="en-US" sz="2800" dirty="0" smtClean="0">
                <a:solidFill>
                  <a:srgbClr val="000099"/>
                </a:solidFill>
              </a:rPr>
              <a:t>Provide data on AA &amp; NHPI diversity</a:t>
            </a:r>
          </a:p>
          <a:p>
            <a:pPr marL="514350" indent="-514350" fontAlgn="base">
              <a:spcBef>
                <a:spcPct val="20000"/>
              </a:spcBef>
              <a:spcAft>
                <a:spcPct val="0"/>
              </a:spcAft>
              <a:buFontTx/>
              <a:buAutoNum type="arabicPeriod"/>
            </a:pPr>
            <a:r>
              <a:rPr lang="en-US" sz="2800" dirty="0" smtClean="0">
                <a:solidFill>
                  <a:srgbClr val="000099"/>
                </a:solidFill>
              </a:rPr>
              <a:t>Distinguish groups geographically and culturally</a:t>
            </a:r>
          </a:p>
          <a:p>
            <a:pPr marL="971550" lvl="1" indent="-514350" fontAlgn="base">
              <a:spcBef>
                <a:spcPct val="20000"/>
              </a:spcBef>
              <a:spcAft>
                <a:spcPct val="0"/>
              </a:spcAft>
            </a:pPr>
            <a:r>
              <a:rPr lang="en-US" sz="2800" dirty="0" smtClean="0">
                <a:solidFill>
                  <a:srgbClr val="000099"/>
                </a:solidFill>
              </a:rPr>
              <a:t>a.  Asian Americans</a:t>
            </a:r>
          </a:p>
          <a:p>
            <a:pPr marL="971550" lvl="1" indent="-514350" fontAlgn="base">
              <a:spcBef>
                <a:spcPct val="20000"/>
              </a:spcBef>
              <a:spcAft>
                <a:spcPct val="0"/>
              </a:spcAft>
              <a:buFontTx/>
              <a:buAutoNum type="alphaLcPeriod" startAt="2"/>
            </a:pPr>
            <a:r>
              <a:rPr lang="en-US" sz="2800" dirty="0" smtClean="0">
                <a:solidFill>
                  <a:srgbClr val="000099"/>
                </a:solidFill>
              </a:rPr>
              <a:t>NHPI</a:t>
            </a:r>
          </a:p>
          <a:p>
            <a:pPr marL="514350" indent="-514350" fontAlgn="base">
              <a:spcBef>
                <a:spcPct val="20000"/>
              </a:spcBef>
              <a:spcAft>
                <a:spcPct val="0"/>
              </a:spcAft>
              <a:buFontTx/>
              <a:buAutoNum type="arabicPeriod"/>
            </a:pPr>
            <a:r>
              <a:rPr lang="en-US" sz="2800" b="1" dirty="0" smtClean="0">
                <a:solidFill>
                  <a:srgbClr val="000099"/>
                </a:solidFill>
              </a:rPr>
              <a:t>Present brief history of NHPI </a:t>
            </a:r>
          </a:p>
          <a:p>
            <a:pPr marL="514350" indent="-514350" fontAlgn="base">
              <a:spcBef>
                <a:spcPct val="20000"/>
              </a:spcBef>
              <a:spcAft>
                <a:spcPct val="0"/>
              </a:spcAft>
              <a:buFontTx/>
              <a:buAutoNum type="arabicPeriod"/>
            </a:pPr>
            <a:r>
              <a:rPr lang="en-US" sz="2800" dirty="0" smtClean="0">
                <a:solidFill>
                  <a:srgbClr val="000099"/>
                </a:solidFill>
              </a:rPr>
              <a:t>Outline population changes in US </a:t>
            </a:r>
          </a:p>
          <a:p>
            <a:pPr marL="514350" indent="-514350" fontAlgn="base">
              <a:spcBef>
                <a:spcPct val="20000"/>
              </a:spcBef>
              <a:spcAft>
                <a:spcPct val="0"/>
              </a:spcAft>
              <a:buFontTx/>
              <a:buAutoNum type="arabicPeriod"/>
            </a:pPr>
            <a:r>
              <a:rPr lang="en-US" sz="2800" dirty="0" smtClean="0">
                <a:solidFill>
                  <a:srgbClr val="000099"/>
                </a:solidFill>
              </a:rPr>
              <a:t>Discuss obesity trends between groups</a:t>
            </a:r>
          </a:p>
          <a:p>
            <a:pPr marL="514350" indent="-514350" fontAlgn="base">
              <a:spcBef>
                <a:spcPct val="20000"/>
              </a:spcBef>
              <a:spcAft>
                <a:spcPct val="0"/>
              </a:spcAft>
              <a:buFontTx/>
              <a:buAutoNum type="arabicPeriod"/>
            </a:pPr>
            <a:r>
              <a:rPr lang="en-US" sz="2800" dirty="0" smtClean="0">
                <a:solidFill>
                  <a:srgbClr val="000099"/>
                </a:solidFill>
              </a:rPr>
              <a:t>Provide data on health disparities</a:t>
            </a:r>
          </a:p>
          <a:p>
            <a:pPr marL="514350" indent="-514350" fontAlgn="base">
              <a:spcBef>
                <a:spcPct val="20000"/>
              </a:spcBef>
              <a:spcAft>
                <a:spcPct val="0"/>
              </a:spcAft>
            </a:pPr>
            <a:r>
              <a:rPr lang="en-US" sz="2800"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AutoNum type="arabicPeriod"/>
            </a:pPr>
            <a:r>
              <a:rPr lang="en-US" sz="2800" b="1" dirty="0" smtClean="0">
                <a:solidFill>
                  <a:srgbClr val="000099"/>
                </a:solidFill>
              </a:rPr>
              <a:t>Provide data on AA &amp; NHPI diversity</a:t>
            </a:r>
          </a:p>
          <a:p>
            <a:pPr marL="514350" indent="-514350" fontAlgn="base">
              <a:spcBef>
                <a:spcPct val="20000"/>
              </a:spcBef>
              <a:spcAft>
                <a:spcPct val="0"/>
              </a:spcAft>
              <a:buAutoNum type="arabicPeriod"/>
            </a:pPr>
            <a:r>
              <a:rPr lang="en-US" sz="2800" dirty="0" smtClean="0">
                <a:solidFill>
                  <a:srgbClr val="000099"/>
                </a:solidFill>
              </a:rPr>
              <a:t>Distinguish groups geographically and culturally</a:t>
            </a:r>
          </a:p>
          <a:p>
            <a:pPr marL="971550" lvl="1" indent="-514350" fontAlgn="base">
              <a:spcBef>
                <a:spcPct val="20000"/>
              </a:spcBef>
              <a:spcAft>
                <a:spcPct val="0"/>
              </a:spcAft>
            </a:pPr>
            <a:r>
              <a:rPr lang="en-US" sz="2800" dirty="0" smtClean="0">
                <a:solidFill>
                  <a:srgbClr val="000099"/>
                </a:solidFill>
              </a:rPr>
              <a:t>a.  Asian Americans</a:t>
            </a:r>
          </a:p>
          <a:p>
            <a:pPr marL="971550" lvl="1" indent="-514350" fontAlgn="base">
              <a:spcBef>
                <a:spcPct val="20000"/>
              </a:spcBef>
              <a:spcAft>
                <a:spcPct val="0"/>
              </a:spcAft>
              <a:buAutoNum type="alphaLcPeriod" startAt="2"/>
            </a:pPr>
            <a:r>
              <a:rPr lang="en-US" sz="2800" dirty="0" smtClean="0">
                <a:solidFill>
                  <a:srgbClr val="000099"/>
                </a:solidFill>
              </a:rPr>
              <a:t>NHPI</a:t>
            </a:r>
          </a:p>
          <a:p>
            <a:pPr marL="514350" indent="-514350" fontAlgn="base">
              <a:spcBef>
                <a:spcPct val="20000"/>
              </a:spcBef>
              <a:spcAft>
                <a:spcPct val="0"/>
              </a:spcAft>
              <a:buAutoNum type="arabicPeriod"/>
            </a:pPr>
            <a:r>
              <a:rPr lang="en-US" sz="2800" dirty="0" smtClean="0">
                <a:solidFill>
                  <a:srgbClr val="000099"/>
                </a:solidFill>
              </a:rPr>
              <a:t>Present brief history of NHPI </a:t>
            </a:r>
          </a:p>
          <a:p>
            <a:pPr marL="514350" indent="-514350" fontAlgn="base">
              <a:spcBef>
                <a:spcPct val="20000"/>
              </a:spcBef>
              <a:spcAft>
                <a:spcPct val="0"/>
              </a:spcAft>
              <a:buAutoNum type="arabicPeriod"/>
            </a:pPr>
            <a:r>
              <a:rPr lang="en-US" sz="2800" dirty="0" smtClean="0">
                <a:solidFill>
                  <a:srgbClr val="000099"/>
                </a:solidFill>
              </a:rPr>
              <a:t>Outline population changes in US </a:t>
            </a:r>
          </a:p>
          <a:p>
            <a:pPr marL="514350" indent="-514350" fontAlgn="base">
              <a:spcBef>
                <a:spcPct val="20000"/>
              </a:spcBef>
              <a:spcAft>
                <a:spcPct val="0"/>
              </a:spcAft>
              <a:buAutoNum type="arabicPeriod"/>
            </a:pPr>
            <a:r>
              <a:rPr lang="en-US" sz="2800" dirty="0" smtClean="0">
                <a:solidFill>
                  <a:srgbClr val="000099"/>
                </a:solidFill>
              </a:rPr>
              <a:t>Discuss obesity trends between groups</a:t>
            </a:r>
          </a:p>
          <a:p>
            <a:pPr marL="514350" indent="-514350" fontAlgn="base">
              <a:spcBef>
                <a:spcPct val="20000"/>
              </a:spcBef>
              <a:spcAft>
                <a:spcPct val="0"/>
              </a:spcAft>
              <a:buAutoNum type="arabicPeriod"/>
            </a:pPr>
            <a:r>
              <a:rPr lang="en-US" sz="2800" dirty="0" smtClean="0">
                <a:solidFill>
                  <a:srgbClr val="000099"/>
                </a:solidFill>
              </a:rPr>
              <a:t>Provide data on health disparities</a:t>
            </a:r>
          </a:p>
          <a:p>
            <a:pPr marL="514350" indent="-514350" fontAlgn="base">
              <a:spcBef>
                <a:spcPct val="20000"/>
              </a:spcBef>
              <a:spcAft>
                <a:spcPct val="0"/>
              </a:spcAft>
            </a:pPr>
            <a:r>
              <a:rPr lang="en-US" sz="2800"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endParaRPr lang="en-US" sz="4000" kern="0" dirty="0" smtClean="0">
              <a:solidFill>
                <a:srgbClr val="FFFFFF"/>
              </a:solidFill>
            </a:endParaRP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457200" y="0"/>
            <a:ext cx="8458200" cy="1143000"/>
          </a:xfrm>
          <a:noFill/>
        </p:spPr>
        <p:txBody>
          <a:bodyPr lIns="90488" tIns="44450" rIns="90488" bIns="44450"/>
          <a:lstStyle/>
          <a:p>
            <a:pPr eaLnBrk="1" hangingPunct="1"/>
            <a:r>
              <a:rPr lang="en-AU" sz="3600" dirty="0" smtClean="0">
                <a:latin typeface="Times New Roman" pitchFamily="18" charset="0"/>
                <a:cs typeface="Times New Roman" pitchFamily="18" charset="0"/>
              </a:rPr>
              <a:t>2-Minute History of Pacific Island People</a:t>
            </a:r>
            <a:endParaRPr lang="en-US" sz="3600"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12" name="Picture 4" descr="girl-on-han-lg"/>
          <p:cNvPicPr>
            <a:picLocks noChangeAspect="1" noChangeArrowheads="1"/>
          </p:cNvPicPr>
          <p:nvPr/>
        </p:nvPicPr>
        <p:blipFill>
          <a:blip r:embed="rId4" cstate="print"/>
          <a:srcRect/>
          <a:stretch>
            <a:fillRect/>
          </a:stretch>
        </p:blipFill>
        <p:spPr bwMode="auto">
          <a:xfrm>
            <a:off x="0" y="2971800"/>
            <a:ext cx="3843419" cy="3008313"/>
          </a:xfrm>
          <a:prstGeom prst="rect">
            <a:avLst/>
          </a:prstGeom>
          <a:noFill/>
        </p:spPr>
      </p:pic>
      <p:pic>
        <p:nvPicPr>
          <p:cNvPr id="13" name="Picture 3" descr="pacific-islands"/>
          <p:cNvPicPr>
            <a:picLocks noChangeAspect="1" noChangeArrowheads="1"/>
          </p:cNvPicPr>
          <p:nvPr/>
        </p:nvPicPr>
        <p:blipFill>
          <a:blip r:embed="rId5" cstate="print"/>
          <a:srcRect/>
          <a:stretch>
            <a:fillRect/>
          </a:stretch>
        </p:blipFill>
        <p:spPr bwMode="auto">
          <a:xfrm>
            <a:off x="3657600" y="1524000"/>
            <a:ext cx="5137150" cy="3852862"/>
          </a:xfrm>
          <a:prstGeom prst="rect">
            <a:avLst/>
          </a:prstGeom>
          <a:noFill/>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228600"/>
            <a:ext cx="7772400" cy="1143000"/>
          </a:xfrm>
          <a:noFill/>
        </p:spPr>
        <p:txBody>
          <a:bodyPr lIns="90488" tIns="44450" rIns="90488" bIns="44450"/>
          <a:lstStyle/>
          <a:p>
            <a:pPr eaLnBrk="1" hangingPunct="1"/>
            <a:r>
              <a:rPr lang="en-AU" sz="3600" dirty="0" smtClean="0"/>
              <a:t>Timeline</a:t>
            </a:r>
            <a:endParaRPr lang="en-US" sz="3600"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graphicFrame>
        <p:nvGraphicFramePr>
          <p:cNvPr id="12" name="Group 62"/>
          <p:cNvGraphicFramePr>
            <a:graphicFrameLocks/>
          </p:cNvGraphicFramePr>
          <p:nvPr/>
        </p:nvGraphicFramePr>
        <p:xfrm>
          <a:off x="609600" y="838200"/>
          <a:ext cx="8534400" cy="5811224"/>
        </p:xfrm>
        <a:graphic>
          <a:graphicData uri="http://schemas.openxmlformats.org/drawingml/2006/table">
            <a:tbl>
              <a:tblPr/>
              <a:tblGrid>
                <a:gridCol w="2374726"/>
                <a:gridCol w="6159674"/>
              </a:tblGrid>
              <a:tr h="4164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Ice 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Southeast Asian migrants – New Guinea and Melanesia.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00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5000 Yrs. Ago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Continued to migrate, populated Micronesia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00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3500 Yrs. Ago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Migration reached Fiji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64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7</a:t>
                      </a:r>
                      <a:r>
                        <a:rPr kumimoji="0" lang="en-AU" sz="1600" b="1" i="0" u="none" strike="noStrike" cap="none" normalizeH="0" baseline="30000" smtClean="0">
                          <a:ln>
                            <a:noFill/>
                          </a:ln>
                          <a:solidFill>
                            <a:srgbClr val="000000"/>
                          </a:solidFill>
                          <a:effectLst>
                            <a:outerShdw blurRad="38100" dist="38100" dir="2700000" algn="tl">
                              <a:srgbClr val="FFFFFF"/>
                            </a:outerShdw>
                          </a:effectLst>
                          <a:latin typeface="Tahoma" pitchFamily="34" charset="0"/>
                          <a:cs typeface="Arial" pitchFamily="34" charset="0"/>
                        </a:rPr>
                        <a:t>th</a:t>
                      </a: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 – 13</a:t>
                      </a:r>
                      <a:r>
                        <a:rPr kumimoji="0" lang="en-AU" sz="1600" b="1" i="0" u="none" strike="noStrike" cap="none" normalizeH="0" baseline="30000" smtClean="0">
                          <a:ln>
                            <a:noFill/>
                          </a:ln>
                          <a:solidFill>
                            <a:srgbClr val="000000"/>
                          </a:solidFill>
                          <a:effectLst>
                            <a:outerShdw blurRad="38100" dist="38100" dir="2700000" algn="tl">
                              <a:srgbClr val="FFFFFF"/>
                            </a:outerShdw>
                          </a:effectLst>
                          <a:latin typeface="Tahoma" pitchFamily="34" charset="0"/>
                          <a:cs typeface="Arial" pitchFamily="34" charset="0"/>
                        </a:rPr>
                        <a:t>th</a:t>
                      </a: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 Century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Polynesia inhabited inc. Hawaii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7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1513 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Spanish Explorer Vasco Nunez de Balboa 1</a:t>
                      </a:r>
                      <a:r>
                        <a:rPr kumimoji="0" lang="en-AU" sz="16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cs typeface="Arial" pitchFamily="34" charset="0"/>
                        </a:rPr>
                        <a:t>st</a:t>
                      </a:r>
                      <a:r>
                        <a:rPr kumimoji="0" lang="en-AU"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European to sight the Pacific Islands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7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1519 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Portuguese Explorer Ferdinand Magellan 1</a:t>
                      </a:r>
                      <a:r>
                        <a:rPr kumimoji="0" lang="en-AU" sz="1600" b="0" i="0" u="none" strike="noStrike" cap="none" normalizeH="0" baseline="30000" smtClean="0">
                          <a:ln>
                            <a:noFill/>
                          </a:ln>
                          <a:solidFill>
                            <a:schemeClr val="tx1"/>
                          </a:solidFill>
                          <a:effectLst>
                            <a:outerShdw blurRad="38100" dist="38100" dir="2700000" algn="tl">
                              <a:srgbClr val="000000"/>
                            </a:outerShdw>
                          </a:effectLst>
                          <a:latin typeface="Tahoma" pitchFamily="34" charset="0"/>
                          <a:cs typeface="Arial" pitchFamily="34" charset="0"/>
                        </a:rPr>
                        <a:t>st</a:t>
                      </a: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European to sail Pacific Islands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7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1564 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Mexican Conquistadors led by Miguel Lopez de Legazpi sailed to Philippines and Mariana Islands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64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1642 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Dutchman Abel Tasman discovered Tasmania and New Zealand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4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18</a:t>
                      </a:r>
                      <a:r>
                        <a:rPr kumimoji="0" lang="en-AU" sz="1600" b="1" i="0" u="none" strike="noStrike" cap="none" normalizeH="0" baseline="30000" smtClean="0">
                          <a:ln>
                            <a:noFill/>
                          </a:ln>
                          <a:solidFill>
                            <a:srgbClr val="000000"/>
                          </a:solidFill>
                          <a:effectLst>
                            <a:outerShdw blurRad="38100" dist="38100" dir="2700000" algn="tl">
                              <a:srgbClr val="FFFFFF"/>
                            </a:outerShdw>
                          </a:effectLst>
                          <a:latin typeface="Tahoma" pitchFamily="34" charset="0"/>
                          <a:cs typeface="Arial" pitchFamily="34" charset="0"/>
                        </a:rPr>
                        <a:t>th</a:t>
                      </a: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 Century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Russians, French, British Explorers arrive in the Pacific, notably James Cook. He made 3 voyages and studied and mapped the Pacific Islands extensively.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7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19</a:t>
                      </a:r>
                      <a:r>
                        <a:rPr kumimoji="0" lang="en-AU" sz="1600" b="1" i="0" u="none" strike="noStrike" cap="none" normalizeH="0" baseline="30000" smtClean="0">
                          <a:ln>
                            <a:noFill/>
                          </a:ln>
                          <a:solidFill>
                            <a:srgbClr val="000000"/>
                          </a:solidFill>
                          <a:effectLst>
                            <a:outerShdw blurRad="38100" dist="38100" dir="2700000" algn="tl">
                              <a:srgbClr val="FFFFFF"/>
                            </a:outerShdw>
                          </a:effectLst>
                          <a:latin typeface="Tahoma" pitchFamily="34" charset="0"/>
                          <a:cs typeface="Arial" pitchFamily="34" charset="0"/>
                        </a:rPr>
                        <a:t>th</a:t>
                      </a: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 Century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Occupation of many Islands by various European countries, USA and Japan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00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1914 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Japan occupied much of the Western Pacific.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64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After WWII (1942)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AU"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Many of the Islands became independent.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AU" sz="3600" dirty="0" smtClean="0"/>
              <a:t>History Continued</a:t>
            </a:r>
            <a:endParaRPr lang="en-US" sz="3600"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sp>
        <p:nvSpPr>
          <p:cNvPr id="10" name="Rectangle 3"/>
          <p:cNvSpPr txBox="1">
            <a:spLocks noChangeArrowheads="1"/>
          </p:cNvSpPr>
          <p:nvPr/>
        </p:nvSpPr>
        <p:spPr bwMode="auto">
          <a:xfrm>
            <a:off x="533400" y="1524000"/>
            <a:ext cx="403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Believed to be first discovered in the Ice Age, the Pacific Islands of Melanesia where the first to be inhabited by people.</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en-AU"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The people migrated from Southeast Asia.</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en-AU"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The Pacific Islands were not as separated as they are today, due to lower sea levels, which allowed the migrants to cross the water in canoes and small boats.</a:t>
            </a:r>
            <a:endParaRPr kumimoji="0" lang="en-AU"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6" descr="papua-new-guinea-native1"/>
          <p:cNvPicPr>
            <a:picLocks noChangeAspect="1" noChangeArrowheads="1"/>
          </p:cNvPicPr>
          <p:nvPr/>
        </p:nvPicPr>
        <p:blipFill>
          <a:blip r:embed="rId4" cstate="print"/>
          <a:srcRect/>
          <a:stretch>
            <a:fillRect/>
          </a:stretch>
        </p:blipFill>
        <p:spPr>
          <a:xfrm>
            <a:off x="4724400" y="1600200"/>
            <a:ext cx="4186237" cy="3929063"/>
          </a:xfrm>
          <a:prstGeom prst="rect">
            <a:avLst/>
          </a:prstGeom>
          <a:noFill/>
          <a:ln/>
        </p:spPr>
      </p:pic>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AU" sz="3600" dirty="0" smtClean="0"/>
              <a:t>Southeast Asian Heritage</a:t>
            </a:r>
            <a:endParaRPr lang="en-US" sz="3600"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sp>
        <p:nvSpPr>
          <p:cNvPr id="12" name="Rectangle 3"/>
          <p:cNvSpPr txBox="1">
            <a:spLocks noChangeArrowheads="1"/>
          </p:cNvSpPr>
          <p:nvPr/>
        </p:nvSpPr>
        <p:spPr bwMode="auto">
          <a:xfrm>
            <a:off x="381000" y="1219200"/>
            <a:ext cx="4787900" cy="4321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AU" sz="2400" b="0" i="0" u="none" strike="noStrike" kern="0" cap="none" spc="0" normalizeH="0" baseline="0" noProof="0" dirty="0" smtClean="0">
                <a:ln>
                  <a:noFill/>
                </a:ln>
                <a:solidFill>
                  <a:schemeClr val="tx1"/>
                </a:solidFill>
                <a:effectLst/>
                <a:uLnTx/>
                <a:uFillTx/>
                <a:latin typeface="+mn-lt"/>
                <a:ea typeface="+mn-ea"/>
                <a:cs typeface="+mn-cs"/>
              </a:rPr>
              <a:t>   A small group of Melanesian people are thought to have continued exploring, thus linking the islands of the Polynesia and Micronesia regions genetically.  All of the native island people in the Pacific have Southeast Asian heritage. </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AU"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AU" sz="2400" b="0" i="0" u="none" strike="noStrike" kern="0" cap="none" spc="0" normalizeH="0" baseline="0" noProof="0" dirty="0" smtClean="0">
                <a:ln>
                  <a:noFill/>
                </a:ln>
                <a:solidFill>
                  <a:schemeClr val="tx1"/>
                </a:solidFill>
                <a:effectLst/>
                <a:uLnTx/>
                <a:uFillTx/>
                <a:latin typeface="+mn-lt"/>
                <a:ea typeface="+mn-ea"/>
                <a:cs typeface="+mn-cs"/>
              </a:rPr>
              <a:t>   Polynesians and Micronesians are thought to be genetically linked to Melanesian ancestors, however this is </a:t>
            </a:r>
            <a:r>
              <a:rPr kumimoji="0" lang="en-AU" sz="2400" b="0" i="0" u="sng" strike="noStrike" kern="0" cap="none" spc="0" normalizeH="0" baseline="0" noProof="0" dirty="0" smtClean="0">
                <a:ln>
                  <a:noFill/>
                </a:ln>
                <a:solidFill>
                  <a:schemeClr val="tx1"/>
                </a:solidFill>
                <a:effectLst/>
                <a:uLnTx/>
                <a:uFillTx/>
                <a:latin typeface="+mn-lt"/>
                <a:ea typeface="+mn-ea"/>
                <a:cs typeface="+mn-cs"/>
              </a:rPr>
              <a:t>contradicted</a:t>
            </a:r>
            <a:r>
              <a:rPr kumimoji="0" lang="en-AU" sz="2400" b="0" i="0" u="none" strike="noStrike" kern="0" cap="none" spc="0" normalizeH="0" baseline="0" noProof="0" dirty="0" smtClean="0">
                <a:ln>
                  <a:noFill/>
                </a:ln>
                <a:solidFill>
                  <a:schemeClr val="tx1"/>
                </a:solidFill>
                <a:effectLst/>
                <a:uLnTx/>
                <a:uFillTx/>
                <a:latin typeface="+mn-lt"/>
                <a:ea typeface="+mn-ea"/>
                <a:cs typeface="+mn-cs"/>
              </a:rPr>
              <a:t> by some studies. </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AU" sz="2400" b="0" i="0" u="none" strike="noStrike" kern="0" cap="none" spc="0" normalizeH="0" baseline="0" noProof="0" dirty="0">
              <a:ln>
                <a:noFill/>
              </a:ln>
              <a:solidFill>
                <a:schemeClr val="tx1"/>
              </a:solidFill>
              <a:effectLst/>
              <a:uLnTx/>
              <a:uFillTx/>
              <a:latin typeface="+mn-lt"/>
              <a:ea typeface="+mn-ea"/>
              <a:cs typeface="+mn-cs"/>
            </a:endParaRPr>
          </a:p>
        </p:txBody>
      </p:sp>
      <p:sp>
        <p:nvSpPr>
          <p:cNvPr id="15" name="Text Box 4"/>
          <p:cNvSpPr txBox="1">
            <a:spLocks noChangeArrowheads="1"/>
          </p:cNvSpPr>
          <p:nvPr/>
        </p:nvSpPr>
        <p:spPr bwMode="auto">
          <a:xfrm>
            <a:off x="990600" y="5410200"/>
            <a:ext cx="2520950" cy="6463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AU" sz="1800" b="1" i="0" u="none" strike="noStrike" kern="0" cap="none" spc="0" normalizeH="0" baseline="0" noProof="0" dirty="0">
                <a:ln>
                  <a:noFill/>
                </a:ln>
                <a:solidFill>
                  <a:srgbClr val="FF0000"/>
                </a:solidFill>
                <a:effectLst/>
                <a:uLnTx/>
                <a:uFillTx/>
              </a:rPr>
              <a:t>Contradict: Disagree with or oppose.</a:t>
            </a:r>
          </a:p>
        </p:txBody>
      </p:sp>
      <p:pic>
        <p:nvPicPr>
          <p:cNvPr id="224258" name="Picture 2" descr="http://www.okeanos-foundation.org/wordpressblog/wp-content/uploads/2012/02/pacific_islands-blog.jpg"/>
          <p:cNvPicPr>
            <a:picLocks noChangeAspect="1" noChangeArrowheads="1"/>
          </p:cNvPicPr>
          <p:nvPr/>
        </p:nvPicPr>
        <p:blipFill>
          <a:blip r:embed="rId4" cstate="print"/>
          <a:srcRect/>
          <a:stretch>
            <a:fillRect/>
          </a:stretch>
        </p:blipFill>
        <p:spPr bwMode="auto">
          <a:xfrm>
            <a:off x="5157391" y="1752600"/>
            <a:ext cx="3694906" cy="3657600"/>
          </a:xfrm>
          <a:prstGeom prst="rect">
            <a:avLst/>
          </a:prstGeom>
          <a:noFill/>
        </p:spPr>
      </p:pic>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FontTx/>
              <a:buAutoNum type="arabicPeriod"/>
            </a:pPr>
            <a:r>
              <a:rPr lang="en-US" sz="2800" dirty="0" smtClean="0">
                <a:solidFill>
                  <a:srgbClr val="000099"/>
                </a:solidFill>
              </a:rPr>
              <a:t>Provide data on AA &amp; NHPI diversity</a:t>
            </a:r>
          </a:p>
          <a:p>
            <a:pPr marL="514350" indent="-514350" fontAlgn="base">
              <a:spcBef>
                <a:spcPct val="20000"/>
              </a:spcBef>
              <a:spcAft>
                <a:spcPct val="0"/>
              </a:spcAft>
              <a:buFontTx/>
              <a:buAutoNum type="arabicPeriod"/>
            </a:pPr>
            <a:r>
              <a:rPr lang="en-US" sz="2800" dirty="0" smtClean="0">
                <a:solidFill>
                  <a:srgbClr val="000099"/>
                </a:solidFill>
              </a:rPr>
              <a:t>Distinguish groups geographically and culturally</a:t>
            </a:r>
          </a:p>
          <a:p>
            <a:pPr marL="971550" lvl="1" indent="-514350" fontAlgn="base">
              <a:spcBef>
                <a:spcPct val="20000"/>
              </a:spcBef>
              <a:spcAft>
                <a:spcPct val="0"/>
              </a:spcAft>
            </a:pPr>
            <a:r>
              <a:rPr lang="en-US" sz="2800" dirty="0" smtClean="0">
                <a:solidFill>
                  <a:srgbClr val="000099"/>
                </a:solidFill>
              </a:rPr>
              <a:t>a.  Asian Americans</a:t>
            </a:r>
          </a:p>
          <a:p>
            <a:pPr marL="971550" lvl="1" indent="-514350" fontAlgn="base">
              <a:spcBef>
                <a:spcPct val="20000"/>
              </a:spcBef>
              <a:spcAft>
                <a:spcPct val="0"/>
              </a:spcAft>
              <a:buFontTx/>
              <a:buAutoNum type="alphaLcPeriod" startAt="2"/>
            </a:pPr>
            <a:r>
              <a:rPr lang="en-US" sz="2800" dirty="0" smtClean="0">
                <a:solidFill>
                  <a:srgbClr val="000099"/>
                </a:solidFill>
              </a:rPr>
              <a:t>NHPI</a:t>
            </a:r>
          </a:p>
          <a:p>
            <a:pPr marL="514350" indent="-514350" fontAlgn="base">
              <a:spcBef>
                <a:spcPct val="20000"/>
              </a:spcBef>
              <a:spcAft>
                <a:spcPct val="0"/>
              </a:spcAft>
              <a:buFontTx/>
              <a:buAutoNum type="arabicPeriod"/>
            </a:pPr>
            <a:r>
              <a:rPr lang="en-US" sz="2800" dirty="0" smtClean="0">
                <a:solidFill>
                  <a:srgbClr val="000099"/>
                </a:solidFill>
              </a:rPr>
              <a:t>Present brief history of NHPI </a:t>
            </a:r>
          </a:p>
          <a:p>
            <a:pPr marL="514350" indent="-514350" fontAlgn="base">
              <a:spcBef>
                <a:spcPct val="20000"/>
              </a:spcBef>
              <a:spcAft>
                <a:spcPct val="0"/>
              </a:spcAft>
              <a:buFontTx/>
              <a:buAutoNum type="arabicPeriod"/>
            </a:pPr>
            <a:r>
              <a:rPr lang="en-US" sz="2800" b="1" dirty="0" smtClean="0">
                <a:solidFill>
                  <a:srgbClr val="000099"/>
                </a:solidFill>
              </a:rPr>
              <a:t>Outline population changes in US </a:t>
            </a:r>
          </a:p>
          <a:p>
            <a:pPr marL="514350" indent="-514350" fontAlgn="base">
              <a:spcBef>
                <a:spcPct val="20000"/>
              </a:spcBef>
              <a:spcAft>
                <a:spcPct val="0"/>
              </a:spcAft>
              <a:buFontTx/>
              <a:buAutoNum type="arabicPeriod"/>
            </a:pPr>
            <a:r>
              <a:rPr lang="en-US" sz="2800" dirty="0" smtClean="0">
                <a:solidFill>
                  <a:srgbClr val="000099"/>
                </a:solidFill>
              </a:rPr>
              <a:t>Discuss obesity trends between groups</a:t>
            </a:r>
          </a:p>
          <a:p>
            <a:pPr marL="514350" indent="-514350" fontAlgn="base">
              <a:spcBef>
                <a:spcPct val="20000"/>
              </a:spcBef>
              <a:spcAft>
                <a:spcPct val="0"/>
              </a:spcAft>
              <a:buFontTx/>
              <a:buAutoNum type="arabicPeriod"/>
            </a:pPr>
            <a:r>
              <a:rPr lang="en-US" sz="2800" dirty="0" smtClean="0">
                <a:solidFill>
                  <a:srgbClr val="000099"/>
                </a:solidFill>
              </a:rPr>
              <a:t>Provide data on health disparities</a:t>
            </a:r>
          </a:p>
          <a:p>
            <a:pPr marL="514350" indent="-514350" fontAlgn="base">
              <a:spcBef>
                <a:spcPct val="20000"/>
              </a:spcBef>
              <a:spcAft>
                <a:spcPct val="0"/>
              </a:spcAft>
            </a:pPr>
            <a:r>
              <a:rPr lang="en-US" sz="2800"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 name="Slide Number Placeholder 5"/>
          <p:cNvSpPr>
            <a:spLocks noGrp="1"/>
          </p:cNvSpPr>
          <p:nvPr>
            <p:ph type="sldNum" sz="quarter" idx="12"/>
          </p:nvPr>
        </p:nvSpPr>
        <p:spPr>
          <a:xfrm>
            <a:off x="7010979" y="6381750"/>
            <a:ext cx="2133023" cy="476250"/>
          </a:xfrm>
          <a:noFill/>
        </p:spPr>
        <p:txBody>
          <a:bodyPr/>
          <a:lstStyle/>
          <a:p>
            <a:pPr defTabSz="914501"/>
            <a:fld id="{41DFE088-4725-4FE6-8C68-4D44AB90EC4F}" type="slidenum">
              <a:rPr lang="en-US" smtClean="0">
                <a:solidFill>
                  <a:srgbClr val="000000"/>
                </a:solidFill>
              </a:rPr>
              <a:pPr defTabSz="914501"/>
              <a:t>25</a:t>
            </a:fld>
            <a:endParaRPr lang="en-US" smtClean="0">
              <a:solidFill>
                <a:srgbClr val="000000"/>
              </a:solidFill>
            </a:endParaRPr>
          </a:p>
        </p:txBody>
      </p:sp>
      <p:graphicFrame>
        <p:nvGraphicFramePr>
          <p:cNvPr id="2" name="Object 111"/>
          <p:cNvGraphicFramePr>
            <a:graphicFrameLocks noGrp="1" noChangeAspect="1"/>
          </p:cNvGraphicFramePr>
          <p:nvPr>
            <p:ph type="chart" idx="4294967295"/>
            <p:extLst>
              <p:ext uri="{D42A27DB-BD31-4B8C-83A1-F6EECF244321}">
                <p14:modId xmlns="" xmlns:p14="http://schemas.microsoft.com/office/powerpoint/2010/main" val="4137699773"/>
              </p:ext>
            </p:extLst>
          </p:nvPr>
        </p:nvGraphicFramePr>
        <p:xfrm>
          <a:off x="467016" y="1524000"/>
          <a:ext cx="8535395" cy="4873846"/>
        </p:xfrm>
        <a:graphic>
          <a:graphicData uri="http://schemas.openxmlformats.org/drawingml/2006/chart">
            <c:chart xmlns:c="http://schemas.openxmlformats.org/drawingml/2006/chart" xmlns:r="http://schemas.openxmlformats.org/officeDocument/2006/relationships" r:id="rId3"/>
          </a:graphicData>
        </a:graphic>
      </p:graphicFrame>
      <p:sp>
        <p:nvSpPr>
          <p:cNvPr id="5233" name="Rectangle 3"/>
          <p:cNvSpPr>
            <a:spLocks noGrp="1" noChangeArrowheads="1"/>
          </p:cNvSpPr>
          <p:nvPr>
            <p:ph type="title" idx="4294967295"/>
          </p:nvPr>
        </p:nvSpPr>
        <p:spPr>
          <a:xfrm>
            <a:off x="1" y="228883"/>
            <a:ext cx="9144000" cy="1295117"/>
          </a:xfrm>
        </p:spPr>
        <p:txBody>
          <a:bodyPr>
            <a:normAutofit fontScale="90000"/>
          </a:bodyPr>
          <a:lstStyle/>
          <a:p>
            <a:pPr eaLnBrk="1" hangingPunct="1"/>
            <a:r>
              <a:rPr lang="en-US" b="1" dirty="0">
                <a:solidFill>
                  <a:schemeClr val="tx1"/>
                </a:solidFill>
              </a:rPr>
              <a:t>U.S. Census by </a:t>
            </a:r>
            <a:r>
              <a:rPr lang="en-US" b="1" dirty="0" smtClean="0">
                <a:solidFill>
                  <a:schemeClr val="tx1"/>
                </a:solidFill>
              </a:rPr>
              <a:t>Race/Ethnicity Inclusive </a:t>
            </a:r>
            <a:r>
              <a:rPr lang="en-US" b="1" dirty="0">
                <a:solidFill>
                  <a:schemeClr val="tx1"/>
                </a:solidFill>
              </a:rPr>
              <a:t>Population in </a:t>
            </a:r>
            <a:r>
              <a:rPr lang="en-US" b="1" dirty="0" smtClean="0">
                <a:solidFill>
                  <a:schemeClr val="tx1"/>
                </a:solidFill>
              </a:rPr>
              <a:t>Thousands, 2000 </a:t>
            </a:r>
            <a:r>
              <a:rPr lang="en-US" b="1" dirty="0">
                <a:solidFill>
                  <a:schemeClr val="tx1"/>
                </a:solidFill>
              </a:rPr>
              <a:t>and </a:t>
            </a:r>
            <a:r>
              <a:rPr lang="en-US" b="1" dirty="0" smtClean="0">
                <a:solidFill>
                  <a:schemeClr val="tx1"/>
                </a:solidFill>
              </a:rPr>
              <a:t>2010</a:t>
            </a:r>
            <a:endParaRPr lang="en-US" b="1" dirty="0">
              <a:solidFill>
                <a:schemeClr val="tx1"/>
              </a:solidFill>
            </a:endParaRPr>
          </a:p>
        </p:txBody>
      </p:sp>
      <p:sp>
        <p:nvSpPr>
          <p:cNvPr id="5234" name="Text Box 4"/>
          <p:cNvSpPr txBox="1">
            <a:spLocks noChangeArrowheads="1"/>
          </p:cNvSpPr>
          <p:nvPr/>
        </p:nvSpPr>
        <p:spPr bwMode="auto">
          <a:xfrm>
            <a:off x="277091" y="6457329"/>
            <a:ext cx="8533536" cy="292366"/>
          </a:xfrm>
          <a:prstGeom prst="rect">
            <a:avLst/>
          </a:prstGeom>
          <a:noFill/>
          <a:ln w="9525">
            <a:noFill/>
            <a:miter lim="800000"/>
            <a:headEnd/>
            <a:tailEnd/>
          </a:ln>
        </p:spPr>
        <p:txBody>
          <a:bodyPr wrap="square" lIns="91418" tIns="45709" rIns="91418" bIns="45709">
            <a:spAutoFit/>
          </a:bodyPr>
          <a:lstStyle/>
          <a:p>
            <a:pPr defTabSz="914501" fontAlgn="base">
              <a:spcBef>
                <a:spcPct val="50000"/>
              </a:spcBef>
              <a:spcAft>
                <a:spcPct val="0"/>
              </a:spcAft>
            </a:pPr>
            <a:r>
              <a:rPr lang="en-US" sz="1300" i="1" dirty="0">
                <a:solidFill>
                  <a:srgbClr val="000000"/>
                </a:solidFill>
                <a:latin typeface="Arial Narrow" pitchFamily="34" charset="0"/>
              </a:rPr>
              <a:t>U.S. Census 2000 and 2010</a:t>
            </a:r>
          </a:p>
        </p:txBody>
      </p:sp>
      <p:sp>
        <p:nvSpPr>
          <p:cNvPr id="5235" name="Text Box 5"/>
          <p:cNvSpPr txBox="1">
            <a:spLocks noChangeArrowheads="1"/>
          </p:cNvSpPr>
          <p:nvPr/>
        </p:nvSpPr>
        <p:spPr bwMode="auto">
          <a:xfrm rot="-5400000">
            <a:off x="-1062312" y="3348033"/>
            <a:ext cx="2744040" cy="314614"/>
          </a:xfrm>
          <a:prstGeom prst="rect">
            <a:avLst/>
          </a:prstGeom>
          <a:noFill/>
          <a:ln w="9525">
            <a:noFill/>
            <a:miter lim="800000"/>
            <a:headEnd/>
            <a:tailEnd/>
          </a:ln>
        </p:spPr>
        <p:txBody>
          <a:bodyPr lIns="91418" tIns="45709" rIns="91418" bIns="45709">
            <a:spAutoFit/>
          </a:bodyPr>
          <a:lstStyle/>
          <a:p>
            <a:pPr algn="ctr" defTabSz="914501" fontAlgn="base">
              <a:spcBef>
                <a:spcPct val="50000"/>
              </a:spcBef>
              <a:spcAft>
                <a:spcPct val="0"/>
              </a:spcAft>
            </a:pPr>
            <a:r>
              <a:rPr lang="en-US" sz="1400" dirty="0">
                <a:solidFill>
                  <a:srgbClr val="000000"/>
                </a:solidFill>
              </a:rPr>
              <a:t>Population in Thousands</a:t>
            </a:r>
          </a:p>
        </p:txBody>
      </p:sp>
      <p:sp>
        <p:nvSpPr>
          <p:cNvPr id="3" name="Oval 2"/>
          <p:cNvSpPr/>
          <p:nvPr/>
        </p:nvSpPr>
        <p:spPr bwMode="auto">
          <a:xfrm>
            <a:off x="5486400" y="5410199"/>
            <a:ext cx="1066800" cy="533399"/>
          </a:xfrm>
          <a:prstGeom prst="ellips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4500" i="1">
              <a:solidFill>
                <a:prstClr val="black"/>
              </a:solidFill>
              <a:latin typeface="Arial" charset="0"/>
              <a:cs typeface="Arial" charset="0"/>
            </a:endParaRPr>
          </a:p>
        </p:txBody>
      </p:sp>
      <p:sp>
        <p:nvSpPr>
          <p:cNvPr id="4" name="TextBox 3"/>
          <p:cNvSpPr txBox="1"/>
          <p:nvPr/>
        </p:nvSpPr>
        <p:spPr>
          <a:xfrm>
            <a:off x="5852160" y="3813117"/>
            <a:ext cx="777240" cy="338554"/>
          </a:xfrm>
          <a:prstGeom prst="rect">
            <a:avLst/>
          </a:prstGeom>
          <a:noFill/>
          <a:ln>
            <a:solidFill>
              <a:schemeClr val="tx1"/>
            </a:solidFill>
          </a:ln>
        </p:spPr>
        <p:txBody>
          <a:bodyPr wrap="square" rtlCol="0">
            <a:spAutoFit/>
          </a:bodyPr>
          <a:lstStyle/>
          <a:p>
            <a:r>
              <a:rPr lang="en-US" sz="1600" b="1" dirty="0">
                <a:solidFill>
                  <a:prstClr val="black"/>
                </a:solidFill>
                <a:sym typeface="Wingdings"/>
              </a:rPr>
              <a:t></a:t>
            </a:r>
            <a:r>
              <a:rPr lang="en-US" sz="1600" b="1" dirty="0">
                <a:solidFill>
                  <a:prstClr val="black"/>
                </a:solidFill>
              </a:rPr>
              <a:t>46%</a:t>
            </a:r>
          </a:p>
        </p:txBody>
      </p:sp>
      <p:sp>
        <p:nvSpPr>
          <p:cNvPr id="9" name="Oval 8"/>
          <p:cNvSpPr/>
          <p:nvPr/>
        </p:nvSpPr>
        <p:spPr bwMode="auto">
          <a:xfrm>
            <a:off x="7467609" y="5433645"/>
            <a:ext cx="1295391" cy="859783"/>
          </a:xfrm>
          <a:prstGeom prst="ellipse">
            <a:avLst/>
          </a:prstGeom>
          <a:noFill/>
          <a:ln w="25400" cap="flat" cmpd="sng" algn="ctr">
            <a:solidFill>
              <a:srgbClr val="92D05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10" name="TextBox 9"/>
          <p:cNvSpPr txBox="1"/>
          <p:nvPr/>
        </p:nvSpPr>
        <p:spPr>
          <a:xfrm>
            <a:off x="7848591" y="4038600"/>
            <a:ext cx="838200" cy="338554"/>
          </a:xfrm>
          <a:prstGeom prst="rect">
            <a:avLst/>
          </a:prstGeom>
          <a:solidFill>
            <a:schemeClr val="bg1"/>
          </a:solidFill>
          <a:ln>
            <a:solidFill>
              <a:schemeClr val="tx1"/>
            </a:solidFill>
          </a:ln>
        </p:spPr>
        <p:txBody>
          <a:bodyPr wrap="square" rtlCol="0">
            <a:spAutoFit/>
          </a:bodyPr>
          <a:lstStyle/>
          <a:p>
            <a:r>
              <a:rPr lang="en-US" sz="1600" b="1" dirty="0">
                <a:solidFill>
                  <a:prstClr val="black"/>
                </a:solidFill>
                <a:sym typeface="Wingdings"/>
              </a:rPr>
              <a:t> </a:t>
            </a:r>
            <a:r>
              <a:rPr lang="en-US" sz="1600" b="1" dirty="0">
                <a:solidFill>
                  <a:prstClr val="black"/>
                </a:solidFill>
              </a:rPr>
              <a:t>40%</a:t>
            </a:r>
          </a:p>
        </p:txBody>
      </p:sp>
    </p:spTree>
    <p:extLst>
      <p:ext uri="{BB962C8B-B14F-4D97-AF65-F5344CB8AC3E}">
        <p14:creationId xmlns="" xmlns:p14="http://schemas.microsoft.com/office/powerpoint/2010/main" val="24332854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8850" name="Picture 2" descr="http://facts.kff.org/upload/jpg/enlarge/Percent_Distribution_of_All_Asian_Americans_Native_Hawaiians_and_Pacific_Islanders_in_the_US_2004_2006.jpg"/>
          <p:cNvPicPr>
            <a:picLocks noChangeAspect="1" noChangeArrowheads="1"/>
          </p:cNvPicPr>
          <p:nvPr/>
        </p:nvPicPr>
        <p:blipFill>
          <a:blip r:embed="rId4" cstate="print"/>
          <a:srcRect/>
          <a:stretch>
            <a:fillRect/>
          </a:stretch>
        </p:blipFill>
        <p:spPr bwMode="auto">
          <a:xfrm>
            <a:off x="1524000" y="1371600"/>
            <a:ext cx="6096000"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FontTx/>
              <a:buAutoNum type="arabicPeriod"/>
            </a:pPr>
            <a:r>
              <a:rPr lang="en-US" sz="2800" dirty="0" smtClean="0">
                <a:solidFill>
                  <a:srgbClr val="000099"/>
                </a:solidFill>
              </a:rPr>
              <a:t>Provide data on AA &amp; NHPI diversity</a:t>
            </a:r>
          </a:p>
          <a:p>
            <a:pPr marL="514350" indent="-514350" fontAlgn="base">
              <a:spcBef>
                <a:spcPct val="20000"/>
              </a:spcBef>
              <a:spcAft>
                <a:spcPct val="0"/>
              </a:spcAft>
              <a:buFontTx/>
              <a:buAutoNum type="arabicPeriod"/>
            </a:pPr>
            <a:r>
              <a:rPr lang="en-US" sz="2800" dirty="0" smtClean="0">
                <a:solidFill>
                  <a:srgbClr val="000099"/>
                </a:solidFill>
              </a:rPr>
              <a:t>Distinguish groups geographically and culturally</a:t>
            </a:r>
          </a:p>
          <a:p>
            <a:pPr marL="971550" lvl="1" indent="-514350" fontAlgn="base">
              <a:spcBef>
                <a:spcPct val="20000"/>
              </a:spcBef>
              <a:spcAft>
                <a:spcPct val="0"/>
              </a:spcAft>
            </a:pPr>
            <a:r>
              <a:rPr lang="en-US" sz="2800" dirty="0" smtClean="0">
                <a:solidFill>
                  <a:srgbClr val="000099"/>
                </a:solidFill>
              </a:rPr>
              <a:t>a.  Asian Americans</a:t>
            </a:r>
          </a:p>
          <a:p>
            <a:pPr marL="971550" lvl="1" indent="-514350" fontAlgn="base">
              <a:spcBef>
                <a:spcPct val="20000"/>
              </a:spcBef>
              <a:spcAft>
                <a:spcPct val="0"/>
              </a:spcAft>
              <a:buFontTx/>
              <a:buAutoNum type="alphaLcPeriod" startAt="2"/>
            </a:pPr>
            <a:r>
              <a:rPr lang="en-US" sz="2800" dirty="0" smtClean="0">
                <a:solidFill>
                  <a:srgbClr val="000099"/>
                </a:solidFill>
              </a:rPr>
              <a:t>NHPI</a:t>
            </a:r>
          </a:p>
          <a:p>
            <a:pPr marL="514350" indent="-514350" fontAlgn="base">
              <a:spcBef>
                <a:spcPct val="20000"/>
              </a:spcBef>
              <a:spcAft>
                <a:spcPct val="0"/>
              </a:spcAft>
              <a:buFontTx/>
              <a:buAutoNum type="arabicPeriod"/>
            </a:pPr>
            <a:r>
              <a:rPr lang="en-US" sz="2800" dirty="0" smtClean="0">
                <a:solidFill>
                  <a:srgbClr val="000099"/>
                </a:solidFill>
              </a:rPr>
              <a:t>Present brief history of NHPI </a:t>
            </a:r>
          </a:p>
          <a:p>
            <a:pPr marL="514350" indent="-514350" fontAlgn="base">
              <a:spcBef>
                <a:spcPct val="20000"/>
              </a:spcBef>
              <a:spcAft>
                <a:spcPct val="0"/>
              </a:spcAft>
              <a:buFontTx/>
              <a:buAutoNum type="arabicPeriod"/>
            </a:pPr>
            <a:r>
              <a:rPr lang="en-US" sz="2800" dirty="0" smtClean="0">
                <a:solidFill>
                  <a:srgbClr val="000099"/>
                </a:solidFill>
              </a:rPr>
              <a:t>Outline population changes in US </a:t>
            </a:r>
          </a:p>
          <a:p>
            <a:pPr marL="514350" indent="-514350" fontAlgn="base">
              <a:spcBef>
                <a:spcPct val="20000"/>
              </a:spcBef>
              <a:spcAft>
                <a:spcPct val="0"/>
              </a:spcAft>
              <a:buFontTx/>
              <a:buAutoNum type="arabicPeriod"/>
            </a:pPr>
            <a:r>
              <a:rPr lang="en-US" sz="2800" b="1" dirty="0" smtClean="0">
                <a:solidFill>
                  <a:srgbClr val="000099"/>
                </a:solidFill>
              </a:rPr>
              <a:t>Discuss obesity trends between groups</a:t>
            </a:r>
          </a:p>
          <a:p>
            <a:pPr marL="514350" indent="-514350" fontAlgn="base">
              <a:spcBef>
                <a:spcPct val="20000"/>
              </a:spcBef>
              <a:spcAft>
                <a:spcPct val="0"/>
              </a:spcAft>
              <a:buFontTx/>
              <a:buAutoNum type="arabicPeriod"/>
            </a:pPr>
            <a:r>
              <a:rPr lang="en-US" sz="2800" dirty="0" smtClean="0">
                <a:solidFill>
                  <a:srgbClr val="000099"/>
                </a:solidFill>
              </a:rPr>
              <a:t>Provide data on health disparities</a:t>
            </a:r>
          </a:p>
          <a:p>
            <a:pPr marL="514350" indent="-514350" fontAlgn="base">
              <a:spcBef>
                <a:spcPct val="20000"/>
              </a:spcBef>
              <a:spcAft>
                <a:spcPct val="0"/>
              </a:spcAft>
            </a:pPr>
            <a:r>
              <a:rPr lang="en-US" sz="2800"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US" sz="2800" dirty="0" smtClean="0"/>
              <a:t>Overweight and Obesity in Asian American Adults</a:t>
            </a:r>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240642" name="Picture 2"/>
          <p:cNvPicPr>
            <a:picLocks noChangeAspect="1" noChangeArrowheads="1"/>
          </p:cNvPicPr>
          <p:nvPr/>
        </p:nvPicPr>
        <p:blipFill>
          <a:blip r:embed="rId4" cstate="print"/>
          <a:srcRect/>
          <a:stretch>
            <a:fillRect/>
          </a:stretch>
        </p:blipFill>
        <p:spPr bwMode="auto">
          <a:xfrm>
            <a:off x="28574" y="1430564"/>
            <a:ext cx="9115425" cy="3979637"/>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US" sz="2800" dirty="0" smtClean="0"/>
              <a:t>Overweight in Asian American Children</a:t>
            </a:r>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241666" name="Picture 2"/>
          <p:cNvPicPr>
            <a:picLocks noChangeAspect="1" noChangeArrowheads="1"/>
          </p:cNvPicPr>
          <p:nvPr/>
        </p:nvPicPr>
        <p:blipFill>
          <a:blip r:embed="rId4" cstate="print"/>
          <a:srcRect/>
          <a:stretch>
            <a:fillRect/>
          </a:stretch>
        </p:blipFill>
        <p:spPr bwMode="auto">
          <a:xfrm>
            <a:off x="52388" y="1400175"/>
            <a:ext cx="9039225" cy="405765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type="body" idx="1"/>
          </p:nvPr>
        </p:nvSpPr>
        <p:spPr>
          <a:xfrm>
            <a:off x="0" y="914400"/>
            <a:ext cx="3124200" cy="5257800"/>
          </a:xfrm>
        </p:spPr>
        <p:txBody>
          <a:bodyPr/>
          <a:lstStyle/>
          <a:p>
            <a:pPr algn="ctr">
              <a:lnSpc>
                <a:spcPct val="90000"/>
              </a:lnSpc>
              <a:buFontTx/>
              <a:buNone/>
            </a:pPr>
            <a:r>
              <a:rPr lang="en-US" b="1" i="1" dirty="0" err="1">
                <a:solidFill>
                  <a:schemeClr val="accent6"/>
                </a:solidFill>
                <a:latin typeface="Garamond" pitchFamily="18" charset="0"/>
              </a:rPr>
              <a:t>Hafa</a:t>
            </a:r>
            <a:r>
              <a:rPr lang="en-US" b="1" i="1" dirty="0">
                <a:solidFill>
                  <a:schemeClr val="accent6"/>
                </a:solidFill>
                <a:latin typeface="Garamond" pitchFamily="18" charset="0"/>
              </a:rPr>
              <a:t> </a:t>
            </a:r>
          </a:p>
          <a:p>
            <a:pPr algn="ctr">
              <a:lnSpc>
                <a:spcPct val="90000"/>
              </a:lnSpc>
              <a:buFontTx/>
              <a:buNone/>
            </a:pPr>
            <a:r>
              <a:rPr lang="en-US" b="1" i="1" dirty="0" err="1">
                <a:solidFill>
                  <a:schemeClr val="accent6"/>
                </a:solidFill>
                <a:latin typeface="Garamond" pitchFamily="18" charset="0"/>
              </a:rPr>
              <a:t>Bula</a:t>
            </a:r>
            <a:r>
              <a:rPr lang="en-US" b="1" i="1" dirty="0">
                <a:solidFill>
                  <a:schemeClr val="accent6"/>
                </a:solidFill>
                <a:latin typeface="Garamond" pitchFamily="18" charset="0"/>
              </a:rPr>
              <a:t> (Ni </a:t>
            </a:r>
            <a:r>
              <a:rPr lang="en-US" b="1" i="1" dirty="0" err="1">
                <a:solidFill>
                  <a:schemeClr val="accent6"/>
                </a:solidFill>
                <a:latin typeface="Garamond" pitchFamily="18" charset="0"/>
              </a:rPr>
              <a:t>sa</a:t>
            </a:r>
            <a:r>
              <a:rPr lang="en-US" b="1" i="1" dirty="0">
                <a:solidFill>
                  <a:schemeClr val="accent6"/>
                </a:solidFill>
                <a:latin typeface="Garamond" pitchFamily="18" charset="0"/>
              </a:rPr>
              <a:t> </a:t>
            </a:r>
            <a:r>
              <a:rPr lang="en-US" b="1" i="1" dirty="0" err="1">
                <a:solidFill>
                  <a:schemeClr val="accent6"/>
                </a:solidFill>
                <a:latin typeface="Garamond" pitchFamily="18" charset="0"/>
              </a:rPr>
              <a:t>bula</a:t>
            </a:r>
            <a:r>
              <a:rPr lang="en-US" b="1" i="1" dirty="0">
                <a:solidFill>
                  <a:schemeClr val="accent6"/>
                </a:solidFill>
                <a:latin typeface="Garamond" pitchFamily="18" charset="0"/>
              </a:rPr>
              <a:t> vi </a:t>
            </a:r>
            <a:r>
              <a:rPr lang="en-US" b="1" i="1" dirty="0" err="1">
                <a:solidFill>
                  <a:schemeClr val="accent6"/>
                </a:solidFill>
                <a:latin typeface="Garamond" pitchFamily="18" charset="0"/>
              </a:rPr>
              <a:t>naka</a:t>
            </a:r>
            <a:r>
              <a:rPr lang="en-US" b="1" i="1" dirty="0">
                <a:solidFill>
                  <a:schemeClr val="accent6"/>
                </a:solidFill>
                <a:latin typeface="Garamond" pitchFamily="18" charset="0"/>
              </a:rPr>
              <a:t>)</a:t>
            </a:r>
          </a:p>
          <a:p>
            <a:pPr algn="ctr">
              <a:lnSpc>
                <a:spcPct val="90000"/>
              </a:lnSpc>
              <a:buFontTx/>
              <a:buNone/>
            </a:pPr>
            <a:r>
              <a:rPr lang="en-US" b="1" i="1" dirty="0" err="1">
                <a:solidFill>
                  <a:schemeClr val="accent6"/>
                </a:solidFill>
                <a:latin typeface="Garamond" pitchFamily="18" charset="0"/>
              </a:rPr>
              <a:t>Yokwe</a:t>
            </a:r>
            <a:r>
              <a:rPr lang="en-US" b="1" i="1" dirty="0">
                <a:solidFill>
                  <a:schemeClr val="accent6"/>
                </a:solidFill>
                <a:latin typeface="Garamond" pitchFamily="18" charset="0"/>
              </a:rPr>
              <a:t> yuk  </a:t>
            </a:r>
          </a:p>
          <a:p>
            <a:pPr algn="ctr">
              <a:lnSpc>
                <a:spcPct val="90000"/>
              </a:lnSpc>
              <a:buFontTx/>
              <a:buNone/>
            </a:pPr>
            <a:r>
              <a:rPr lang="en-US" b="1" i="1" dirty="0">
                <a:solidFill>
                  <a:schemeClr val="accent6"/>
                </a:solidFill>
                <a:latin typeface="Garamond" pitchFamily="18" charset="0"/>
              </a:rPr>
              <a:t>Aloha</a:t>
            </a:r>
          </a:p>
          <a:p>
            <a:pPr algn="ctr">
              <a:lnSpc>
                <a:spcPct val="90000"/>
              </a:lnSpc>
              <a:buFontTx/>
              <a:buNone/>
            </a:pPr>
            <a:r>
              <a:rPr lang="en-US" b="1" i="1" dirty="0" err="1">
                <a:solidFill>
                  <a:schemeClr val="accent6"/>
                </a:solidFill>
                <a:latin typeface="Garamond" pitchFamily="18" charset="0"/>
              </a:rPr>
              <a:t>Alii</a:t>
            </a:r>
            <a:r>
              <a:rPr lang="en-US" b="1" i="1" dirty="0">
                <a:solidFill>
                  <a:schemeClr val="accent6"/>
                </a:solidFill>
                <a:latin typeface="Garamond" pitchFamily="18" charset="0"/>
              </a:rPr>
              <a:t>  </a:t>
            </a:r>
          </a:p>
          <a:p>
            <a:pPr algn="ctr">
              <a:lnSpc>
                <a:spcPct val="90000"/>
              </a:lnSpc>
              <a:buFontTx/>
              <a:buNone/>
            </a:pPr>
            <a:r>
              <a:rPr lang="en-US" b="1" i="1" dirty="0" err="1">
                <a:solidFill>
                  <a:schemeClr val="accent6"/>
                </a:solidFill>
                <a:latin typeface="Garamond" pitchFamily="18" charset="0"/>
              </a:rPr>
              <a:t>Malo</a:t>
            </a:r>
            <a:r>
              <a:rPr lang="en-US" b="1" i="1" dirty="0">
                <a:solidFill>
                  <a:schemeClr val="accent6"/>
                </a:solidFill>
                <a:latin typeface="Garamond" pitchFamily="18" charset="0"/>
              </a:rPr>
              <a:t> </a:t>
            </a:r>
          </a:p>
        </p:txBody>
      </p:sp>
      <p:pic>
        <p:nvPicPr>
          <p:cNvPr id="305158" name="Picture 6" descr="http://images.google.com/images?q=tbn:AUAX8ldC3jUJ:http://www.agri.pref.chiba.jp/laboratory/agri/labo/ucb/taro.jpg">
            <a:hlinkClick r:id="rId3"/>
          </p:cNvPr>
          <p:cNvPicPr>
            <a:picLocks noChangeAspect="1" noChangeArrowheads="1"/>
          </p:cNvPicPr>
          <p:nvPr/>
        </p:nvPicPr>
        <p:blipFill>
          <a:blip r:embed="rId4" cstate="print"/>
          <a:srcRect/>
          <a:stretch>
            <a:fillRect/>
          </a:stretch>
        </p:blipFill>
        <p:spPr bwMode="auto">
          <a:xfrm>
            <a:off x="6705600" y="0"/>
            <a:ext cx="2438400" cy="1690688"/>
          </a:xfrm>
          <a:prstGeom prst="rect">
            <a:avLst/>
          </a:prstGeom>
          <a:noFill/>
        </p:spPr>
      </p:pic>
      <p:sp>
        <p:nvSpPr>
          <p:cNvPr id="305159" name="Rectangle 7"/>
          <p:cNvSpPr>
            <a:spLocks noChangeArrowheads="1"/>
          </p:cNvSpPr>
          <p:nvPr/>
        </p:nvSpPr>
        <p:spPr bwMode="auto">
          <a:xfrm>
            <a:off x="1951038" y="2354263"/>
            <a:ext cx="9144000" cy="0"/>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a:solidFill>
                <a:srgbClr val="000000"/>
              </a:solidFill>
            </a:endParaRPr>
          </a:p>
        </p:txBody>
      </p:sp>
      <p:pic>
        <p:nvPicPr>
          <p:cNvPr id="305161" name="Picture 9" descr="Luau"/>
          <p:cNvPicPr>
            <a:picLocks noChangeAspect="1" noChangeArrowheads="1"/>
          </p:cNvPicPr>
          <p:nvPr/>
        </p:nvPicPr>
        <p:blipFill>
          <a:blip r:embed="rId5" cstate="print"/>
          <a:srcRect/>
          <a:stretch>
            <a:fillRect/>
          </a:stretch>
        </p:blipFill>
        <p:spPr bwMode="auto">
          <a:xfrm>
            <a:off x="0" y="4905336"/>
            <a:ext cx="2819400" cy="1952663"/>
          </a:xfrm>
          <a:prstGeom prst="rect">
            <a:avLst/>
          </a:prstGeom>
          <a:noFill/>
        </p:spPr>
      </p:pic>
      <p:pic>
        <p:nvPicPr>
          <p:cNvPr id="305163" name="Picture 11" descr="http://members.tripod.com/~blssooalo/fualaau.gif"/>
          <p:cNvPicPr>
            <a:picLocks noChangeAspect="1" noChangeArrowheads="1"/>
          </p:cNvPicPr>
          <p:nvPr/>
        </p:nvPicPr>
        <p:blipFill>
          <a:blip r:embed="rId6" cstate="print"/>
          <a:srcRect/>
          <a:stretch>
            <a:fillRect/>
          </a:stretch>
        </p:blipFill>
        <p:spPr bwMode="auto">
          <a:xfrm>
            <a:off x="152400" y="0"/>
            <a:ext cx="1531938" cy="1039813"/>
          </a:xfrm>
          <a:prstGeom prst="rect">
            <a:avLst/>
          </a:prstGeom>
          <a:noFill/>
        </p:spPr>
      </p:pic>
      <p:sp>
        <p:nvSpPr>
          <p:cNvPr id="305164" name="Rectangle 12"/>
          <p:cNvSpPr>
            <a:spLocks noChangeArrowheads="1"/>
          </p:cNvSpPr>
          <p:nvPr/>
        </p:nvSpPr>
        <p:spPr bwMode="auto">
          <a:xfrm>
            <a:off x="1049338" y="2921000"/>
            <a:ext cx="9144000" cy="0"/>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a:solidFill>
                <a:srgbClr val="000000"/>
              </a:solidFill>
            </a:endParaRPr>
          </a:p>
        </p:txBody>
      </p:sp>
      <p:sp>
        <p:nvSpPr>
          <p:cNvPr id="305167" name="Rectangle 15"/>
          <p:cNvSpPr>
            <a:spLocks noChangeArrowheads="1"/>
          </p:cNvSpPr>
          <p:nvPr/>
        </p:nvSpPr>
        <p:spPr bwMode="auto">
          <a:xfrm>
            <a:off x="1044575" y="2943225"/>
            <a:ext cx="9144000" cy="0"/>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a:solidFill>
                <a:srgbClr val="000000"/>
              </a:solidFill>
            </a:endParaRPr>
          </a:p>
        </p:txBody>
      </p:sp>
      <p:pic>
        <p:nvPicPr>
          <p:cNvPr id="305170" name="Picture 18" descr="http://members.tripod.com/~blssooalo/fualaau.gif"/>
          <p:cNvPicPr>
            <a:picLocks noChangeAspect="1" noChangeArrowheads="1"/>
          </p:cNvPicPr>
          <p:nvPr/>
        </p:nvPicPr>
        <p:blipFill>
          <a:blip r:embed="rId6" cstate="print"/>
          <a:srcRect/>
          <a:stretch>
            <a:fillRect/>
          </a:stretch>
        </p:blipFill>
        <p:spPr bwMode="auto">
          <a:xfrm>
            <a:off x="1676400" y="0"/>
            <a:ext cx="1531938" cy="1039813"/>
          </a:xfrm>
          <a:prstGeom prst="rect">
            <a:avLst/>
          </a:prstGeom>
          <a:noFill/>
        </p:spPr>
      </p:pic>
      <p:pic>
        <p:nvPicPr>
          <p:cNvPr id="305171" name="Picture 19" descr="http://members.tripod.com/~blssooalo/fualaau.gif"/>
          <p:cNvPicPr>
            <a:picLocks noChangeAspect="1" noChangeArrowheads="1"/>
          </p:cNvPicPr>
          <p:nvPr/>
        </p:nvPicPr>
        <p:blipFill>
          <a:blip r:embed="rId6" cstate="print"/>
          <a:srcRect/>
          <a:stretch>
            <a:fillRect/>
          </a:stretch>
        </p:blipFill>
        <p:spPr bwMode="auto">
          <a:xfrm>
            <a:off x="3124200" y="0"/>
            <a:ext cx="1531938" cy="1039813"/>
          </a:xfrm>
          <a:prstGeom prst="rect">
            <a:avLst/>
          </a:prstGeom>
          <a:noFill/>
        </p:spPr>
      </p:pic>
      <p:pic>
        <p:nvPicPr>
          <p:cNvPr id="305172" name="Picture 20" descr="http://members.tripod.com/~blssooalo/fualaau.gif"/>
          <p:cNvPicPr>
            <a:picLocks noChangeAspect="1" noChangeArrowheads="1"/>
          </p:cNvPicPr>
          <p:nvPr/>
        </p:nvPicPr>
        <p:blipFill>
          <a:blip r:embed="rId6" cstate="print"/>
          <a:srcRect/>
          <a:stretch>
            <a:fillRect/>
          </a:stretch>
        </p:blipFill>
        <p:spPr bwMode="auto">
          <a:xfrm>
            <a:off x="4648200" y="0"/>
            <a:ext cx="1531938" cy="1039813"/>
          </a:xfrm>
          <a:prstGeom prst="rect">
            <a:avLst/>
          </a:prstGeom>
          <a:noFill/>
        </p:spPr>
      </p:pic>
      <p:pic>
        <p:nvPicPr>
          <p:cNvPr id="305174" name="Picture 22" descr="http://rds.yahoo.com/S=96062883/K=Hawaii/v=2/SID=w/l=IVI/;_ylt=A0Je5mYyaA5EAvQAp7GjzbkF;_ylu=X3oDMTA4NDgyNWN0BHNlYwNwcm9m/SIG=122vhtoqk/EXP=1141881266/*-http%3A//www.earthnet.net/~eco/hawaii/hawaii.jpg"/>
          <p:cNvPicPr>
            <a:picLocks noChangeAspect="1" noChangeArrowheads="1"/>
          </p:cNvPicPr>
          <p:nvPr/>
        </p:nvPicPr>
        <p:blipFill>
          <a:blip r:embed="rId7" cstate="print"/>
          <a:srcRect/>
          <a:stretch>
            <a:fillRect/>
          </a:stretch>
        </p:blipFill>
        <p:spPr bwMode="auto">
          <a:xfrm>
            <a:off x="6096000" y="4744357"/>
            <a:ext cx="3048000" cy="2113643"/>
          </a:xfrm>
          <a:prstGeom prst="rect">
            <a:avLst/>
          </a:prstGeom>
          <a:noFill/>
        </p:spPr>
      </p:pic>
      <p:sp>
        <p:nvSpPr>
          <p:cNvPr id="13" name="Rectangle 12"/>
          <p:cNvSpPr/>
          <p:nvPr/>
        </p:nvSpPr>
        <p:spPr>
          <a:xfrm>
            <a:off x="3657600" y="2514600"/>
            <a:ext cx="1685077" cy="646331"/>
          </a:xfrm>
          <a:prstGeom prst="rect">
            <a:avLst/>
          </a:prstGeom>
        </p:spPr>
        <p:txBody>
          <a:bodyPr wrap="none">
            <a:spAutoFit/>
          </a:bodyPr>
          <a:lstStyle/>
          <a:p>
            <a:r>
              <a:rPr lang="en-US" sz="3600" i="1" dirty="0" err="1" smtClean="0">
                <a:solidFill>
                  <a:schemeClr val="accent6"/>
                </a:solidFill>
                <a:latin typeface="Garamond" pitchFamily="18" charset="0"/>
              </a:rPr>
              <a:t>sa-bai-dee</a:t>
            </a:r>
            <a:endParaRPr lang="en-US" sz="3600" dirty="0">
              <a:solidFill>
                <a:schemeClr val="accent6"/>
              </a:solidFill>
              <a:latin typeface="Garamond" pitchFamily="18" charset="0"/>
            </a:endParaRPr>
          </a:p>
        </p:txBody>
      </p:sp>
      <p:sp>
        <p:nvSpPr>
          <p:cNvPr id="14" name="Rectangle 13"/>
          <p:cNvSpPr/>
          <p:nvPr/>
        </p:nvSpPr>
        <p:spPr>
          <a:xfrm>
            <a:off x="3048000" y="1752600"/>
            <a:ext cx="1529586" cy="707886"/>
          </a:xfrm>
          <a:prstGeom prst="rect">
            <a:avLst/>
          </a:prstGeom>
        </p:spPr>
        <p:txBody>
          <a:bodyPr wrap="none">
            <a:spAutoFit/>
          </a:bodyPr>
          <a:lstStyle/>
          <a:p>
            <a:r>
              <a:rPr lang="en-US" sz="4000" i="1" dirty="0" err="1" smtClean="0">
                <a:solidFill>
                  <a:schemeClr val="accent6"/>
                </a:solidFill>
                <a:latin typeface="Garamond" pitchFamily="18" charset="0"/>
              </a:rPr>
              <a:t>som</a:t>
            </a:r>
            <a:r>
              <a:rPr lang="en-US" sz="4000" i="1" dirty="0" smtClean="0">
                <a:solidFill>
                  <a:schemeClr val="accent6"/>
                </a:solidFill>
                <a:latin typeface="Garamond" pitchFamily="18" charset="0"/>
              </a:rPr>
              <a:t> pas</a:t>
            </a:r>
            <a:endParaRPr lang="en-US" sz="4000" dirty="0">
              <a:solidFill>
                <a:schemeClr val="accent6"/>
              </a:solidFill>
              <a:latin typeface="Garamond" pitchFamily="18" charset="0"/>
            </a:endParaRPr>
          </a:p>
        </p:txBody>
      </p:sp>
      <p:sp>
        <p:nvSpPr>
          <p:cNvPr id="15" name="Rectangle 14"/>
          <p:cNvSpPr/>
          <p:nvPr/>
        </p:nvSpPr>
        <p:spPr>
          <a:xfrm>
            <a:off x="2971800" y="3200400"/>
            <a:ext cx="1221809" cy="707886"/>
          </a:xfrm>
          <a:prstGeom prst="rect">
            <a:avLst/>
          </a:prstGeom>
        </p:spPr>
        <p:txBody>
          <a:bodyPr wrap="none">
            <a:spAutoFit/>
          </a:bodyPr>
          <a:lstStyle/>
          <a:p>
            <a:r>
              <a:rPr lang="en-US" sz="4000" b="1" i="1" dirty="0" err="1" smtClean="0">
                <a:solidFill>
                  <a:schemeClr val="accent6"/>
                </a:solidFill>
                <a:latin typeface="Garamond" pitchFamily="18" charset="0"/>
              </a:rPr>
              <a:t>chao</a:t>
            </a:r>
            <a:endParaRPr lang="en-US" sz="4000" b="1" dirty="0">
              <a:solidFill>
                <a:schemeClr val="accent6"/>
              </a:solidFill>
              <a:latin typeface="Garamond" pitchFamily="18" charset="0"/>
            </a:endParaRPr>
          </a:p>
        </p:txBody>
      </p:sp>
      <p:sp>
        <p:nvSpPr>
          <p:cNvPr id="16" name="Rectangle 15"/>
          <p:cNvSpPr/>
          <p:nvPr/>
        </p:nvSpPr>
        <p:spPr>
          <a:xfrm>
            <a:off x="5105400" y="1905000"/>
            <a:ext cx="4572000" cy="2554545"/>
          </a:xfrm>
          <a:prstGeom prst="rect">
            <a:avLst/>
          </a:prstGeom>
        </p:spPr>
        <p:txBody>
          <a:bodyPr>
            <a:spAutoFit/>
          </a:bodyPr>
          <a:lstStyle/>
          <a:p>
            <a:pPr algn="ctr"/>
            <a:r>
              <a:rPr lang="en-US" sz="3200" b="1" i="1" dirty="0" err="1" smtClean="0">
                <a:solidFill>
                  <a:schemeClr val="accent6"/>
                </a:solidFill>
                <a:latin typeface="Garamond" pitchFamily="18" charset="0"/>
              </a:rPr>
              <a:t>Selamat</a:t>
            </a:r>
            <a:r>
              <a:rPr lang="en-US" sz="3200" b="1" i="1" dirty="0" smtClean="0">
                <a:solidFill>
                  <a:schemeClr val="accent6"/>
                </a:solidFill>
                <a:latin typeface="Garamond" pitchFamily="18" charset="0"/>
              </a:rPr>
              <a:t> </a:t>
            </a:r>
            <a:r>
              <a:rPr lang="en-US" sz="3200" b="1" i="1" dirty="0" err="1" smtClean="0">
                <a:solidFill>
                  <a:schemeClr val="accent6"/>
                </a:solidFill>
                <a:latin typeface="Garamond" pitchFamily="18" charset="0"/>
              </a:rPr>
              <a:t>pagi</a:t>
            </a:r>
            <a:endParaRPr lang="en-US" sz="3200" b="1" dirty="0" smtClean="0">
              <a:solidFill>
                <a:schemeClr val="accent6"/>
              </a:solidFill>
              <a:latin typeface="Garamond" pitchFamily="18" charset="0"/>
            </a:endParaRPr>
          </a:p>
          <a:p>
            <a:pPr algn="ctr"/>
            <a:r>
              <a:rPr lang="en-US" sz="3200" b="1" i="1" dirty="0" err="1" smtClean="0">
                <a:solidFill>
                  <a:schemeClr val="accent6"/>
                </a:solidFill>
                <a:latin typeface="Garamond" pitchFamily="18" charset="0"/>
              </a:rPr>
              <a:t>Selamat</a:t>
            </a:r>
            <a:r>
              <a:rPr lang="en-US" sz="3200" b="1" i="1" dirty="0" smtClean="0">
                <a:solidFill>
                  <a:schemeClr val="accent6"/>
                </a:solidFill>
                <a:latin typeface="Garamond" pitchFamily="18" charset="0"/>
              </a:rPr>
              <a:t> sore</a:t>
            </a:r>
            <a:endParaRPr lang="en-US" sz="3200" b="1" dirty="0" smtClean="0">
              <a:solidFill>
                <a:schemeClr val="accent6"/>
              </a:solidFill>
              <a:latin typeface="Garamond" pitchFamily="18" charset="0"/>
            </a:endParaRPr>
          </a:p>
          <a:p>
            <a:pPr algn="ctr"/>
            <a:r>
              <a:rPr lang="en-US" sz="3200" b="1" i="1" dirty="0" err="1" smtClean="0">
                <a:solidFill>
                  <a:schemeClr val="accent6"/>
                </a:solidFill>
                <a:latin typeface="Garamond" pitchFamily="18" charset="0"/>
              </a:rPr>
              <a:t>Selamat</a:t>
            </a:r>
            <a:r>
              <a:rPr lang="en-US" sz="3200" b="1" i="1" dirty="0" smtClean="0">
                <a:solidFill>
                  <a:schemeClr val="accent6"/>
                </a:solidFill>
                <a:latin typeface="Garamond" pitchFamily="18" charset="0"/>
              </a:rPr>
              <a:t> </a:t>
            </a:r>
            <a:r>
              <a:rPr lang="en-US" sz="3200" b="1" i="1" dirty="0" err="1" smtClean="0">
                <a:solidFill>
                  <a:schemeClr val="accent6"/>
                </a:solidFill>
                <a:latin typeface="Garamond" pitchFamily="18" charset="0"/>
              </a:rPr>
              <a:t>siang</a:t>
            </a:r>
            <a:endParaRPr lang="en-US" sz="3200" b="1" dirty="0" smtClean="0">
              <a:solidFill>
                <a:schemeClr val="accent6"/>
              </a:solidFill>
              <a:latin typeface="Garamond" pitchFamily="18" charset="0"/>
            </a:endParaRPr>
          </a:p>
          <a:p>
            <a:pPr algn="ctr"/>
            <a:r>
              <a:rPr lang="en-US" sz="3200" b="1" i="1" dirty="0" err="1" smtClean="0">
                <a:solidFill>
                  <a:schemeClr val="accent6"/>
                </a:solidFill>
                <a:latin typeface="Garamond" pitchFamily="18" charset="0"/>
              </a:rPr>
              <a:t>Selamat</a:t>
            </a:r>
            <a:r>
              <a:rPr lang="en-US" sz="3200" b="1" i="1" dirty="0" smtClean="0">
                <a:solidFill>
                  <a:schemeClr val="accent6"/>
                </a:solidFill>
                <a:latin typeface="Garamond" pitchFamily="18" charset="0"/>
              </a:rPr>
              <a:t> </a:t>
            </a:r>
            <a:r>
              <a:rPr lang="en-US" sz="3200" b="1" i="1" dirty="0" err="1" smtClean="0">
                <a:solidFill>
                  <a:schemeClr val="accent6"/>
                </a:solidFill>
                <a:latin typeface="Garamond" pitchFamily="18" charset="0"/>
              </a:rPr>
              <a:t>malam</a:t>
            </a:r>
            <a:endParaRPr lang="en-US" sz="3200" b="1" dirty="0" smtClean="0">
              <a:solidFill>
                <a:schemeClr val="accent6"/>
              </a:solidFill>
              <a:latin typeface="Garamond" pitchFamily="18" charset="0"/>
            </a:endParaRPr>
          </a:p>
          <a:p>
            <a:pPr algn="ctr"/>
            <a:r>
              <a:rPr lang="en-US" sz="3200" b="1" i="1" dirty="0" err="1" smtClean="0">
                <a:solidFill>
                  <a:schemeClr val="accent6"/>
                </a:solidFill>
                <a:latin typeface="Garamond" pitchFamily="18" charset="0"/>
              </a:rPr>
              <a:t>Selamat</a:t>
            </a:r>
            <a:r>
              <a:rPr lang="en-US" sz="3200" b="1" i="1" dirty="0" smtClean="0">
                <a:solidFill>
                  <a:schemeClr val="accent6"/>
                </a:solidFill>
                <a:latin typeface="Garamond" pitchFamily="18" charset="0"/>
              </a:rPr>
              <a:t> </a:t>
            </a:r>
            <a:r>
              <a:rPr lang="en-US" sz="3200" b="1" i="1" dirty="0" err="1" smtClean="0">
                <a:solidFill>
                  <a:schemeClr val="accent6"/>
                </a:solidFill>
                <a:latin typeface="Garamond" pitchFamily="18" charset="0"/>
              </a:rPr>
              <a:t>tidur</a:t>
            </a:r>
            <a:endParaRPr lang="en-US" sz="3200" b="1" dirty="0">
              <a:solidFill>
                <a:schemeClr val="accent6"/>
              </a:solidFill>
              <a:latin typeface="Garamond" pitchFamily="18" charset="0"/>
            </a:endParaRPr>
          </a:p>
        </p:txBody>
      </p:sp>
      <p:sp>
        <p:nvSpPr>
          <p:cNvPr id="17" name="Rectangle 16"/>
          <p:cNvSpPr/>
          <p:nvPr/>
        </p:nvSpPr>
        <p:spPr>
          <a:xfrm>
            <a:off x="2971800" y="4191000"/>
            <a:ext cx="2667000" cy="1865126"/>
          </a:xfrm>
          <a:prstGeom prst="rect">
            <a:avLst/>
          </a:prstGeom>
        </p:spPr>
        <p:txBody>
          <a:bodyPr wrap="square">
            <a:spAutoFit/>
          </a:bodyPr>
          <a:lstStyle/>
          <a:p>
            <a:pPr algn="ctr">
              <a:lnSpc>
                <a:spcPct val="90000"/>
              </a:lnSpc>
              <a:buFontTx/>
              <a:buNone/>
            </a:pPr>
            <a:r>
              <a:rPr lang="en-US" sz="3200" b="1" i="1" dirty="0" err="1" smtClean="0">
                <a:solidFill>
                  <a:schemeClr val="accent6"/>
                </a:solidFill>
                <a:latin typeface="Garamond" pitchFamily="18" charset="0"/>
              </a:rPr>
              <a:t>Ia</a:t>
            </a:r>
            <a:r>
              <a:rPr lang="en-US" sz="3200" b="1" i="1" dirty="0" smtClean="0">
                <a:solidFill>
                  <a:schemeClr val="accent6"/>
                </a:solidFill>
                <a:latin typeface="Garamond" pitchFamily="18" charset="0"/>
              </a:rPr>
              <a:t> </a:t>
            </a:r>
            <a:r>
              <a:rPr lang="en-US" sz="3200" b="1" i="1" dirty="0" err="1" smtClean="0">
                <a:solidFill>
                  <a:schemeClr val="accent6"/>
                </a:solidFill>
                <a:latin typeface="Garamond" pitchFamily="18" charset="0"/>
              </a:rPr>
              <a:t>ora</a:t>
            </a:r>
            <a:r>
              <a:rPr lang="en-US" sz="3200" b="1" i="1" dirty="0" smtClean="0">
                <a:solidFill>
                  <a:schemeClr val="accent6"/>
                </a:solidFill>
                <a:latin typeface="Garamond" pitchFamily="18" charset="0"/>
              </a:rPr>
              <a:t> </a:t>
            </a:r>
            <a:r>
              <a:rPr lang="en-US" sz="3200" b="1" i="1" dirty="0" err="1" smtClean="0">
                <a:solidFill>
                  <a:schemeClr val="accent6"/>
                </a:solidFill>
                <a:latin typeface="Garamond" pitchFamily="18" charset="0"/>
              </a:rPr>
              <a:t>na</a:t>
            </a:r>
            <a:r>
              <a:rPr lang="en-US" sz="3200" b="1" i="1" dirty="0" smtClean="0">
                <a:solidFill>
                  <a:schemeClr val="accent6"/>
                </a:solidFill>
                <a:latin typeface="Garamond" pitchFamily="18" charset="0"/>
              </a:rPr>
              <a:t> '</a:t>
            </a:r>
            <a:r>
              <a:rPr lang="en-US" sz="3200" b="1" i="1" dirty="0" err="1" smtClean="0">
                <a:solidFill>
                  <a:schemeClr val="accent6"/>
                </a:solidFill>
                <a:latin typeface="Garamond" pitchFamily="18" charset="0"/>
              </a:rPr>
              <a:t>outou</a:t>
            </a:r>
            <a:r>
              <a:rPr lang="en-US" sz="3200" b="1" i="1" dirty="0" smtClean="0">
                <a:solidFill>
                  <a:schemeClr val="accent6"/>
                </a:solidFill>
                <a:latin typeface="Garamond" pitchFamily="18" charset="0"/>
              </a:rPr>
              <a:t> </a:t>
            </a:r>
          </a:p>
          <a:p>
            <a:pPr algn="ctr">
              <a:lnSpc>
                <a:spcPct val="90000"/>
              </a:lnSpc>
              <a:buFontTx/>
              <a:buNone/>
            </a:pPr>
            <a:r>
              <a:rPr lang="en-US" sz="3200" b="1" i="1" dirty="0" err="1" smtClean="0">
                <a:solidFill>
                  <a:schemeClr val="accent6"/>
                </a:solidFill>
                <a:latin typeface="Garamond" pitchFamily="18" charset="0"/>
              </a:rPr>
              <a:t>Malo</a:t>
            </a:r>
            <a:r>
              <a:rPr lang="en-US" sz="3200" b="1" i="1" dirty="0" smtClean="0">
                <a:solidFill>
                  <a:schemeClr val="accent6"/>
                </a:solidFill>
                <a:latin typeface="Garamond" pitchFamily="18" charset="0"/>
              </a:rPr>
              <a:t> e </a:t>
            </a:r>
            <a:r>
              <a:rPr lang="en-US" sz="3200" b="1" i="1" dirty="0" err="1" smtClean="0">
                <a:solidFill>
                  <a:schemeClr val="accent6"/>
                </a:solidFill>
                <a:latin typeface="Garamond" pitchFamily="18" charset="0"/>
              </a:rPr>
              <a:t>lelei</a:t>
            </a:r>
            <a:r>
              <a:rPr lang="en-US" sz="3200" b="1" i="1" dirty="0" smtClean="0">
                <a:solidFill>
                  <a:schemeClr val="accent6"/>
                </a:solidFill>
                <a:latin typeface="Garamond" pitchFamily="18" charset="0"/>
              </a:rPr>
              <a:t> </a:t>
            </a:r>
          </a:p>
          <a:p>
            <a:pPr algn="ctr">
              <a:lnSpc>
                <a:spcPct val="90000"/>
              </a:lnSpc>
              <a:buFontTx/>
              <a:buNone/>
            </a:pPr>
            <a:r>
              <a:rPr lang="en-US" sz="3200" b="1" i="1" dirty="0" smtClean="0">
                <a:solidFill>
                  <a:schemeClr val="accent6"/>
                </a:solidFill>
                <a:latin typeface="Garamond" pitchFamily="18" charset="0"/>
              </a:rPr>
              <a:t>Hello</a:t>
            </a:r>
            <a:r>
              <a:rPr lang="en-US" sz="3200" b="1" i="1" dirty="0" smtClean="0">
                <a:solidFill>
                  <a:schemeClr val="accent6"/>
                </a:solidFill>
                <a:cs typeface="Arial" pitchFamily="34" charset="0"/>
                <a:hlinkClick r:id="rId3"/>
              </a:rPr>
              <a:t> </a:t>
            </a:r>
            <a:endParaRPr lang="en-US" sz="3200" b="1" i="1" dirty="0">
              <a:solidFill>
                <a:schemeClr val="accent6"/>
              </a:solidFill>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US" sz="2800" dirty="0" smtClean="0"/>
              <a:t>Physical Activity in Asian American</a:t>
            </a:r>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242690" name="Picture 2"/>
          <p:cNvPicPr>
            <a:picLocks noChangeAspect="1" noChangeArrowheads="1"/>
          </p:cNvPicPr>
          <p:nvPr/>
        </p:nvPicPr>
        <p:blipFill>
          <a:blip r:embed="rId4" cstate="print"/>
          <a:srcRect/>
          <a:stretch>
            <a:fillRect/>
          </a:stretch>
        </p:blipFill>
        <p:spPr bwMode="auto">
          <a:xfrm>
            <a:off x="57150" y="838200"/>
            <a:ext cx="9086850" cy="561975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152400"/>
            <a:ext cx="7772400" cy="1143000"/>
          </a:xfrm>
          <a:noFill/>
        </p:spPr>
        <p:txBody>
          <a:bodyPr lIns="90488" tIns="44450" rIns="90488" bIns="44450">
            <a:normAutofit/>
          </a:bodyPr>
          <a:lstStyle/>
          <a:p>
            <a:pPr eaLnBrk="1" hangingPunct="1"/>
            <a:r>
              <a:rPr lang="en-US" sz="3600" dirty="0" smtClean="0">
                <a:solidFill>
                  <a:schemeClr val="bg1"/>
                </a:solidFill>
                <a:latin typeface="Times New Roman" pitchFamily="18" charset="0"/>
                <a:cs typeface="Times New Roman" pitchFamily="18" charset="0"/>
              </a:rPr>
              <a:t>Overweight and Obesity Levels in NHPI</a:t>
            </a:r>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238594" name="Picture 2"/>
          <p:cNvPicPr>
            <a:picLocks noChangeAspect="1" noChangeArrowheads="1"/>
          </p:cNvPicPr>
          <p:nvPr/>
        </p:nvPicPr>
        <p:blipFill>
          <a:blip r:embed="rId4" cstate="print"/>
          <a:srcRect/>
          <a:stretch>
            <a:fillRect/>
          </a:stretch>
        </p:blipFill>
        <p:spPr bwMode="auto">
          <a:xfrm>
            <a:off x="228600" y="1447800"/>
            <a:ext cx="8727311" cy="1828800"/>
          </a:xfrm>
          <a:prstGeom prst="rect">
            <a:avLst/>
          </a:prstGeom>
          <a:noFill/>
          <a:ln w="9525">
            <a:noFill/>
            <a:miter lim="800000"/>
            <a:headEnd/>
            <a:tailEnd/>
          </a:ln>
        </p:spPr>
      </p:pic>
      <p:pic>
        <p:nvPicPr>
          <p:cNvPr id="238595" name="Picture 3"/>
          <p:cNvPicPr>
            <a:picLocks noChangeAspect="1" noChangeArrowheads="1"/>
          </p:cNvPicPr>
          <p:nvPr/>
        </p:nvPicPr>
        <p:blipFill>
          <a:blip r:embed="rId5" cstate="print"/>
          <a:srcRect/>
          <a:stretch>
            <a:fillRect/>
          </a:stretch>
        </p:blipFill>
        <p:spPr bwMode="auto">
          <a:xfrm>
            <a:off x="171450" y="3962400"/>
            <a:ext cx="8972550" cy="1914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US" sz="2800" dirty="0" smtClean="0"/>
              <a:t>Physical Activity in NHPI</a:t>
            </a:r>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239619" name="Picture 3"/>
          <p:cNvPicPr>
            <a:picLocks noChangeAspect="1" noChangeArrowheads="1"/>
          </p:cNvPicPr>
          <p:nvPr/>
        </p:nvPicPr>
        <p:blipFill>
          <a:blip r:embed="rId4" cstate="print"/>
          <a:srcRect/>
          <a:stretch>
            <a:fillRect/>
          </a:stretch>
        </p:blipFill>
        <p:spPr bwMode="auto">
          <a:xfrm>
            <a:off x="1" y="990600"/>
            <a:ext cx="9283836" cy="56388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FontTx/>
              <a:buAutoNum type="arabicPeriod"/>
            </a:pPr>
            <a:r>
              <a:rPr lang="en-US" sz="2800" dirty="0" smtClean="0">
                <a:solidFill>
                  <a:srgbClr val="000099"/>
                </a:solidFill>
              </a:rPr>
              <a:t>Provide data on AA &amp; NHPI diversity</a:t>
            </a:r>
          </a:p>
          <a:p>
            <a:pPr marL="514350" indent="-514350" fontAlgn="base">
              <a:spcBef>
                <a:spcPct val="20000"/>
              </a:spcBef>
              <a:spcAft>
                <a:spcPct val="0"/>
              </a:spcAft>
              <a:buFontTx/>
              <a:buAutoNum type="arabicPeriod"/>
            </a:pPr>
            <a:r>
              <a:rPr lang="en-US" sz="2800" dirty="0" smtClean="0">
                <a:solidFill>
                  <a:srgbClr val="000099"/>
                </a:solidFill>
              </a:rPr>
              <a:t>Distinguish groups geographically and culturally</a:t>
            </a:r>
          </a:p>
          <a:p>
            <a:pPr marL="971550" lvl="1" indent="-514350" fontAlgn="base">
              <a:spcBef>
                <a:spcPct val="20000"/>
              </a:spcBef>
              <a:spcAft>
                <a:spcPct val="0"/>
              </a:spcAft>
            </a:pPr>
            <a:r>
              <a:rPr lang="en-US" sz="2800" dirty="0" smtClean="0">
                <a:solidFill>
                  <a:srgbClr val="000099"/>
                </a:solidFill>
              </a:rPr>
              <a:t>a.  Asian Americans</a:t>
            </a:r>
          </a:p>
          <a:p>
            <a:pPr marL="971550" lvl="1" indent="-514350" fontAlgn="base">
              <a:spcBef>
                <a:spcPct val="20000"/>
              </a:spcBef>
              <a:spcAft>
                <a:spcPct val="0"/>
              </a:spcAft>
              <a:buFontTx/>
              <a:buAutoNum type="alphaLcPeriod" startAt="2"/>
            </a:pPr>
            <a:r>
              <a:rPr lang="en-US" sz="2800" dirty="0" smtClean="0">
                <a:solidFill>
                  <a:srgbClr val="000099"/>
                </a:solidFill>
              </a:rPr>
              <a:t>NHPI</a:t>
            </a:r>
          </a:p>
          <a:p>
            <a:pPr marL="514350" indent="-514350" fontAlgn="base">
              <a:spcBef>
                <a:spcPct val="20000"/>
              </a:spcBef>
              <a:spcAft>
                <a:spcPct val="0"/>
              </a:spcAft>
              <a:buFontTx/>
              <a:buAutoNum type="arabicPeriod"/>
            </a:pPr>
            <a:r>
              <a:rPr lang="en-US" sz="2800" dirty="0" smtClean="0">
                <a:solidFill>
                  <a:srgbClr val="000099"/>
                </a:solidFill>
              </a:rPr>
              <a:t>Present brief history of NHPI </a:t>
            </a:r>
          </a:p>
          <a:p>
            <a:pPr marL="514350" indent="-514350" fontAlgn="base">
              <a:spcBef>
                <a:spcPct val="20000"/>
              </a:spcBef>
              <a:spcAft>
                <a:spcPct val="0"/>
              </a:spcAft>
              <a:buFontTx/>
              <a:buAutoNum type="arabicPeriod"/>
            </a:pPr>
            <a:r>
              <a:rPr lang="en-US" sz="2800" dirty="0" smtClean="0">
                <a:solidFill>
                  <a:srgbClr val="000099"/>
                </a:solidFill>
              </a:rPr>
              <a:t>Outline population changes in US </a:t>
            </a:r>
          </a:p>
          <a:p>
            <a:pPr marL="514350" indent="-514350" fontAlgn="base">
              <a:spcBef>
                <a:spcPct val="20000"/>
              </a:spcBef>
              <a:spcAft>
                <a:spcPct val="0"/>
              </a:spcAft>
              <a:buFontTx/>
              <a:buAutoNum type="arabicPeriod"/>
            </a:pPr>
            <a:r>
              <a:rPr lang="en-US" sz="2800" dirty="0" smtClean="0">
                <a:solidFill>
                  <a:srgbClr val="000099"/>
                </a:solidFill>
              </a:rPr>
              <a:t>Discuss obesity trends between groups</a:t>
            </a:r>
          </a:p>
          <a:p>
            <a:pPr marL="514350" indent="-514350" fontAlgn="base">
              <a:spcBef>
                <a:spcPct val="20000"/>
              </a:spcBef>
              <a:spcAft>
                <a:spcPct val="0"/>
              </a:spcAft>
              <a:buFontTx/>
              <a:buAutoNum type="arabicPeriod"/>
            </a:pPr>
            <a:r>
              <a:rPr lang="en-US" sz="2800" b="1" dirty="0" smtClean="0">
                <a:solidFill>
                  <a:srgbClr val="000099"/>
                </a:solidFill>
              </a:rPr>
              <a:t>Provide data on health disparities</a:t>
            </a:r>
          </a:p>
          <a:p>
            <a:pPr marL="514350" indent="-514350" fontAlgn="base">
              <a:spcBef>
                <a:spcPct val="20000"/>
              </a:spcBef>
              <a:spcAft>
                <a:spcPct val="0"/>
              </a:spcAft>
            </a:pPr>
            <a:r>
              <a:rPr lang="en-US" sz="2800"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152400"/>
            <a:ext cx="7772400" cy="1143000"/>
          </a:xfrm>
          <a:noFill/>
        </p:spPr>
        <p:txBody>
          <a:bodyPr lIns="90488" tIns="44450" rIns="90488" bIns="44450"/>
          <a:lstStyle/>
          <a:p>
            <a:pPr eaLnBrk="1" hangingPunct="1"/>
            <a:r>
              <a:rPr lang="en-US" sz="2800" dirty="0" smtClean="0"/>
              <a:t>Health for Asian Americans</a:t>
            </a:r>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r>
              <a:rPr lang="en-US" sz="2000" b="1" dirty="0" smtClean="0"/>
              <a:t>Health: </a:t>
            </a:r>
            <a:r>
              <a:rPr lang="en-US" sz="2000" dirty="0" smtClean="0"/>
              <a:t>It is significant to note that Asian American women have the highest life expectancy (85.8 years) of any other ethnic group in the U.S. Life expectancy varies among Asian subgroups: Filipino (81.5 years), Japanese (84.5 years), and Chinese women (86.1 years)</a:t>
            </a:r>
            <a:r>
              <a:rPr lang="en-US" sz="2000" baseline="30000" dirty="0" smtClean="0">
                <a:hlinkClick r:id="" action="ppaction://hlinkfile"/>
              </a:rPr>
              <a:t>1</a:t>
            </a:r>
            <a:r>
              <a:rPr lang="en-US" sz="2000" dirty="0" smtClean="0"/>
              <a:t>. </a:t>
            </a:r>
          </a:p>
          <a:p>
            <a:r>
              <a:rPr lang="en-US" sz="2000" dirty="0" smtClean="0"/>
              <a:t>Asian Americans are most at risk for the following health conditions: cancer, heart disease, stroke, unintentional injuries (accidents), and diabetes. Asian Americans also have a high prevalence of the following conditions and risk factors: chronic obstructive pulmonary disease, hepatitis B, HIV/AIDS, smoking, tuberculosis, and liver disease. </a:t>
            </a:r>
          </a:p>
          <a:p>
            <a:r>
              <a:rPr lang="en-US" sz="2000" b="1" dirty="0" smtClean="0"/>
              <a:t>Other Health Concerns:</a:t>
            </a:r>
            <a:r>
              <a:rPr lang="en-US" sz="2000" dirty="0" smtClean="0"/>
              <a:t> In 2010, tuberculosis was 11 times more common among Asians, with a case rate of 22.2 as compared to 2.0 for the White population. </a:t>
            </a:r>
          </a:p>
          <a:p>
            <a:r>
              <a:rPr lang="en-US" sz="2000" b="1" dirty="0" smtClean="0"/>
              <a:t>Source: Office of Minority Health</a:t>
            </a:r>
            <a:endParaRPr lang="en-US" sz="2000" b="1" dirty="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152400"/>
            <a:ext cx="7772400" cy="1143000"/>
          </a:xfrm>
          <a:noFill/>
        </p:spPr>
        <p:txBody>
          <a:bodyPr lIns="90488" tIns="44450" rIns="90488" bIns="44450"/>
          <a:lstStyle/>
          <a:p>
            <a:pPr eaLnBrk="1" hangingPunct="1"/>
            <a:r>
              <a:rPr lang="en-US" sz="2800" dirty="0" smtClean="0"/>
              <a:t>Health for Native Hawaiians</a:t>
            </a:r>
          </a:p>
        </p:txBody>
      </p:sp>
      <p:sp>
        <p:nvSpPr>
          <p:cNvPr id="25606" name="Rectangle 6"/>
          <p:cNvSpPr>
            <a:spLocks noGrp="1" noChangeArrowheads="1"/>
          </p:cNvSpPr>
          <p:nvPr>
            <p:ph type="body" idx="1"/>
          </p:nvPr>
        </p:nvSpPr>
        <p:spPr>
          <a:xfrm>
            <a:off x="609600" y="1219200"/>
            <a:ext cx="7772400" cy="4114800"/>
          </a:xfrm>
        </p:spPr>
        <p:txBody>
          <a:bodyPr lIns="90488" tIns="44450" rIns="90488" bIns="44450"/>
          <a:lstStyle/>
          <a:p>
            <a:r>
              <a:rPr lang="en-US" sz="1800" dirty="0" smtClean="0"/>
              <a:t>It is significant to note that in comparison to other ethnic groups, Native Hawaiians/ Pacific Islanders have higher rates of smoking, alcohol consumption, and obesity. </a:t>
            </a:r>
          </a:p>
          <a:p>
            <a:r>
              <a:rPr lang="en-US" sz="1800" dirty="0" smtClean="0"/>
              <a:t>This group also has little access to cancer prevention and control programs. </a:t>
            </a:r>
          </a:p>
          <a:p>
            <a:r>
              <a:rPr lang="en-US" sz="1800" dirty="0" smtClean="0"/>
              <a:t>Some leading causes of death among Native Hawaiians/Pacific Islanders include: cancer, heart disease, unintentional injuries (accidents), stroke and diabetes. </a:t>
            </a:r>
          </a:p>
          <a:p>
            <a:r>
              <a:rPr lang="en-US" sz="1800" dirty="0" smtClean="0"/>
              <a:t>Some other health conditions and risk factors that are prevalent among Native Hawaiians and Pacific Islanders are hepatitis B, HIV/AIDS, and tuberculosis. </a:t>
            </a:r>
          </a:p>
          <a:p>
            <a:r>
              <a:rPr lang="en-US" sz="1800" dirty="0" smtClean="0"/>
              <a:t>The infant mortality rate (deaths per 1,000 live births) for Native Hawaiians in 2002 was 9.6, higher than the rate for all Asian-American/Pacific Islander groups combined (4.8) and for all population (7.0).</a:t>
            </a:r>
          </a:p>
          <a:p>
            <a:r>
              <a:rPr lang="en-US" sz="1800" dirty="0" smtClean="0"/>
              <a:t>The tuberculosis rate (cases per 100,000) in 2010 was 8 times higher for Native Hawaiian/Pacific Islanders, with a case rate of 16.6, as compared to 2.0 for the White population. </a:t>
            </a:r>
          </a:p>
          <a:p>
            <a:r>
              <a:rPr lang="en-US" sz="1800" b="1" dirty="0" smtClean="0"/>
              <a:t>Source: The Office of Minority Health</a:t>
            </a:r>
            <a:endParaRPr lang="en-US" sz="1800" b="1" dirty="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US" sz="2800" dirty="0" smtClean="0"/>
              <a:t>Diabetes in NHPI</a:t>
            </a:r>
            <a:endParaRPr lang="en-US" sz="2800"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266241" name="Picture 1"/>
          <p:cNvPicPr>
            <a:picLocks noChangeAspect="1" noChangeArrowheads="1"/>
          </p:cNvPicPr>
          <p:nvPr/>
        </p:nvPicPr>
        <p:blipFill>
          <a:blip r:embed="rId4" cstate="print"/>
          <a:srcRect/>
          <a:stretch>
            <a:fillRect/>
          </a:stretch>
        </p:blipFill>
        <p:spPr bwMode="auto">
          <a:xfrm>
            <a:off x="38100" y="1143000"/>
            <a:ext cx="9105900" cy="5257800"/>
          </a:xfrm>
          <a:prstGeom prst="rect">
            <a:avLst/>
          </a:prstGeom>
          <a:noFill/>
          <a:ln w="9525">
            <a:noFill/>
            <a:miter lim="800000"/>
            <a:headEnd/>
            <a:tailEnd/>
          </a:ln>
        </p:spPr>
      </p:pic>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5"/>
          <p:cNvSpPr>
            <a:spLocks noChangeArrowheads="1"/>
          </p:cNvSpPr>
          <p:nvPr/>
        </p:nvSpPr>
        <p:spPr bwMode="auto">
          <a:xfrm>
            <a:off x="838200" y="1447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18" name="Rectangle 2"/>
          <p:cNvSpPr txBox="1">
            <a:spLocks noChangeArrowheads="1"/>
          </p:cNvSpPr>
          <p:nvPr/>
        </p:nvSpPr>
        <p:spPr>
          <a:xfrm>
            <a:off x="685800" y="0"/>
            <a:ext cx="7772400" cy="1143000"/>
          </a:xfrm>
          <a:prstGeom prst="rect">
            <a:avLst/>
          </a:prstGeom>
          <a:ln/>
        </p:spPr>
        <p:txBody>
          <a:bodyPr/>
          <a:lstStyle/>
          <a:p>
            <a:pPr algn="ctr" fontAlgn="base">
              <a:spcBef>
                <a:spcPct val="0"/>
              </a:spcBef>
              <a:spcAft>
                <a:spcPct val="0"/>
              </a:spcAft>
            </a:pPr>
            <a:endParaRPr lang="en-US" sz="4000" kern="0" dirty="0">
              <a:solidFill>
                <a:srgbClr val="FFFFFF"/>
              </a:solidFill>
            </a:endParaRPr>
          </a:p>
        </p:txBody>
      </p:sp>
      <p:cxnSp>
        <p:nvCxnSpPr>
          <p:cNvPr id="22" name="Straight Connector 21"/>
          <p:cNvCxnSpPr/>
          <p:nvPr/>
        </p:nvCxnSpPr>
        <p:spPr bwMode="auto">
          <a:xfrm>
            <a:off x="0" y="64770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0" y="64008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2626" name="Picture 2" descr="health indicators by race graph"/>
          <p:cNvPicPr>
            <a:picLocks noChangeAspect="1" noChangeArrowheads="1"/>
          </p:cNvPicPr>
          <p:nvPr/>
        </p:nvPicPr>
        <p:blipFill>
          <a:blip r:embed="rId5" cstate="print"/>
          <a:srcRect/>
          <a:stretch>
            <a:fillRect/>
          </a:stretch>
        </p:blipFill>
        <p:spPr bwMode="auto">
          <a:xfrm>
            <a:off x="838200" y="1219200"/>
            <a:ext cx="7853947" cy="4476750"/>
          </a:xfrm>
          <a:prstGeom prst="rect">
            <a:avLst/>
          </a:prstGeom>
          <a:noFill/>
        </p:spPr>
      </p:pic>
      <p:sp>
        <p:nvSpPr>
          <p:cNvPr id="10" name="Rectangle 5"/>
          <p:cNvSpPr txBox="1">
            <a:spLocks noChangeArrowheads="1"/>
          </p:cNvSpPr>
          <p:nvPr/>
        </p:nvSpPr>
        <p:spPr>
          <a:xfrm>
            <a:off x="838200" y="152400"/>
            <a:ext cx="7772400" cy="1143000"/>
          </a:xfrm>
          <a:prstGeom prst="rect">
            <a:avLst/>
          </a:prstGeom>
          <a:noFill/>
        </p:spPr>
        <p:txBody>
          <a:bodyPr lIns="90488" tIns="44450" rIns="90488" bIns="4445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noProof="0" dirty="0" smtClean="0">
                <a:solidFill>
                  <a:schemeClr val="tx2"/>
                </a:solidFill>
                <a:latin typeface="+mj-lt"/>
                <a:ea typeface="+mj-ea"/>
                <a:cs typeface="+mj-cs"/>
              </a:rPr>
              <a:t>Other Health Disparities in NHPI</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5"/>
          <p:cNvSpPr>
            <a:spLocks noChangeArrowheads="1"/>
          </p:cNvSpPr>
          <p:nvPr/>
        </p:nvSpPr>
        <p:spPr bwMode="auto">
          <a:xfrm>
            <a:off x="838200" y="1447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18" name="Rectangle 2"/>
          <p:cNvSpPr txBox="1">
            <a:spLocks noChangeArrowheads="1"/>
          </p:cNvSpPr>
          <p:nvPr/>
        </p:nvSpPr>
        <p:spPr>
          <a:xfrm>
            <a:off x="685800" y="0"/>
            <a:ext cx="7772400" cy="1143000"/>
          </a:xfrm>
          <a:prstGeom prst="rect">
            <a:avLst/>
          </a:prstGeom>
          <a:ln/>
        </p:spPr>
        <p:txBody>
          <a:bodyPr/>
          <a:lstStyle/>
          <a:p>
            <a:pPr algn="ctr" fontAlgn="base">
              <a:spcBef>
                <a:spcPct val="0"/>
              </a:spcBef>
              <a:spcAft>
                <a:spcPct val="0"/>
              </a:spcAft>
            </a:pPr>
            <a:endParaRPr lang="en-US" sz="4000" kern="0" dirty="0">
              <a:solidFill>
                <a:srgbClr val="FFFFFF"/>
              </a:solidFill>
            </a:endParaRPr>
          </a:p>
        </p:txBody>
      </p:sp>
      <p:cxnSp>
        <p:nvCxnSpPr>
          <p:cNvPr id="22" name="Straight Connector 21"/>
          <p:cNvCxnSpPr/>
          <p:nvPr/>
        </p:nvCxnSpPr>
        <p:spPr bwMode="auto">
          <a:xfrm>
            <a:off x="0" y="64770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0" y="64008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0578" name="Picture 2" descr="cancer incidence table"/>
          <p:cNvPicPr>
            <a:picLocks noChangeAspect="1" noChangeArrowheads="1"/>
          </p:cNvPicPr>
          <p:nvPr/>
        </p:nvPicPr>
        <p:blipFill>
          <a:blip r:embed="rId5" cstate="print"/>
          <a:srcRect/>
          <a:stretch>
            <a:fillRect/>
          </a:stretch>
        </p:blipFill>
        <p:spPr bwMode="auto">
          <a:xfrm>
            <a:off x="152400" y="1295400"/>
            <a:ext cx="8789737" cy="5010150"/>
          </a:xfrm>
          <a:prstGeom prst="rect">
            <a:avLst/>
          </a:prstGeom>
          <a:noFill/>
        </p:spPr>
      </p:pic>
    </p:spTree>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304800"/>
            <a:ext cx="7772400" cy="1143000"/>
          </a:xfrm>
          <a:noFill/>
        </p:spPr>
        <p:txBody>
          <a:bodyPr lIns="90488" tIns="44450" rIns="90488" bIns="44450"/>
          <a:lstStyle/>
          <a:p>
            <a:pPr eaLnBrk="1" hangingPunct="1"/>
            <a:r>
              <a:rPr lang="en-US" sz="2800" dirty="0" smtClean="0"/>
              <a:t>Cancer Incidence and Survival</a:t>
            </a:r>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pic>
        <p:nvPicPr>
          <p:cNvPr id="249858" name="Picture 2"/>
          <p:cNvPicPr>
            <a:picLocks noChangeAspect="1" noChangeArrowheads="1"/>
          </p:cNvPicPr>
          <p:nvPr/>
        </p:nvPicPr>
        <p:blipFill>
          <a:blip r:embed="rId4" cstate="print"/>
          <a:srcRect/>
          <a:stretch>
            <a:fillRect/>
          </a:stretch>
        </p:blipFill>
        <p:spPr bwMode="auto">
          <a:xfrm>
            <a:off x="0" y="609600"/>
            <a:ext cx="9144000" cy="2924175"/>
          </a:xfrm>
          <a:prstGeom prst="rect">
            <a:avLst/>
          </a:prstGeom>
          <a:noFill/>
          <a:ln w="9525">
            <a:noFill/>
            <a:miter lim="800000"/>
            <a:headEnd/>
            <a:tailEnd/>
          </a:ln>
        </p:spPr>
      </p:pic>
      <p:pic>
        <p:nvPicPr>
          <p:cNvPr id="249859" name="Picture 3"/>
          <p:cNvPicPr>
            <a:picLocks noChangeAspect="1" noChangeArrowheads="1"/>
          </p:cNvPicPr>
          <p:nvPr/>
        </p:nvPicPr>
        <p:blipFill>
          <a:blip r:embed="rId5" cstate="print"/>
          <a:srcRect/>
          <a:stretch>
            <a:fillRect/>
          </a:stretch>
        </p:blipFill>
        <p:spPr bwMode="auto">
          <a:xfrm>
            <a:off x="0" y="3733800"/>
            <a:ext cx="9144000" cy="2927975"/>
          </a:xfrm>
          <a:prstGeom prst="rect">
            <a:avLst/>
          </a:prstGeom>
          <a:noFill/>
          <a:ln w="9525">
            <a:noFill/>
            <a:miter lim="800000"/>
            <a:headEnd/>
            <a:tailEnd/>
          </a:ln>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5"/>
          <p:cNvSpPr>
            <a:spLocks noChangeArrowheads="1"/>
          </p:cNvSpPr>
          <p:nvPr/>
        </p:nvSpPr>
        <p:spPr bwMode="auto">
          <a:xfrm>
            <a:off x="838200" y="1447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17" name="Rectangle 3"/>
          <p:cNvSpPr txBox="1">
            <a:spLocks noChangeArrowheads="1"/>
          </p:cNvSpPr>
          <p:nvPr/>
        </p:nvSpPr>
        <p:spPr bwMode="auto">
          <a:xfrm>
            <a:off x="304800" y="1524000"/>
            <a:ext cx="4364182" cy="22053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baseline="0" noProof="0" dirty="0" smtClean="0">
                <a:ln>
                  <a:noFill/>
                </a:ln>
                <a:solidFill>
                  <a:schemeClr val="tx1"/>
                </a:solidFill>
                <a:effectLst/>
                <a:uLnTx/>
                <a:uFillTx/>
                <a:latin typeface="+mn-lt"/>
                <a:ea typeface="+mn-ea"/>
                <a:cs typeface="+mn-cs"/>
              </a:rPr>
              <a:t>~30 distinct Asian ethnic and cultural groups</a:t>
            </a:r>
            <a:r>
              <a:rPr kumimoji="0" lang="en-US" sz="2500" b="0" i="0" u="none" strike="noStrike" kern="0" cap="none" spc="0" normalizeH="0" baseline="30000" noProof="0" dirty="0" smtClean="0">
                <a:ln>
                  <a:noFill/>
                </a:ln>
                <a:solidFill>
                  <a:schemeClr val="tx1"/>
                </a:solidFill>
                <a:effectLst/>
                <a:uLnTx/>
                <a:uFillTx/>
                <a:latin typeface="+mn-lt"/>
                <a:ea typeface="+mn-ea"/>
                <a:cs typeface="+mn-cs"/>
              </a:rPr>
              <a:t>1</a:t>
            </a:r>
            <a:endParaRPr kumimoji="0" lang="en-US" sz="25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baseline="0" noProof="0" dirty="0" smtClean="0">
                <a:ln>
                  <a:noFill/>
                </a:ln>
                <a:solidFill>
                  <a:schemeClr val="tx1"/>
                </a:solidFill>
                <a:effectLst/>
                <a:uLnTx/>
                <a:uFillTx/>
                <a:latin typeface="+mn-lt"/>
                <a:ea typeface="+mn-ea"/>
                <a:cs typeface="+mn-cs"/>
              </a:rPr>
              <a:t>60% of Asians in U.S. are foreign born in 2009</a:t>
            </a:r>
            <a:r>
              <a:rPr kumimoji="0" lang="en-US" sz="2500" b="0" i="0" u="none" strike="noStrike" kern="0" cap="none" spc="0" normalizeH="0" baseline="30000" noProof="0" dirty="0" smtClean="0">
                <a:ln>
                  <a:noFill/>
                </a:ln>
                <a:solidFill>
                  <a:schemeClr val="tx1"/>
                </a:solidFill>
                <a:effectLst/>
                <a:uLnTx/>
                <a:uFillTx/>
                <a:latin typeface="+mn-lt"/>
                <a:ea typeface="+mn-ea"/>
                <a:cs typeface="+mn-cs"/>
              </a:rPr>
              <a:t>2</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endParaRPr kumimoji="0" lang="en-US" sz="2500" b="0" i="0" u="none" strike="noStrike" kern="0" cap="none" spc="0" normalizeH="0" baseline="0" noProof="0" dirty="0">
              <a:ln>
                <a:noFill/>
              </a:ln>
              <a:solidFill>
                <a:schemeClr val="tx1"/>
              </a:solidFill>
              <a:effectLst/>
              <a:uLnTx/>
              <a:uFillTx/>
              <a:latin typeface="+mn-lt"/>
              <a:ea typeface="+mn-ea"/>
              <a:cs typeface="+mn-cs"/>
            </a:endParaRPr>
          </a:p>
        </p:txBody>
      </p:sp>
      <p:sp>
        <p:nvSpPr>
          <p:cNvPr id="18" name="Rectangle 2"/>
          <p:cNvSpPr txBox="1">
            <a:spLocks noChangeArrowheads="1"/>
          </p:cNvSpPr>
          <p:nvPr/>
        </p:nvSpPr>
        <p:spPr>
          <a:xfrm>
            <a:off x="685800" y="0"/>
            <a:ext cx="7772400" cy="11430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Diversity in AA and NHPI</a:t>
            </a:r>
          </a:p>
        </p:txBody>
      </p:sp>
      <p:sp>
        <p:nvSpPr>
          <p:cNvPr id="19" name="Rectangle 3"/>
          <p:cNvSpPr txBox="1">
            <a:spLocks noChangeArrowheads="1"/>
          </p:cNvSpPr>
          <p:nvPr/>
        </p:nvSpPr>
        <p:spPr>
          <a:xfrm>
            <a:off x="4779818" y="1447800"/>
            <a:ext cx="4364182" cy="25101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ct val="40000"/>
              </a:spcBef>
              <a:buClr>
                <a:prstClr val="black"/>
              </a:buClr>
            </a:pPr>
            <a:r>
              <a:rPr lang="en-US" sz="2500" dirty="0" smtClean="0"/>
              <a:t>~50 distinct Native Hawaiian and Pacific Islander  ethnic and cultural groups</a:t>
            </a:r>
            <a:r>
              <a:rPr lang="en-US" sz="2500" baseline="30000" dirty="0" smtClean="0"/>
              <a:t>1</a:t>
            </a:r>
            <a:endParaRPr lang="en-US" sz="2500" dirty="0" smtClean="0"/>
          </a:p>
          <a:p>
            <a:pPr>
              <a:lnSpc>
                <a:spcPct val="80000"/>
              </a:lnSpc>
              <a:spcBef>
                <a:spcPct val="40000"/>
              </a:spcBef>
              <a:buClr>
                <a:prstClr val="black"/>
              </a:buClr>
            </a:pPr>
            <a:r>
              <a:rPr lang="en-US" sz="2500" dirty="0" smtClean="0"/>
              <a:t>12% of NHPIs in U.S. are foreign born in 2009</a:t>
            </a:r>
            <a:r>
              <a:rPr lang="en-US" sz="2500" baseline="30000" dirty="0" smtClean="0"/>
              <a:t>2</a:t>
            </a:r>
            <a:endParaRPr lang="en-US" sz="2500" dirty="0" smtClean="0"/>
          </a:p>
        </p:txBody>
      </p:sp>
      <p:cxnSp>
        <p:nvCxnSpPr>
          <p:cNvPr id="21" name="Straight Connector 20"/>
          <p:cNvCxnSpPr/>
          <p:nvPr/>
        </p:nvCxnSpPr>
        <p:spPr bwMode="auto">
          <a:xfrm>
            <a:off x="4648200" y="1371600"/>
            <a:ext cx="0" cy="1981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381000" y="3810000"/>
            <a:ext cx="7696201" cy="1862048"/>
          </a:xfrm>
          <a:prstGeom prst="rect">
            <a:avLst/>
          </a:prstGeom>
          <a:noFill/>
        </p:spPr>
        <p:txBody>
          <a:bodyPr wrap="square" rtlCol="0">
            <a:spAutoFit/>
          </a:bodyPr>
          <a:lstStyle/>
          <a:p>
            <a:pPr marL="285750" indent="-285750">
              <a:lnSpc>
                <a:spcPct val="80000"/>
              </a:lnSpc>
              <a:spcBef>
                <a:spcPct val="40000"/>
              </a:spcBef>
              <a:buClr>
                <a:prstClr val="black"/>
              </a:buClr>
              <a:buFont typeface="Arial" pitchFamily="34" charset="0"/>
              <a:buChar char="•"/>
            </a:pPr>
            <a:r>
              <a:rPr lang="en-US" sz="2500" dirty="0"/>
              <a:t>&gt;2,000 distinct Asian and Pacific languages and dialects</a:t>
            </a:r>
            <a:r>
              <a:rPr lang="en-US" sz="2500" baseline="30000" dirty="0"/>
              <a:t>3</a:t>
            </a:r>
            <a:endParaRPr lang="en-US" sz="2500" dirty="0"/>
          </a:p>
          <a:p>
            <a:pPr marL="285750" indent="-285750">
              <a:lnSpc>
                <a:spcPct val="80000"/>
              </a:lnSpc>
              <a:spcBef>
                <a:spcPct val="40000"/>
              </a:spcBef>
              <a:buClr>
                <a:prstClr val="black"/>
              </a:buClr>
              <a:buFont typeface="Arial" pitchFamily="34" charset="0"/>
              <a:buChar char="•"/>
            </a:pPr>
            <a:r>
              <a:rPr lang="en-US" sz="2500" dirty="0"/>
              <a:t>&gt;100 Asian or Pacific Island languages/dialects commonly spoken in the U.S.</a:t>
            </a:r>
            <a:r>
              <a:rPr lang="en-US" sz="2500" baseline="30000" dirty="0"/>
              <a:t>4</a:t>
            </a:r>
            <a:r>
              <a:rPr lang="en-US" sz="2500" dirty="0"/>
              <a:t> </a:t>
            </a:r>
          </a:p>
          <a:p>
            <a:endParaRPr lang="en-US" sz="2500" dirty="0">
              <a:solidFill>
                <a:prstClr val="black"/>
              </a:solidFill>
            </a:endParaRPr>
          </a:p>
        </p:txBody>
      </p:sp>
      <p:sp>
        <p:nvSpPr>
          <p:cNvPr id="24" name="Text Box 21"/>
          <p:cNvSpPr txBox="1">
            <a:spLocks noChangeArrowheads="1"/>
          </p:cNvSpPr>
          <p:nvPr/>
        </p:nvSpPr>
        <p:spPr bwMode="auto">
          <a:xfrm>
            <a:off x="277091" y="5638800"/>
            <a:ext cx="8866909" cy="830975"/>
          </a:xfrm>
          <a:prstGeom prst="rect">
            <a:avLst/>
          </a:prstGeom>
          <a:noFill/>
          <a:ln w="9525">
            <a:noFill/>
            <a:miter lim="800000"/>
            <a:headEnd/>
            <a:tailEnd/>
          </a:ln>
        </p:spPr>
        <p:txBody>
          <a:bodyPr lIns="91418" tIns="45709" rIns="91418" bIns="45709">
            <a:spAutoFit/>
          </a:bodyPr>
          <a:lstStyle/>
          <a:p>
            <a:pPr defTabSz="914501" eaLnBrk="0" fontAlgn="base" hangingPunct="0">
              <a:spcBef>
                <a:spcPct val="50000"/>
              </a:spcBef>
              <a:spcAft>
                <a:spcPct val="0"/>
              </a:spcAft>
            </a:pPr>
            <a:r>
              <a:rPr lang="en-US" sz="1200" b="1" i="1" baseline="30000" dirty="0">
                <a:latin typeface="Arial Narrow" pitchFamily="34" charset="0"/>
              </a:rPr>
              <a:t>1</a:t>
            </a:r>
            <a:r>
              <a:rPr lang="en-US" sz="1200" i="1" dirty="0">
                <a:latin typeface="Arial Narrow" pitchFamily="34" charset="0"/>
              </a:rPr>
              <a:t>U.S. Census: The Native Hawaiian and Other Pacific Islander Population: 2000, Census 2000 Brief, issued December 2001;  Asian &amp; Pacific Islander American Health Forum, </a:t>
            </a:r>
            <a:r>
              <a:rPr lang="en-US" sz="1200" b="1" i="1" dirty="0">
                <a:latin typeface="Arial Narrow" pitchFamily="34" charset="0"/>
              </a:rPr>
              <a:t>2000.  </a:t>
            </a:r>
            <a:r>
              <a:rPr lang="en-US" sz="1200" b="1" i="1" baseline="30000" dirty="0">
                <a:latin typeface="Arial Narrow" pitchFamily="34" charset="0"/>
              </a:rPr>
              <a:t>2</a:t>
            </a:r>
            <a:r>
              <a:rPr lang="en-US" sz="1200" b="1" i="1" dirty="0">
                <a:latin typeface="Arial Narrow" pitchFamily="34" charset="0"/>
              </a:rPr>
              <a:t>U.S. Census 2009 Estimates. </a:t>
            </a:r>
            <a:r>
              <a:rPr lang="en-US" sz="1200" b="1" i="1" baseline="30000" dirty="0">
                <a:latin typeface="Arial Narrow" pitchFamily="34" charset="0"/>
              </a:rPr>
              <a:t>3</a:t>
            </a:r>
            <a:r>
              <a:rPr lang="en-US" sz="1200" b="1" i="1" dirty="0">
                <a:latin typeface="Arial Narrow" pitchFamily="34" charset="0"/>
              </a:rPr>
              <a:t>Boeree CG: The Language Families of the World, </a:t>
            </a:r>
            <a:r>
              <a:rPr lang="en-US" sz="1200" b="1" i="1" dirty="0">
                <a:latin typeface="Arial Narrow" pitchFamily="34" charset="0"/>
                <a:hlinkClick r:id="rId5"/>
              </a:rPr>
              <a:t>http://webspace.ship.edu/cgboer/languagefamilies.html</a:t>
            </a:r>
            <a:r>
              <a:rPr lang="en-US" sz="1200" b="1" i="1" dirty="0">
                <a:latin typeface="Arial Narrow" pitchFamily="34" charset="0"/>
              </a:rPr>
              <a:t>.  </a:t>
            </a:r>
            <a:r>
              <a:rPr lang="en-US" sz="1200" b="1" i="1" baseline="30000" dirty="0">
                <a:latin typeface="Arial Narrow" pitchFamily="34" charset="0"/>
              </a:rPr>
              <a:t>4</a:t>
            </a:r>
            <a:r>
              <a:rPr lang="en-US" sz="1200" b="1" i="1" dirty="0">
                <a:latin typeface="Arial Narrow" pitchFamily="34" charset="0"/>
              </a:rPr>
              <a:t>AAPCHO: Asian Americans, Native Hawaiians and other Pacific Islanders (AA and NHOPIs), </a:t>
            </a:r>
            <a:r>
              <a:rPr lang="en-US" sz="1200" b="1" i="1" dirty="0">
                <a:latin typeface="Arial Narrow" pitchFamily="34" charset="0"/>
                <a:hlinkClick r:id="rId6"/>
              </a:rPr>
              <a:t>http://www.aapcho.org/site/aapcho/section.php?id=10950</a:t>
            </a:r>
            <a:r>
              <a:rPr lang="en-US" sz="1200" b="1" i="1" dirty="0">
                <a:latin typeface="Arial Narrow" pitchFamily="34" charset="0"/>
              </a:rPr>
              <a:t>. </a:t>
            </a:r>
          </a:p>
        </p:txBody>
      </p:sp>
      <p:cxnSp>
        <p:nvCxnSpPr>
          <p:cNvPr id="26" name="Straight Connector 25"/>
          <p:cNvCxnSpPr/>
          <p:nvPr/>
        </p:nvCxnSpPr>
        <p:spPr bwMode="auto">
          <a:xfrm>
            <a:off x="228600" y="5562600"/>
            <a:ext cx="838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152400"/>
            <a:ext cx="7772400" cy="1143000"/>
          </a:xfrm>
          <a:noFill/>
        </p:spPr>
        <p:txBody>
          <a:bodyPr lIns="90488" tIns="44450" rIns="90488" bIns="44450"/>
          <a:lstStyle/>
          <a:p>
            <a:pPr eaLnBrk="1" hangingPunct="1"/>
            <a:r>
              <a:rPr lang="en-US" sz="2800" dirty="0" smtClean="0"/>
              <a:t>Social Determinants of Health Disparities</a:t>
            </a:r>
            <a:endParaRPr lang="en-US" sz="2800"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sp>
        <p:nvSpPr>
          <p:cNvPr id="11"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buFontTx/>
              <a:buChar char="•"/>
            </a:pPr>
            <a:r>
              <a:rPr lang="en-US" sz="3200" dirty="0" smtClean="0">
                <a:solidFill>
                  <a:srgbClr val="000099"/>
                </a:solidFill>
              </a:rPr>
              <a:t>Social Economic Status – how does this relate to health and childhood obesity?</a:t>
            </a:r>
          </a:p>
          <a:p>
            <a:pPr marL="342900" indent="-342900" fontAlgn="base">
              <a:spcBef>
                <a:spcPct val="20000"/>
              </a:spcBef>
              <a:spcAft>
                <a:spcPct val="0"/>
              </a:spcAft>
              <a:buFontTx/>
              <a:buChar char="•"/>
            </a:pPr>
            <a:r>
              <a:rPr lang="en-US" sz="3200" dirty="0" smtClean="0">
                <a:solidFill>
                  <a:srgbClr val="000099"/>
                </a:solidFill>
              </a:rPr>
              <a:t>Food security and insecurity</a:t>
            </a:r>
          </a:p>
          <a:p>
            <a:pPr marL="342900" indent="-342900" fontAlgn="base">
              <a:spcBef>
                <a:spcPct val="20000"/>
              </a:spcBef>
              <a:spcAft>
                <a:spcPct val="0"/>
              </a:spcAft>
              <a:buFontTx/>
              <a:buChar char="•"/>
            </a:pPr>
            <a:r>
              <a:rPr lang="en-US" sz="3200" dirty="0" smtClean="0">
                <a:solidFill>
                  <a:srgbClr val="000099"/>
                </a:solidFill>
              </a:rPr>
              <a:t>Immigration/acculturation issues</a:t>
            </a:r>
          </a:p>
          <a:p>
            <a:pPr marL="342900" indent="-342900" fontAlgn="base">
              <a:spcBef>
                <a:spcPct val="20000"/>
              </a:spcBef>
              <a:spcAft>
                <a:spcPct val="0"/>
              </a:spcAft>
              <a:buFontTx/>
              <a:buChar char="•"/>
            </a:pPr>
            <a:r>
              <a:rPr lang="en-US" sz="3200" dirty="0" smtClean="0">
                <a:solidFill>
                  <a:srgbClr val="000099"/>
                </a:solidFill>
              </a:rPr>
              <a:t>Neighborhood characteristics</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1" i="1" u="none" strike="noStrike" kern="0" cap="none" spc="0" normalizeH="0" baseline="0" noProof="0" dirty="0" smtClean="0">
              <a:ln>
                <a:noFill/>
              </a:ln>
              <a:solidFill>
                <a:schemeClr val="tx1"/>
              </a:solidFill>
              <a:effectLst/>
              <a:uLnTx/>
              <a:uFillTx/>
              <a:latin typeface="+mn-lt"/>
              <a:ea typeface="+mn-ea"/>
              <a:cs typeface="Arial" pitchFamily="34" charset="0"/>
            </a:endParaRPr>
          </a:p>
        </p:txBody>
      </p:sp>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FontTx/>
              <a:buAutoNum type="arabicPeriod"/>
            </a:pPr>
            <a:r>
              <a:rPr lang="en-US" sz="2800" dirty="0" smtClean="0">
                <a:solidFill>
                  <a:srgbClr val="000099"/>
                </a:solidFill>
              </a:rPr>
              <a:t>Provide data on AA &amp; NHPI diversity</a:t>
            </a:r>
          </a:p>
          <a:p>
            <a:pPr marL="514350" indent="-514350" fontAlgn="base">
              <a:spcBef>
                <a:spcPct val="20000"/>
              </a:spcBef>
              <a:spcAft>
                <a:spcPct val="0"/>
              </a:spcAft>
              <a:buFontTx/>
              <a:buAutoNum type="arabicPeriod"/>
            </a:pPr>
            <a:r>
              <a:rPr lang="en-US" sz="2800" dirty="0" smtClean="0">
                <a:solidFill>
                  <a:srgbClr val="000099"/>
                </a:solidFill>
              </a:rPr>
              <a:t>Distinguish groups geographically and culturally</a:t>
            </a:r>
          </a:p>
          <a:p>
            <a:pPr marL="971550" lvl="1" indent="-514350" fontAlgn="base">
              <a:spcBef>
                <a:spcPct val="20000"/>
              </a:spcBef>
              <a:spcAft>
                <a:spcPct val="0"/>
              </a:spcAft>
            </a:pPr>
            <a:r>
              <a:rPr lang="en-US" sz="2800" dirty="0" smtClean="0">
                <a:solidFill>
                  <a:srgbClr val="000099"/>
                </a:solidFill>
              </a:rPr>
              <a:t>a.  Asian Americans</a:t>
            </a:r>
          </a:p>
          <a:p>
            <a:pPr marL="971550" lvl="1" indent="-514350" fontAlgn="base">
              <a:spcBef>
                <a:spcPct val="20000"/>
              </a:spcBef>
              <a:spcAft>
                <a:spcPct val="0"/>
              </a:spcAft>
              <a:buFontTx/>
              <a:buAutoNum type="alphaLcPeriod" startAt="2"/>
            </a:pPr>
            <a:r>
              <a:rPr lang="en-US" sz="2800" dirty="0" smtClean="0">
                <a:solidFill>
                  <a:srgbClr val="000099"/>
                </a:solidFill>
              </a:rPr>
              <a:t>NHPI</a:t>
            </a:r>
          </a:p>
          <a:p>
            <a:pPr marL="514350" indent="-514350" fontAlgn="base">
              <a:spcBef>
                <a:spcPct val="20000"/>
              </a:spcBef>
              <a:spcAft>
                <a:spcPct val="0"/>
              </a:spcAft>
              <a:buFontTx/>
              <a:buAutoNum type="arabicPeriod"/>
            </a:pPr>
            <a:r>
              <a:rPr lang="en-US" sz="2800" dirty="0" smtClean="0">
                <a:solidFill>
                  <a:srgbClr val="000099"/>
                </a:solidFill>
              </a:rPr>
              <a:t>Present brief history of NHPI </a:t>
            </a:r>
          </a:p>
          <a:p>
            <a:pPr marL="514350" indent="-514350" fontAlgn="base">
              <a:spcBef>
                <a:spcPct val="20000"/>
              </a:spcBef>
              <a:spcAft>
                <a:spcPct val="0"/>
              </a:spcAft>
              <a:buFontTx/>
              <a:buAutoNum type="arabicPeriod"/>
            </a:pPr>
            <a:r>
              <a:rPr lang="en-US" sz="2800" dirty="0" smtClean="0">
                <a:solidFill>
                  <a:srgbClr val="000099"/>
                </a:solidFill>
              </a:rPr>
              <a:t>Outline population changes in US </a:t>
            </a:r>
          </a:p>
          <a:p>
            <a:pPr marL="514350" indent="-514350" fontAlgn="base">
              <a:spcBef>
                <a:spcPct val="20000"/>
              </a:spcBef>
              <a:spcAft>
                <a:spcPct val="0"/>
              </a:spcAft>
              <a:buFontTx/>
              <a:buAutoNum type="arabicPeriod"/>
            </a:pPr>
            <a:r>
              <a:rPr lang="en-US" sz="2800" dirty="0" smtClean="0">
                <a:solidFill>
                  <a:srgbClr val="000099"/>
                </a:solidFill>
              </a:rPr>
              <a:t>Discuss obesity trends between groups</a:t>
            </a:r>
          </a:p>
          <a:p>
            <a:pPr marL="514350" indent="-514350" fontAlgn="base">
              <a:spcBef>
                <a:spcPct val="20000"/>
              </a:spcBef>
              <a:spcAft>
                <a:spcPct val="0"/>
              </a:spcAft>
              <a:buFontTx/>
              <a:buAutoNum type="arabicPeriod"/>
            </a:pPr>
            <a:r>
              <a:rPr lang="en-US" sz="2800" dirty="0" smtClean="0">
                <a:solidFill>
                  <a:srgbClr val="000099"/>
                </a:solidFill>
              </a:rPr>
              <a:t>Provide data on health disparities</a:t>
            </a:r>
          </a:p>
          <a:p>
            <a:pPr marL="514350" indent="-514350" fontAlgn="base">
              <a:spcBef>
                <a:spcPct val="20000"/>
              </a:spcBef>
              <a:spcAft>
                <a:spcPct val="0"/>
              </a:spcAft>
            </a:pPr>
            <a:r>
              <a:rPr lang="en-US" sz="2800" b="1"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304800"/>
            <a:ext cx="7772400" cy="1143000"/>
          </a:xfrm>
          <a:noFill/>
        </p:spPr>
        <p:txBody>
          <a:bodyPr lIns="90488" tIns="44450" rIns="90488" bIns="44450"/>
          <a:lstStyle/>
          <a:p>
            <a:pPr eaLnBrk="1" hangingPunct="1"/>
            <a:r>
              <a:rPr lang="en-US" sz="2800" dirty="0" smtClean="0"/>
              <a:t/>
            </a:r>
            <a:br>
              <a:rPr lang="en-US" sz="2800" dirty="0" smtClean="0"/>
            </a:br>
            <a:r>
              <a:rPr lang="en-US" dirty="0" smtClean="0"/>
              <a:t>Activity</a:t>
            </a:r>
            <a:endParaRPr lang="en-US"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None/>
              <a:defRPr/>
            </a:pPr>
            <a:r>
              <a:rPr lang="en-US" sz="3600" dirty="0" smtClean="0"/>
              <a:t>In groups of four – discuss and answer the following questions:</a:t>
            </a:r>
          </a:p>
          <a:p>
            <a:pPr marL="1009650" lvl="1" indent="-609600" eaLnBrk="1" hangingPunct="1">
              <a:lnSpc>
                <a:spcPct val="90000"/>
              </a:lnSpc>
              <a:buFontTx/>
              <a:buAutoNum type="arabicPeriod"/>
              <a:defRPr/>
            </a:pPr>
            <a:r>
              <a:rPr lang="en-US" sz="3200" dirty="0" smtClean="0"/>
              <a:t>Are AA and NHPI different?</a:t>
            </a:r>
          </a:p>
          <a:p>
            <a:pPr marL="1009650" lvl="1" indent="-609600" eaLnBrk="1" hangingPunct="1">
              <a:lnSpc>
                <a:spcPct val="90000"/>
              </a:lnSpc>
              <a:buFontTx/>
              <a:buAutoNum type="arabicPeriod"/>
              <a:defRPr/>
            </a:pPr>
            <a:r>
              <a:rPr lang="en-US" sz="3200" dirty="0" smtClean="0"/>
              <a:t>Discuss the differences –</a:t>
            </a:r>
          </a:p>
          <a:p>
            <a:pPr marL="1009650" lvl="1" indent="-609600" eaLnBrk="1" hangingPunct="1">
              <a:lnSpc>
                <a:spcPct val="90000"/>
              </a:lnSpc>
              <a:buFontTx/>
              <a:buAutoNum type="arabicPeriod"/>
              <a:defRPr/>
            </a:pPr>
            <a:r>
              <a:rPr lang="en-US" sz="3200" dirty="0" smtClean="0"/>
              <a:t>Why are these differences important in terms of addressing health and in addressing childhood obesity?  </a:t>
            </a:r>
            <a:endParaRPr lang="en-US" sz="32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pic>
        <p:nvPicPr>
          <p:cNvPr id="9" name="Picture 9" descr="Luau"/>
          <p:cNvPicPr>
            <a:picLocks noChangeAspect="1" noChangeArrowheads="1"/>
          </p:cNvPicPr>
          <p:nvPr/>
        </p:nvPicPr>
        <p:blipFill>
          <a:blip r:embed="rId5" cstate="print"/>
          <a:srcRect/>
          <a:stretch>
            <a:fillRect/>
          </a:stretch>
        </p:blipFill>
        <p:spPr bwMode="auto">
          <a:xfrm>
            <a:off x="0" y="5257800"/>
            <a:ext cx="2895600" cy="1295398"/>
          </a:xfrm>
          <a:prstGeom prst="rect">
            <a:avLst/>
          </a:prstGeom>
          <a:noFill/>
        </p:spPr>
      </p:pic>
      <p:pic>
        <p:nvPicPr>
          <p:cNvPr id="10" name="Picture 6" descr="http://images.google.com/images?q=tbn:AUAX8ldC3jUJ:http://www.agri.pref.chiba.jp/laboratory/agri/labo/ucb/taro.jpg">
            <a:hlinkClick r:id="rId6"/>
          </p:cNvPr>
          <p:cNvPicPr>
            <a:picLocks noChangeAspect="1" noChangeArrowheads="1"/>
          </p:cNvPicPr>
          <p:nvPr/>
        </p:nvPicPr>
        <p:blipFill>
          <a:blip r:embed="rId7" cstate="print"/>
          <a:srcRect/>
          <a:stretch>
            <a:fillRect/>
          </a:stretch>
        </p:blipFill>
        <p:spPr bwMode="auto">
          <a:xfrm>
            <a:off x="2895600" y="5257800"/>
            <a:ext cx="2971800" cy="1295400"/>
          </a:xfrm>
          <a:prstGeom prst="rect">
            <a:avLst/>
          </a:prstGeom>
          <a:noFill/>
        </p:spPr>
      </p:pic>
      <p:pic>
        <p:nvPicPr>
          <p:cNvPr id="11" name="Picture 22" descr="http://rds.yahoo.com/S=96062883/K=Hawaii/v=2/SID=w/l=IVI/;_ylt=A0Je5mYyaA5EAvQAp7GjzbkF;_ylu=X3oDMTA4NDgyNWN0BHNlYwNwcm9m/SIG=122vhtoqk/EXP=1141881266/*-http%3A//www.earthnet.net/~eco/hawaii/hawaii.jpg"/>
          <p:cNvPicPr>
            <a:picLocks noChangeAspect="1" noChangeArrowheads="1"/>
          </p:cNvPicPr>
          <p:nvPr/>
        </p:nvPicPr>
        <p:blipFill>
          <a:blip r:embed="rId8" cstate="print"/>
          <a:srcRect/>
          <a:stretch>
            <a:fillRect/>
          </a:stretch>
        </p:blipFill>
        <p:spPr bwMode="auto">
          <a:xfrm>
            <a:off x="5867400" y="5257800"/>
            <a:ext cx="3276600" cy="1295400"/>
          </a:xfrm>
          <a:prstGeom prst="rect">
            <a:avLst/>
          </a:prstGeom>
          <a:noFill/>
        </p:spPr>
      </p:pic>
      <p:pic>
        <p:nvPicPr>
          <p:cNvPr id="15" name="Picture 14"/>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219200" y="1828800"/>
            <a:ext cx="1371600" cy="576577"/>
          </a:xfrm>
          <a:prstGeom prst="rect">
            <a:avLst/>
          </a:prstGeom>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Acknowledgements/References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buFontTx/>
              <a:buChar char="•"/>
            </a:pPr>
            <a:r>
              <a:rPr lang="en-US" sz="3200" dirty="0">
                <a:solidFill>
                  <a:srgbClr val="000099"/>
                </a:solidFill>
                <a:latin typeface="Garamond" pitchFamily="18" charset="0"/>
              </a:rPr>
              <a:t>Mavis Nitta, MPH, CHES</a:t>
            </a:r>
          </a:p>
          <a:p>
            <a:pPr marL="342900" indent="-342900" fontAlgn="base">
              <a:spcBef>
                <a:spcPct val="20000"/>
              </a:spcBef>
              <a:spcAft>
                <a:spcPct val="0"/>
              </a:spcAft>
              <a:buFontTx/>
              <a:buChar char="•"/>
              <a:defRPr/>
            </a:pPr>
            <a:endParaRPr lang="en-US" sz="3200" kern="0" dirty="0" smtClean="0">
              <a:solidFill>
                <a:srgbClr val="000099"/>
              </a:solidFill>
            </a:endParaRPr>
          </a:p>
          <a:p>
            <a:pPr marL="342900" indent="-342900" fontAlgn="base">
              <a:spcBef>
                <a:spcPct val="20000"/>
              </a:spcBef>
              <a:spcAft>
                <a:spcPct val="0"/>
              </a:spcAft>
              <a:buFontTx/>
              <a:buChar char="•"/>
              <a:defRPr/>
            </a:pPr>
            <a:r>
              <a:rPr lang="en-US" sz="3200" kern="0" dirty="0" smtClean="0">
                <a:solidFill>
                  <a:srgbClr val="000099"/>
                </a:solidFill>
              </a:rPr>
              <a:t>The Office of Minority Health</a:t>
            </a:r>
          </a:p>
          <a:p>
            <a:pPr marL="342900" indent="-342900" fontAlgn="base">
              <a:spcBef>
                <a:spcPct val="20000"/>
              </a:spcBef>
              <a:spcAft>
                <a:spcPct val="0"/>
              </a:spcAft>
              <a:buFontTx/>
              <a:buChar char="•"/>
              <a:defRPr/>
            </a:pPr>
            <a:r>
              <a:rPr lang="en-US" sz="3200" kern="0" dirty="0" smtClean="0">
                <a:solidFill>
                  <a:srgbClr val="000099"/>
                </a:solidFill>
              </a:rPr>
              <a:t>Centers for Disease </a:t>
            </a:r>
            <a:r>
              <a:rPr lang="en-US" sz="3200" kern="0" dirty="0" smtClean="0">
                <a:solidFill>
                  <a:srgbClr val="000099"/>
                </a:solidFill>
              </a:rPr>
              <a:t>Control</a:t>
            </a:r>
          </a:p>
          <a:p>
            <a:pPr marL="342900" indent="-342900" fontAlgn="base">
              <a:spcBef>
                <a:spcPct val="20000"/>
              </a:spcBef>
              <a:spcAft>
                <a:spcPct val="0"/>
              </a:spcAft>
              <a:buFontTx/>
              <a:buChar char="•"/>
              <a:defRPr/>
            </a:pPr>
            <a:r>
              <a:rPr lang="en-US" sz="3200" kern="0" dirty="0" smtClean="0">
                <a:solidFill>
                  <a:srgbClr val="000099"/>
                </a:solidFill>
              </a:rPr>
              <a:t>Dr. </a:t>
            </a:r>
            <a:r>
              <a:rPr lang="en-US" sz="3200" kern="0" dirty="0" err="1" smtClean="0">
                <a:solidFill>
                  <a:srgbClr val="000099"/>
                </a:solidFill>
              </a:rPr>
              <a:t>Tu-Uyen</a:t>
            </a:r>
            <a:r>
              <a:rPr lang="en-US" sz="3200" kern="0" dirty="0" smtClean="0">
                <a:solidFill>
                  <a:srgbClr val="000099"/>
                </a:solidFill>
              </a:rPr>
              <a:t> Nguyen</a:t>
            </a:r>
            <a:endParaRPr lang="en-US" sz="3200" kern="0" dirty="0" smtClean="0">
              <a:solidFill>
                <a:srgbClr val="000099"/>
              </a:solidFill>
            </a:endParaRPr>
          </a:p>
          <a:p>
            <a:pPr marL="342900" indent="-342900" fontAlgn="base">
              <a:spcBef>
                <a:spcPct val="20000"/>
              </a:spcBef>
              <a:spcAft>
                <a:spcPct val="0"/>
              </a:spcAft>
              <a:buFontTx/>
              <a:buChar char="•"/>
              <a:defRPr/>
            </a:pPr>
            <a:r>
              <a:rPr lang="en-US" sz="3200" kern="0" dirty="0" err="1" smtClean="0">
                <a:solidFill>
                  <a:srgbClr val="000099"/>
                </a:solidFill>
              </a:rPr>
              <a:t>Slideshare</a:t>
            </a: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0" y="0"/>
            <a:ext cx="9134475" cy="6848475"/>
          </a:xfrm>
          <a:prstGeom prst="rect">
            <a:avLst/>
          </a:prstGeom>
          <a:noFill/>
          <a:ln w="12700">
            <a:noFill/>
            <a:miter lim="800000"/>
            <a:headEnd/>
            <a:tailEnd/>
          </a:ln>
        </p:spPr>
      </p:pic>
      <p:sp>
        <p:nvSpPr>
          <p:cNvPr id="2765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US" sz="2400" smtClean="0">
              <a:solidFill>
                <a:srgbClr val="000099"/>
              </a:solidFill>
            </a:endParaRPr>
          </a:p>
        </p:txBody>
      </p:sp>
      <p:sp>
        <p:nvSpPr>
          <p:cNvPr id="27653" name="Rectangle 5"/>
          <p:cNvSpPr>
            <a:spLocks noGrp="1" noChangeArrowheads="1"/>
          </p:cNvSpPr>
          <p:nvPr>
            <p:ph type="title"/>
          </p:nvPr>
        </p:nvSpPr>
        <p:spPr>
          <a:xfrm>
            <a:off x="685800" y="0"/>
            <a:ext cx="7772400" cy="1143000"/>
          </a:xfrm>
          <a:noFill/>
        </p:spPr>
        <p:txBody>
          <a:bodyPr lIns="90488" tIns="44450" rIns="90488" bIns="44450"/>
          <a:lstStyle/>
          <a:p>
            <a:pPr eaLnBrk="1" hangingPunct="1"/>
            <a:r>
              <a:rPr lang="en-AU" sz="3600" dirty="0" smtClean="0"/>
              <a:t>Cultural, Diet and other Differences </a:t>
            </a:r>
            <a:endParaRPr lang="en-US" sz="3600" dirty="0" smtClean="0"/>
          </a:p>
        </p:txBody>
      </p:sp>
      <p:sp>
        <p:nvSpPr>
          <p:cNvPr id="25606" name="Rectangle 6"/>
          <p:cNvSpPr>
            <a:spLocks noGrp="1" noChangeArrowheads="1"/>
          </p:cNvSpPr>
          <p:nvPr>
            <p:ph type="body" idx="1"/>
          </p:nvPr>
        </p:nvSpPr>
        <p:spPr>
          <a:xfrm>
            <a:off x="685800" y="1219200"/>
            <a:ext cx="7772400" cy="4114800"/>
          </a:xfrm>
        </p:spPr>
        <p:txBody>
          <a:bodyPr lIns="90488" tIns="44450" rIns="90488" bIns="44450"/>
          <a:lstStyle/>
          <a:p>
            <a:pPr>
              <a:buFontTx/>
              <a:buNone/>
              <a:defRPr/>
            </a:pPr>
            <a:endParaRPr lang="en-US" sz="1800" dirty="0" smtClean="0"/>
          </a:p>
          <a:p>
            <a:pPr marL="609600" indent="-609600" eaLnBrk="1" hangingPunct="1">
              <a:lnSpc>
                <a:spcPct val="90000"/>
              </a:lnSpc>
              <a:buFontTx/>
              <a:buNone/>
              <a:defRPr/>
            </a:pPr>
            <a:endParaRPr lang="en-US" sz="2400" dirty="0" smtClean="0"/>
          </a:p>
        </p:txBody>
      </p:sp>
      <p:sp>
        <p:nvSpPr>
          <p:cNvPr id="27655" name="Rectangle 7"/>
          <p:cNvSpPr>
            <a:spLocks noChangeArrowheads="1"/>
          </p:cNvSpPr>
          <p:nvPr/>
        </p:nvSpPr>
        <p:spPr bwMode="auto">
          <a:xfrm>
            <a:off x="8534400" y="6491288"/>
            <a:ext cx="619125" cy="363537"/>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endParaRPr lang="en-US" b="1" smtClean="0">
              <a:solidFill>
                <a:srgbClr val="FFFFFF"/>
              </a:solidFill>
            </a:endParaRPr>
          </a:p>
        </p:txBody>
      </p:sp>
      <p:sp>
        <p:nvSpPr>
          <p:cNvPr id="11" name="Rectangle 3"/>
          <p:cNvSpPr txBox="1">
            <a:spLocks noChangeArrowheads="1"/>
          </p:cNvSpPr>
          <p:nvPr/>
        </p:nvSpPr>
        <p:spPr bwMode="auto">
          <a:xfrm>
            <a:off x="304800" y="1524000"/>
            <a:ext cx="4364182"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baseline="0" noProof="0" dirty="0" smtClean="0">
                <a:ln>
                  <a:noFill/>
                </a:ln>
                <a:solidFill>
                  <a:schemeClr val="tx1"/>
                </a:solidFill>
                <a:effectLst/>
                <a:uLnTx/>
                <a:uFillTx/>
                <a:latin typeface="+mn-lt"/>
                <a:ea typeface="+mn-ea"/>
                <a:cs typeface="+mn-cs"/>
              </a:rPr>
              <a:t>Geographically</a:t>
            </a:r>
            <a:r>
              <a:rPr kumimoji="0" lang="en-US" sz="2500" b="0" i="0" u="none" strike="noStrike" kern="0" cap="none" spc="0" normalizeH="0" noProof="0" dirty="0" smtClean="0">
                <a:ln>
                  <a:noFill/>
                </a:ln>
                <a:solidFill>
                  <a:schemeClr val="tx1"/>
                </a:solidFill>
                <a:effectLst/>
                <a:uLnTx/>
                <a:uFillTx/>
                <a:latin typeface="+mn-lt"/>
                <a:ea typeface="+mn-ea"/>
                <a:cs typeface="+mn-cs"/>
              </a:rPr>
              <a:t> distinct</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lang="en-US" sz="2500" kern="0" baseline="0" dirty="0" smtClean="0"/>
              <a:t>1,000’s of different</a:t>
            </a:r>
            <a:r>
              <a:rPr lang="en-US" sz="2500" kern="0" dirty="0" smtClean="0"/>
              <a:t> languages</a:t>
            </a:r>
            <a:endParaRPr lang="en-US" sz="2500" kern="0" baseline="0" dirty="0" smtClean="0"/>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noProof="0" dirty="0" smtClean="0">
                <a:ln>
                  <a:noFill/>
                </a:ln>
                <a:solidFill>
                  <a:schemeClr val="tx1"/>
                </a:solidFill>
                <a:effectLst/>
                <a:uLnTx/>
                <a:uFillTx/>
                <a:latin typeface="+mn-lt"/>
                <a:ea typeface="+mn-ea"/>
                <a:cs typeface="+mn-cs"/>
              </a:rPr>
              <a:t>Diet – very varied from India to China to Japan, and Southeast Asia</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lang="en-US" sz="2500" kern="0" dirty="0" smtClean="0"/>
              <a:t>Cultural differences – family structure and hierarchy</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noProof="0" dirty="0" smtClean="0">
                <a:ln>
                  <a:noFill/>
                </a:ln>
                <a:solidFill>
                  <a:schemeClr val="tx1"/>
                </a:solidFill>
                <a:effectLst/>
                <a:uLnTx/>
                <a:uFillTx/>
                <a:latin typeface="+mn-lt"/>
                <a:ea typeface="+mn-ea"/>
                <a:cs typeface="+mn-cs"/>
              </a:rPr>
              <a:t>The role of the child and their duties to family</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lang="en-US" sz="2500" kern="0" dirty="0" smtClean="0"/>
              <a:t>Religion – Eastern religions: Hinduism, Taoism, Buddhism, </a:t>
            </a:r>
            <a:endParaRPr kumimoji="0" lang="en-US" sz="25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endParaRPr kumimoji="0" lang="en-US" sz="25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bwMode="auto">
          <a:xfrm>
            <a:off x="4572000" y="1524000"/>
            <a:ext cx="4364182"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baseline="0" noProof="0" dirty="0" smtClean="0">
                <a:ln>
                  <a:noFill/>
                </a:ln>
                <a:solidFill>
                  <a:schemeClr val="tx1"/>
                </a:solidFill>
                <a:effectLst/>
                <a:uLnTx/>
                <a:uFillTx/>
                <a:latin typeface="+mn-lt"/>
                <a:ea typeface="+mn-ea"/>
                <a:cs typeface="+mn-cs"/>
              </a:rPr>
              <a:t>Geographically</a:t>
            </a:r>
            <a:r>
              <a:rPr kumimoji="0" lang="en-US" sz="2500" b="0" i="0" u="none" strike="noStrike" kern="0" cap="none" spc="0" normalizeH="0" noProof="0" dirty="0" smtClean="0">
                <a:ln>
                  <a:noFill/>
                </a:ln>
                <a:solidFill>
                  <a:schemeClr val="tx1"/>
                </a:solidFill>
                <a:effectLst/>
                <a:uLnTx/>
                <a:uFillTx/>
                <a:latin typeface="+mn-lt"/>
                <a:ea typeface="+mn-ea"/>
                <a:cs typeface="+mn-cs"/>
              </a:rPr>
              <a:t> distinct</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lang="en-US" sz="2500" kern="0" baseline="0" dirty="0" smtClean="0"/>
              <a:t>Variation in </a:t>
            </a:r>
            <a:r>
              <a:rPr lang="en-US" sz="2500" kern="0" dirty="0" smtClean="0"/>
              <a:t>languages, but not as varied as Asians</a:t>
            </a:r>
            <a:endParaRPr lang="en-US" sz="2500" kern="0" baseline="0" dirty="0" smtClean="0"/>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noProof="0" dirty="0" smtClean="0">
                <a:ln>
                  <a:noFill/>
                </a:ln>
                <a:solidFill>
                  <a:schemeClr val="tx1"/>
                </a:solidFill>
                <a:effectLst/>
                <a:uLnTx/>
                <a:uFillTx/>
                <a:latin typeface="+mn-lt"/>
                <a:ea typeface="+mn-ea"/>
                <a:cs typeface="+mn-cs"/>
              </a:rPr>
              <a:t>Diet – traditional Hawaiian diet is very distinct from the Asian diet</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lang="en-US" sz="2500" kern="0" dirty="0" smtClean="0"/>
              <a:t>Culturally distinct in that NHPI are very social and children are central to the community</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kumimoji="0" lang="en-US" sz="2500" b="0" i="0" u="none" strike="noStrike" kern="0" cap="none" spc="0" normalizeH="0" noProof="0" dirty="0" smtClean="0">
                <a:ln>
                  <a:noFill/>
                </a:ln>
                <a:solidFill>
                  <a:schemeClr val="tx1"/>
                </a:solidFill>
                <a:effectLst/>
                <a:uLnTx/>
                <a:uFillTx/>
                <a:latin typeface="+mn-lt"/>
                <a:ea typeface="+mn-ea"/>
                <a:cs typeface="+mn-cs"/>
              </a:rPr>
              <a:t>Story-telling is an important tradition</a:t>
            </a: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r>
              <a:rPr lang="en-US" sz="2500" kern="0" dirty="0" smtClean="0"/>
              <a:t>Religion: Traditional religion of worshiping the land and gods, and also </a:t>
            </a:r>
            <a:r>
              <a:rPr lang="en-US" sz="2500" kern="0" dirty="0" err="1" smtClean="0"/>
              <a:t>christianity</a:t>
            </a:r>
            <a:endParaRPr kumimoji="0" lang="en-US" sz="25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endParaRPr kumimoji="0" lang="en-US" sz="2500" b="0" i="0" u="none" strike="noStrike" kern="0" cap="none" spc="0" normalizeH="0" baseline="0" noProof="0" dirty="0">
              <a:ln>
                <a:noFill/>
              </a:ln>
              <a:solidFill>
                <a:schemeClr val="tx1"/>
              </a:solidFill>
              <a:effectLst/>
              <a:uLnTx/>
              <a:uFillTx/>
              <a:latin typeface="+mn-lt"/>
              <a:ea typeface="+mn-ea"/>
              <a:cs typeface="+mn-cs"/>
            </a:endParaRPr>
          </a:p>
        </p:txBody>
      </p:sp>
      <p:sp>
        <p:nvSpPr>
          <p:cNvPr id="14" name="Rectangle 3"/>
          <p:cNvSpPr txBox="1">
            <a:spLocks noChangeArrowheads="1"/>
          </p:cNvSpPr>
          <p:nvPr/>
        </p:nvSpPr>
        <p:spPr bwMode="auto">
          <a:xfrm>
            <a:off x="381000" y="990600"/>
            <a:ext cx="3657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80000"/>
              </a:lnSpc>
              <a:spcBef>
                <a:spcPct val="40000"/>
              </a:spcBef>
              <a:spcAft>
                <a:spcPct val="0"/>
              </a:spcAft>
              <a:buClr>
                <a:schemeClr val="tx1"/>
              </a:buClr>
              <a:buSzTx/>
              <a:tabLst/>
              <a:defRPr/>
            </a:pPr>
            <a:r>
              <a:rPr kumimoji="0" lang="en-US" sz="2500" b="0" i="0" u="none" strike="noStrike" kern="0" cap="none" spc="0" normalizeH="0" baseline="0" noProof="0" dirty="0" smtClean="0">
                <a:ln>
                  <a:noFill/>
                </a:ln>
                <a:solidFill>
                  <a:schemeClr val="tx1"/>
                </a:solidFill>
                <a:effectLst/>
                <a:uLnTx/>
                <a:uFillTx/>
                <a:latin typeface="+mn-lt"/>
                <a:ea typeface="+mn-ea"/>
                <a:cs typeface="+mn-cs"/>
              </a:rPr>
              <a:t>          </a:t>
            </a:r>
            <a:r>
              <a:rPr kumimoji="0" lang="en-US" sz="2500" b="1" i="0" u="sng" strike="noStrike" kern="0" cap="none" spc="0" normalizeH="0" baseline="0" noProof="0" dirty="0" smtClean="0">
                <a:ln>
                  <a:noFill/>
                </a:ln>
                <a:solidFill>
                  <a:schemeClr val="tx1"/>
                </a:solidFill>
                <a:effectLst/>
                <a:uLnTx/>
                <a:uFillTx/>
                <a:latin typeface="+mn-lt"/>
                <a:ea typeface="+mn-ea"/>
                <a:cs typeface="+mn-cs"/>
              </a:rPr>
              <a:t>Asian American</a:t>
            </a:r>
            <a:endParaRPr kumimoji="0" lang="en-US" sz="2500" b="1" i="0" u="sng"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endParaRPr kumimoji="0" lang="en-US" sz="2500" b="0" i="0" u="none" strike="noStrike" kern="0" cap="none" spc="0" normalizeH="0" baseline="0" noProof="0" dirty="0">
              <a:ln>
                <a:noFill/>
              </a:ln>
              <a:solidFill>
                <a:schemeClr val="tx1"/>
              </a:solidFill>
              <a:effectLst/>
              <a:uLnTx/>
              <a:uFillTx/>
              <a:latin typeface="+mn-lt"/>
              <a:ea typeface="+mn-ea"/>
              <a:cs typeface="+mn-cs"/>
            </a:endParaRPr>
          </a:p>
        </p:txBody>
      </p:sp>
      <p:sp>
        <p:nvSpPr>
          <p:cNvPr id="15" name="Rectangle 3"/>
          <p:cNvSpPr txBox="1">
            <a:spLocks noChangeArrowheads="1"/>
          </p:cNvSpPr>
          <p:nvPr/>
        </p:nvSpPr>
        <p:spPr bwMode="auto">
          <a:xfrm>
            <a:off x="4724400" y="990600"/>
            <a:ext cx="3657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80000"/>
              </a:lnSpc>
              <a:spcBef>
                <a:spcPct val="40000"/>
              </a:spcBef>
              <a:spcAft>
                <a:spcPct val="0"/>
              </a:spcAft>
              <a:buClr>
                <a:schemeClr val="tx1"/>
              </a:buClr>
              <a:buSzTx/>
              <a:tabLst/>
              <a:defRPr/>
            </a:pPr>
            <a:r>
              <a:rPr kumimoji="0" lang="en-US" sz="2500" b="1" i="0" u="sng" strike="noStrike" kern="0" cap="none" spc="0" normalizeH="0" baseline="0" noProof="0" dirty="0" smtClean="0">
                <a:ln>
                  <a:noFill/>
                </a:ln>
                <a:solidFill>
                  <a:schemeClr val="tx1"/>
                </a:solidFill>
                <a:effectLst/>
                <a:uLnTx/>
                <a:uFillTx/>
                <a:latin typeface="+mn-lt"/>
                <a:ea typeface="+mn-ea"/>
                <a:cs typeface="+mn-cs"/>
              </a:rPr>
              <a:t>NHPI</a:t>
            </a:r>
            <a:endParaRPr kumimoji="0" lang="en-US" sz="2500" b="1" i="0" u="sng"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40000"/>
              </a:spcBef>
              <a:spcAft>
                <a:spcPct val="0"/>
              </a:spcAft>
              <a:buClr>
                <a:schemeClr val="tx1"/>
              </a:buClr>
              <a:buSzTx/>
              <a:buFontTx/>
              <a:buChar char="•"/>
              <a:tabLst/>
              <a:defRPr/>
            </a:pPr>
            <a:endParaRPr kumimoji="0" lang="en-US" sz="25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514350" indent="-514350" fontAlgn="base">
              <a:spcBef>
                <a:spcPct val="20000"/>
              </a:spcBef>
              <a:spcAft>
                <a:spcPct val="0"/>
              </a:spcAft>
              <a:buFontTx/>
              <a:buAutoNum type="arabicPeriod"/>
            </a:pPr>
            <a:r>
              <a:rPr lang="en-US" sz="2800" dirty="0" smtClean="0">
                <a:solidFill>
                  <a:srgbClr val="000099"/>
                </a:solidFill>
              </a:rPr>
              <a:t>Provide data on AA &amp; NHPI diversity</a:t>
            </a:r>
          </a:p>
          <a:p>
            <a:pPr marL="514350" indent="-514350" fontAlgn="base">
              <a:spcBef>
                <a:spcPct val="20000"/>
              </a:spcBef>
              <a:spcAft>
                <a:spcPct val="0"/>
              </a:spcAft>
              <a:buFontTx/>
              <a:buAutoNum type="arabicPeriod"/>
            </a:pPr>
            <a:r>
              <a:rPr lang="en-US" sz="2800" b="1" dirty="0" smtClean="0">
                <a:solidFill>
                  <a:srgbClr val="000099"/>
                </a:solidFill>
              </a:rPr>
              <a:t>Distinguish groups geographically and culturally</a:t>
            </a:r>
          </a:p>
          <a:p>
            <a:pPr marL="971550" lvl="1" indent="-514350" fontAlgn="base">
              <a:spcBef>
                <a:spcPct val="20000"/>
              </a:spcBef>
              <a:spcAft>
                <a:spcPct val="0"/>
              </a:spcAft>
            </a:pPr>
            <a:r>
              <a:rPr lang="en-US" sz="2800" b="1" dirty="0" smtClean="0">
                <a:solidFill>
                  <a:srgbClr val="000099"/>
                </a:solidFill>
              </a:rPr>
              <a:t>a.  Asian Americans</a:t>
            </a:r>
          </a:p>
          <a:p>
            <a:pPr marL="971550" lvl="1" indent="-514350" fontAlgn="base">
              <a:spcBef>
                <a:spcPct val="20000"/>
              </a:spcBef>
              <a:spcAft>
                <a:spcPct val="0"/>
              </a:spcAft>
              <a:buFontTx/>
              <a:buAutoNum type="alphaLcPeriod" startAt="2"/>
            </a:pPr>
            <a:r>
              <a:rPr lang="en-US" sz="2800" dirty="0" smtClean="0">
                <a:solidFill>
                  <a:srgbClr val="000099"/>
                </a:solidFill>
              </a:rPr>
              <a:t>NHPI</a:t>
            </a:r>
          </a:p>
          <a:p>
            <a:pPr marL="514350" indent="-514350" fontAlgn="base">
              <a:spcBef>
                <a:spcPct val="20000"/>
              </a:spcBef>
              <a:spcAft>
                <a:spcPct val="0"/>
              </a:spcAft>
              <a:buFontTx/>
              <a:buAutoNum type="arabicPeriod"/>
            </a:pPr>
            <a:r>
              <a:rPr lang="en-US" sz="2800" dirty="0" smtClean="0">
                <a:solidFill>
                  <a:srgbClr val="000099"/>
                </a:solidFill>
              </a:rPr>
              <a:t>Present brief history of NHPI </a:t>
            </a:r>
          </a:p>
          <a:p>
            <a:pPr marL="514350" indent="-514350" fontAlgn="base">
              <a:spcBef>
                <a:spcPct val="20000"/>
              </a:spcBef>
              <a:spcAft>
                <a:spcPct val="0"/>
              </a:spcAft>
              <a:buFontTx/>
              <a:buAutoNum type="arabicPeriod"/>
            </a:pPr>
            <a:r>
              <a:rPr lang="en-US" sz="2800" dirty="0" smtClean="0">
                <a:solidFill>
                  <a:srgbClr val="000099"/>
                </a:solidFill>
              </a:rPr>
              <a:t>Outline population changes in US </a:t>
            </a:r>
          </a:p>
          <a:p>
            <a:pPr marL="514350" indent="-514350" fontAlgn="base">
              <a:spcBef>
                <a:spcPct val="20000"/>
              </a:spcBef>
              <a:spcAft>
                <a:spcPct val="0"/>
              </a:spcAft>
              <a:buFontTx/>
              <a:buAutoNum type="arabicPeriod"/>
            </a:pPr>
            <a:r>
              <a:rPr lang="en-US" sz="2800" dirty="0" smtClean="0">
                <a:solidFill>
                  <a:srgbClr val="000099"/>
                </a:solidFill>
              </a:rPr>
              <a:t>Discuss obesity trends between groups</a:t>
            </a:r>
          </a:p>
          <a:p>
            <a:pPr marL="514350" indent="-514350" fontAlgn="base">
              <a:spcBef>
                <a:spcPct val="20000"/>
              </a:spcBef>
              <a:spcAft>
                <a:spcPct val="0"/>
              </a:spcAft>
              <a:buFontTx/>
              <a:buAutoNum type="arabicPeriod"/>
            </a:pPr>
            <a:r>
              <a:rPr lang="en-US" sz="2800" dirty="0" smtClean="0">
                <a:solidFill>
                  <a:srgbClr val="000099"/>
                </a:solidFill>
              </a:rPr>
              <a:t>Provide data on health disparities</a:t>
            </a:r>
          </a:p>
          <a:p>
            <a:pPr marL="514350" indent="-514350" fontAlgn="base">
              <a:spcBef>
                <a:spcPct val="20000"/>
              </a:spcBef>
              <a:spcAft>
                <a:spcPct val="0"/>
              </a:spcAft>
            </a:pPr>
            <a:r>
              <a:rPr lang="en-US" sz="2800" dirty="0" smtClean="0">
                <a:solidFill>
                  <a:srgbClr val="000099"/>
                </a:solidFill>
              </a:rPr>
              <a:t>7.  Activity</a:t>
            </a:r>
          </a:p>
          <a:p>
            <a:pPr marL="514350" indent="-514350" fontAlgn="base">
              <a:spcBef>
                <a:spcPct val="20000"/>
              </a:spcBef>
              <a:spcAft>
                <a:spcPct val="0"/>
              </a:spcAft>
            </a:pPr>
            <a:endParaRPr lang="en-US" sz="3200" dirty="0" smtClean="0">
              <a:solidFill>
                <a:srgbClr val="000099"/>
              </a:solidFill>
            </a:endParaRPr>
          </a:p>
          <a:p>
            <a:pPr marL="514350" indent="-514350" fontAlgn="base">
              <a:spcBef>
                <a:spcPct val="20000"/>
              </a:spcBef>
              <a:spcAft>
                <a:spcPct val="0"/>
              </a:spcAft>
            </a:pPr>
            <a:r>
              <a:rPr lang="en-US" sz="3200" dirty="0" smtClean="0">
                <a:solidFill>
                  <a:srgbClr val="000099"/>
                </a:solidFill>
              </a:rPr>
              <a:t>  </a:t>
            </a: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2"/>
          <p:cNvSpPr txBox="1">
            <a:spLocks noChangeArrowheads="1"/>
          </p:cNvSpPr>
          <p:nvPr/>
        </p:nvSpPr>
        <p:spPr>
          <a:xfrm>
            <a:off x="762000" y="0"/>
            <a:ext cx="7772400" cy="1143000"/>
          </a:xfrm>
          <a:prstGeom prst="rect">
            <a:avLst/>
          </a:prstGeom>
          <a:ln/>
        </p:spPr>
        <p:txBody>
          <a:bodyPr/>
          <a:lstStyle/>
          <a:p>
            <a:pPr algn="ctr" fontAlgn="base">
              <a:spcBef>
                <a:spcPct val="0"/>
              </a:spcBef>
              <a:spcAft>
                <a:spcPct val="0"/>
              </a:spcAft>
              <a:defRPr/>
            </a:pPr>
            <a:r>
              <a:rPr lang="en-US" sz="4000" kern="0" dirty="0" smtClean="0">
                <a:solidFill>
                  <a:srgbClr val="FFFFFF"/>
                </a:solidFill>
              </a:rPr>
              <a:t>Objectives</a:t>
            </a:r>
          </a:p>
        </p:txBody>
      </p: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lang="en-US" sz="3200" kern="0" dirty="0" smtClean="0">
                <a:solidFill>
                  <a:srgbClr val="000099"/>
                </a:solidFill>
              </a:rPr>
              <a:t/>
            </a:r>
            <a:br>
              <a:rPr lang="en-US" sz="3200" kern="0" dirty="0" smtClean="0">
                <a:solidFill>
                  <a:srgbClr val="000099"/>
                </a:solidFill>
              </a:rPr>
            </a:br>
            <a:r>
              <a:rPr lang="en-US" sz="3200" kern="0" dirty="0" smtClean="0">
                <a:solidFill>
                  <a:srgbClr val="000099"/>
                </a:solidFill>
              </a:rPr>
              <a:t/>
            </a:r>
            <a:br>
              <a:rPr lang="en-US" sz="3200" kern="0" dirty="0" smtClean="0">
                <a:solidFill>
                  <a:srgbClr val="000099"/>
                </a:solidFill>
              </a:rPr>
            </a:br>
            <a:endParaRPr lang="en-US" sz="3200" b="1" i="1" kern="0" dirty="0" smtClean="0">
              <a:solidFill>
                <a:srgbClr val="000099"/>
              </a:solidFill>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5"/>
          <p:cNvSpPr>
            <a:spLocks noChangeArrowheads="1"/>
          </p:cNvSpPr>
          <p:nvPr/>
        </p:nvSpPr>
        <p:spPr bwMode="auto">
          <a:xfrm>
            <a:off x="838200" y="1447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18" name="Rectangle 2"/>
          <p:cNvSpPr txBox="1">
            <a:spLocks noChangeArrowheads="1"/>
          </p:cNvSpPr>
          <p:nvPr/>
        </p:nvSpPr>
        <p:spPr>
          <a:xfrm>
            <a:off x="685800" y="0"/>
            <a:ext cx="7772400" cy="1143000"/>
          </a:xfrm>
          <a:prstGeom prst="rect">
            <a:avLst/>
          </a:prstGeom>
          <a:ln/>
        </p:spPr>
        <p:txBody>
          <a:bodyPr/>
          <a:lstStyle/>
          <a:p>
            <a:pPr algn="ctr" fontAlgn="base">
              <a:spcBef>
                <a:spcPct val="0"/>
              </a:spcBef>
              <a:spcAft>
                <a:spcPct val="0"/>
              </a:spcAft>
            </a:pPr>
            <a:r>
              <a:rPr lang="en-US" sz="4000" kern="0" dirty="0" smtClean="0">
                <a:solidFill>
                  <a:srgbClr val="FFFFFF"/>
                </a:solidFill>
              </a:rPr>
              <a:t>Asian Americans </a:t>
            </a:r>
            <a:endParaRPr lang="en-US" sz="4000" kern="0" dirty="0">
              <a:solidFill>
                <a:srgbClr val="FFFFFF"/>
              </a:solidFill>
            </a:endParaRPr>
          </a:p>
        </p:txBody>
      </p:sp>
      <p:pic>
        <p:nvPicPr>
          <p:cNvPr id="40962" name="Picture 2" descr="http://alist-magazine.com/home/wp-content/uploads/2012/08/AsAmUCSB.jpg"/>
          <p:cNvPicPr>
            <a:picLocks noChangeAspect="1" noChangeArrowheads="1"/>
          </p:cNvPicPr>
          <p:nvPr/>
        </p:nvPicPr>
        <p:blipFill>
          <a:blip r:embed="rId5" cstate="print"/>
          <a:srcRect/>
          <a:stretch>
            <a:fillRect/>
          </a:stretch>
        </p:blipFill>
        <p:spPr bwMode="auto">
          <a:xfrm>
            <a:off x="0" y="1219200"/>
            <a:ext cx="3971925" cy="3114676"/>
          </a:xfrm>
          <a:prstGeom prst="rect">
            <a:avLst/>
          </a:prstGeom>
          <a:noFill/>
        </p:spPr>
      </p:pic>
      <p:pic>
        <p:nvPicPr>
          <p:cNvPr id="40964" name="Picture 4" descr="http://kordantnews.typepad.com/photos/uncategorized/2007/12/17/schoolkids.jpg"/>
          <p:cNvPicPr>
            <a:picLocks noChangeAspect="1" noChangeArrowheads="1"/>
          </p:cNvPicPr>
          <p:nvPr/>
        </p:nvPicPr>
        <p:blipFill>
          <a:blip r:embed="rId6" cstate="print"/>
          <a:srcRect/>
          <a:stretch>
            <a:fillRect/>
          </a:stretch>
        </p:blipFill>
        <p:spPr bwMode="auto">
          <a:xfrm>
            <a:off x="3886200" y="990600"/>
            <a:ext cx="3860800" cy="2895600"/>
          </a:xfrm>
          <a:prstGeom prst="rect">
            <a:avLst/>
          </a:prstGeom>
          <a:noFill/>
        </p:spPr>
      </p:pic>
      <p:pic>
        <p:nvPicPr>
          <p:cNvPr id="40966" name="Picture 6" descr="http://images.asian-nation.org/heritage3.jpg"/>
          <p:cNvPicPr>
            <a:picLocks noChangeAspect="1" noChangeArrowheads="1"/>
          </p:cNvPicPr>
          <p:nvPr/>
        </p:nvPicPr>
        <p:blipFill>
          <a:blip r:embed="rId7" cstate="print"/>
          <a:srcRect/>
          <a:stretch>
            <a:fillRect/>
          </a:stretch>
        </p:blipFill>
        <p:spPr bwMode="auto">
          <a:xfrm>
            <a:off x="3124200" y="3429000"/>
            <a:ext cx="1885950" cy="2476501"/>
          </a:xfrm>
          <a:prstGeom prst="rect">
            <a:avLst/>
          </a:prstGeom>
          <a:noFill/>
        </p:spPr>
      </p:pic>
      <p:cxnSp>
        <p:nvCxnSpPr>
          <p:cNvPr id="22" name="Straight Connector 21"/>
          <p:cNvCxnSpPr/>
          <p:nvPr/>
        </p:nvCxnSpPr>
        <p:spPr bwMode="auto">
          <a:xfrm>
            <a:off x="0" y="64770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0" y="64008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10"/>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0" y="3733800"/>
            <a:ext cx="1399862" cy="1231199"/>
          </a:xfrm>
          <a:prstGeom prst="rect">
            <a:avLst/>
          </a:prstGeom>
          <a:noFill/>
          <a:ln w="9525">
            <a:noFill/>
            <a:miter lim="800000"/>
            <a:headEnd/>
            <a:tailEnd/>
          </a:ln>
        </p:spPr>
      </p:pic>
      <p:pic>
        <p:nvPicPr>
          <p:cNvPr id="40968" name="Picture 8" descr="http://legacy-cdn.smosh.com/smosh-pit/052011/asian-american-yo.jpg"/>
          <p:cNvPicPr>
            <a:picLocks noChangeAspect="1" noChangeArrowheads="1"/>
          </p:cNvPicPr>
          <p:nvPr/>
        </p:nvPicPr>
        <p:blipFill>
          <a:blip r:embed="rId9" cstate="print"/>
          <a:srcRect/>
          <a:stretch>
            <a:fillRect/>
          </a:stretch>
        </p:blipFill>
        <p:spPr bwMode="auto">
          <a:xfrm>
            <a:off x="4876800" y="3657600"/>
            <a:ext cx="2857500" cy="2286000"/>
          </a:xfrm>
          <a:prstGeom prst="rect">
            <a:avLst/>
          </a:prstGeom>
          <a:noFill/>
        </p:spPr>
      </p:pic>
      <p:pic>
        <p:nvPicPr>
          <p:cNvPr id="40970" name="Picture 10" descr="http://img2.timeinc.net/ew/dynamic/imgs/020205/171226__connie_l.jpg"/>
          <p:cNvPicPr>
            <a:picLocks noChangeAspect="1" noChangeArrowheads="1"/>
          </p:cNvPicPr>
          <p:nvPr/>
        </p:nvPicPr>
        <p:blipFill>
          <a:blip r:embed="rId10" cstate="print"/>
          <a:srcRect/>
          <a:stretch>
            <a:fillRect/>
          </a:stretch>
        </p:blipFill>
        <p:spPr bwMode="auto">
          <a:xfrm>
            <a:off x="1295400" y="4038600"/>
            <a:ext cx="1885950" cy="1885951"/>
          </a:xfrm>
          <a:prstGeom prst="rect">
            <a:avLst/>
          </a:prstGeom>
          <a:noFill/>
        </p:spPr>
      </p:pic>
      <p:pic>
        <p:nvPicPr>
          <p:cNvPr id="40972" name="Picture 12" descr="http://www.indiatalkies.com/images/south-asian-americans-arun-kumar125333.jpg"/>
          <p:cNvPicPr>
            <a:picLocks noChangeAspect="1" noChangeArrowheads="1"/>
          </p:cNvPicPr>
          <p:nvPr/>
        </p:nvPicPr>
        <p:blipFill>
          <a:blip r:embed="rId11" cstate="print"/>
          <a:srcRect/>
          <a:stretch>
            <a:fillRect/>
          </a:stretch>
        </p:blipFill>
        <p:spPr bwMode="auto">
          <a:xfrm>
            <a:off x="7147560" y="1295400"/>
            <a:ext cx="1996440" cy="1467970"/>
          </a:xfrm>
          <a:prstGeom prst="rect">
            <a:avLst/>
          </a:prstGeom>
          <a:noFill/>
        </p:spPr>
      </p:pic>
      <p:pic>
        <p:nvPicPr>
          <p:cNvPr id="40974" name="Picture 14" descr="File:Harold and Kumar 2 poster.jpg"/>
          <p:cNvPicPr>
            <a:picLocks noChangeAspect="1" noChangeArrowheads="1"/>
          </p:cNvPicPr>
          <p:nvPr/>
        </p:nvPicPr>
        <p:blipFill>
          <a:blip r:embed="rId12" cstate="print"/>
          <a:srcRect/>
          <a:stretch>
            <a:fillRect/>
          </a:stretch>
        </p:blipFill>
        <p:spPr bwMode="auto">
          <a:xfrm>
            <a:off x="7448765" y="2743200"/>
            <a:ext cx="1695235" cy="2514600"/>
          </a:xfrm>
          <a:prstGeom prst="rect">
            <a:avLst/>
          </a:prstGeom>
          <a:noFill/>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90600" y="446088"/>
            <a:ext cx="184150" cy="41275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3200" baseline="30000">
              <a:solidFill>
                <a:srgbClr val="FFFFFF"/>
              </a:solidFill>
            </a:endParaRPr>
          </a:p>
        </p:txBody>
      </p:sp>
      <p:sp>
        <p:nvSpPr>
          <p:cNvPr id="108549" name="Rectangle 5"/>
          <p:cNvSpPr>
            <a:spLocks noChangeArrowheads="1"/>
          </p:cNvSpPr>
          <p:nvPr/>
        </p:nvSpPr>
        <p:spPr bwMode="auto">
          <a:xfrm>
            <a:off x="685800" y="1066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pic>
        <p:nvPicPr>
          <p:cNvPr id="7" name="Picture 2" descr="http://www.riverstonegallery.com/floral_paintings/images/hibiscus-path.jpg"/>
          <p:cNvPicPr>
            <a:picLocks noChangeAspect="1" noChangeArrowheads="1"/>
          </p:cNvPicPr>
          <p:nvPr/>
        </p:nvPicPr>
        <p:blipFill>
          <a:blip r:embed="rId4" cstate="print"/>
          <a:srcRect/>
          <a:stretch>
            <a:fillRect/>
          </a:stretch>
        </p:blipFill>
        <p:spPr bwMode="auto">
          <a:xfrm>
            <a:off x="0" y="0"/>
            <a:ext cx="1219200" cy="863600"/>
          </a:xfrm>
          <a:prstGeom prst="rect">
            <a:avLst/>
          </a:prstGeom>
          <a:noFill/>
        </p:spPr>
      </p:pic>
      <p:sp>
        <p:nvSpPr>
          <p:cNvPr id="16" name="Rectangle 5"/>
          <p:cNvSpPr>
            <a:spLocks noChangeArrowheads="1"/>
          </p:cNvSpPr>
          <p:nvPr/>
        </p:nvSpPr>
        <p:spPr bwMode="auto">
          <a:xfrm>
            <a:off x="838200" y="14478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buFontTx/>
              <a:buChar char="•"/>
            </a:pPr>
            <a:endParaRPr lang="en-US" sz="3200" dirty="0">
              <a:solidFill>
                <a:srgbClr val="000099"/>
              </a:solidFill>
            </a:endParaRPr>
          </a:p>
          <a:p>
            <a:pPr marL="342900" indent="-342900" fontAlgn="base">
              <a:spcBef>
                <a:spcPct val="20000"/>
              </a:spcBef>
              <a:spcAft>
                <a:spcPct val="0"/>
              </a:spcAft>
            </a:pPr>
            <a:endParaRPr lang="en-US" sz="3200" dirty="0">
              <a:solidFill>
                <a:srgbClr val="000099"/>
              </a:solidFill>
            </a:endParaRPr>
          </a:p>
        </p:txBody>
      </p:sp>
      <p:sp>
        <p:nvSpPr>
          <p:cNvPr id="18" name="Rectangle 2"/>
          <p:cNvSpPr txBox="1">
            <a:spLocks noChangeArrowheads="1"/>
          </p:cNvSpPr>
          <p:nvPr/>
        </p:nvSpPr>
        <p:spPr>
          <a:xfrm>
            <a:off x="685800" y="0"/>
            <a:ext cx="7772400" cy="1143000"/>
          </a:xfrm>
          <a:prstGeom prst="rect">
            <a:avLst/>
          </a:prstGeom>
          <a:ln/>
        </p:spPr>
        <p:txBody>
          <a:bodyPr/>
          <a:lstStyle/>
          <a:p>
            <a:pPr algn="ctr" fontAlgn="base">
              <a:spcBef>
                <a:spcPct val="0"/>
              </a:spcBef>
              <a:spcAft>
                <a:spcPct val="0"/>
              </a:spcAft>
            </a:pPr>
            <a:endParaRPr lang="en-US" sz="4000" kern="0" dirty="0">
              <a:solidFill>
                <a:srgbClr val="FFFFFF"/>
              </a:solidFill>
            </a:endParaRPr>
          </a:p>
        </p:txBody>
      </p:sp>
      <p:cxnSp>
        <p:nvCxnSpPr>
          <p:cNvPr id="22" name="Straight Connector 21"/>
          <p:cNvCxnSpPr/>
          <p:nvPr/>
        </p:nvCxnSpPr>
        <p:spPr bwMode="auto">
          <a:xfrm>
            <a:off x="0" y="64770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0" y="6400800"/>
            <a:ext cx="9144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3"/>
          <p:cNvSpPr txBox="1">
            <a:spLocks noChangeArrowheads="1"/>
          </p:cNvSpPr>
          <p:nvPr/>
        </p:nvSpPr>
        <p:spPr>
          <a:xfrm>
            <a:off x="762000" y="1219200"/>
            <a:ext cx="7696200" cy="3962400"/>
          </a:xfrm>
          <a:prstGeom prst="rect">
            <a:avLst/>
          </a:prstGeom>
        </p:spPr>
        <p:txBody>
          <a:bodyPr/>
          <a:lstStyle/>
          <a:p>
            <a:pPr marL="342900" indent="-342900" fontAlgn="base">
              <a:spcBef>
                <a:spcPct val="20000"/>
              </a:spcBef>
              <a:spcAft>
                <a:spcPct val="0"/>
              </a:spcAft>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1" i="1" u="none" strike="noStrike" kern="0" cap="none" spc="0" normalizeH="0" baseline="0" noProof="0" dirty="0" smtClean="0">
              <a:ln>
                <a:noFill/>
              </a:ln>
              <a:solidFill>
                <a:schemeClr val="tx1"/>
              </a:solidFill>
              <a:effectLst/>
              <a:uLnTx/>
              <a:uFillTx/>
              <a:latin typeface="+mn-lt"/>
              <a:ea typeface="+mn-ea"/>
              <a:cs typeface="Arial" pitchFamily="34" charset="0"/>
            </a:endParaRPr>
          </a:p>
        </p:txBody>
      </p:sp>
      <p:graphicFrame>
        <p:nvGraphicFramePr>
          <p:cNvPr id="19" name="Group 23"/>
          <p:cNvGraphicFramePr>
            <a:graphicFrameLocks noGrp="1"/>
          </p:cNvGraphicFramePr>
          <p:nvPr>
            <p:extLst>
              <p:ext uri="{D42A27DB-BD31-4B8C-83A1-F6EECF244321}">
                <p14:modId xmlns="" xmlns:p14="http://schemas.microsoft.com/office/powerpoint/2010/main" val="2286123572"/>
              </p:ext>
            </p:extLst>
          </p:nvPr>
        </p:nvGraphicFramePr>
        <p:xfrm>
          <a:off x="304800" y="1219200"/>
          <a:ext cx="8610600" cy="3387396"/>
        </p:xfrm>
        <a:graphic>
          <a:graphicData uri="http://schemas.openxmlformats.org/drawingml/2006/table">
            <a:tbl>
              <a:tblPr/>
              <a:tblGrid>
                <a:gridCol w="1888039"/>
                <a:gridCol w="3927692"/>
                <a:gridCol w="2794869"/>
              </a:tblGrid>
              <a:tr h="676220">
                <a:tc>
                  <a:txBody>
                    <a:bodyPr/>
                    <a:lstStyle/>
                    <a:p>
                      <a:pPr marL="0" marR="0" lvl="0" indent="0" algn="ctr" defTabSz="1019175" rtl="0" eaLnBrk="1" fontAlgn="base" latinLnBrk="0" hangingPunct="1">
                        <a:lnSpc>
                          <a:spcPct val="12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charset="0"/>
                        </a:rPr>
                        <a:t>FAR EAST        (“ASIA”)</a:t>
                      </a:r>
                    </a:p>
                  </a:txBody>
                  <a:tcPr marL="92620" marR="92620" marT="44948" marB="449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charset="0"/>
                        </a:rPr>
                        <a:t>SOUTHEAST ASIA</a:t>
                      </a:r>
                    </a:p>
                  </a:txBody>
                  <a:tcPr marL="92620" marR="92620" marT="44948" marB="449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cs typeface="Arial" charset="0"/>
                        </a:rPr>
                        <a:t>INDIAN SUBCONTINENT</a:t>
                      </a:r>
                    </a:p>
                    <a:p>
                      <a:pPr marL="0" marR="0" lvl="0" indent="0" algn="ctr" defTabSz="1019175"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cs typeface="Arial" charset="0"/>
                        </a:rPr>
                        <a:t>(“</a:t>
                      </a:r>
                      <a:r>
                        <a:rPr kumimoji="0" lang="en-US" sz="1400" b="1" i="1" u="none" strike="noStrike" cap="none" normalizeH="0" baseline="0" smtClean="0">
                          <a:ln>
                            <a:noFill/>
                          </a:ln>
                          <a:solidFill>
                            <a:schemeClr val="tx1"/>
                          </a:solidFill>
                          <a:effectLst/>
                          <a:latin typeface="+mn-lt"/>
                          <a:cs typeface="Arial" charset="0"/>
                        </a:rPr>
                        <a:t>South Asians”</a:t>
                      </a:r>
                      <a:r>
                        <a:rPr kumimoji="0" lang="en-US" sz="1400" b="1" i="0" u="none" strike="noStrike" cap="none" normalizeH="0" baseline="0" smtClean="0">
                          <a:ln>
                            <a:noFill/>
                          </a:ln>
                          <a:solidFill>
                            <a:schemeClr val="tx1"/>
                          </a:solidFill>
                          <a:effectLst/>
                          <a:latin typeface="+mn-lt"/>
                          <a:cs typeface="Arial" charset="0"/>
                        </a:rPr>
                        <a:t>)</a:t>
                      </a:r>
                    </a:p>
                  </a:txBody>
                  <a:tcPr marL="92620" marR="92620" marT="44948" marB="449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6580">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70C0"/>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Iwo-</a:t>
                      </a:r>
                      <a:r>
                        <a:rPr kumimoji="0" lang="en-US" sz="1600" b="0" i="0" u="none" strike="noStrike" cap="none" normalizeH="0" baseline="0" dirty="0" err="1" smtClean="0">
                          <a:ln>
                            <a:noFill/>
                          </a:ln>
                          <a:solidFill>
                            <a:srgbClr val="0070C0"/>
                          </a:solidFill>
                          <a:effectLst/>
                          <a:latin typeface="+mn-lt"/>
                          <a:cs typeface="Arial" charset="0"/>
                        </a:rPr>
                        <a:t>Jiman</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Japanese</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Korean</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Chinese</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Mongolia</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Taiwanese</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70C0"/>
                          </a:solidFill>
                          <a:effectLst/>
                          <a:latin typeface="+mn-lt"/>
                          <a:cs typeface="Arial" charset="0"/>
                        </a:rPr>
                        <a:t>Tibetan</a:t>
                      </a:r>
                      <a:r>
                        <a:rPr kumimoji="0" lang="en-US" sz="1600" b="0" i="0" u="none" strike="noStrike" cap="none" normalizeH="0" baseline="30000" dirty="0" smtClean="0">
                          <a:ln>
                            <a:noFill/>
                          </a:ln>
                          <a:solidFill>
                            <a:srgbClr val="0070C0"/>
                          </a:solidFill>
                          <a:effectLst/>
                          <a:latin typeface="+mn-lt"/>
                          <a:cs typeface="Arial" charset="0"/>
                        </a:rPr>
                        <a:t>2,3</a:t>
                      </a:r>
                    </a:p>
                  </a:txBody>
                  <a:tcPr marL="92620" marR="92620" marT="44948" marB="449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01917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70C0"/>
                        </a:solidFill>
                        <a:effectLst/>
                        <a:latin typeface="+mn-lt"/>
                        <a:cs typeface="Arial"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70C0"/>
                          </a:solidFill>
                          <a:effectLst/>
                          <a:latin typeface="+mn-lt"/>
                          <a:cs typeface="Arial" charset="0"/>
                        </a:rPr>
                        <a:t>         </a:t>
                      </a:r>
                      <a:r>
                        <a:rPr kumimoji="0" lang="en-US" sz="1600" b="0" i="1" u="none" strike="noStrike" cap="none" normalizeH="0" baseline="0" dirty="0" smtClean="0">
                          <a:ln>
                            <a:noFill/>
                          </a:ln>
                          <a:solidFill>
                            <a:srgbClr val="0070C0"/>
                          </a:solidFill>
                          <a:effectLst/>
                          <a:latin typeface="+mn-lt"/>
                          <a:cs typeface="Arial" charset="0"/>
                        </a:rPr>
                        <a:t>Burmese</a:t>
                      </a:r>
                      <a:r>
                        <a:rPr kumimoji="0" lang="en-US" sz="1600" b="0" i="0" u="none" strike="noStrike" cap="none" normalizeH="0" baseline="30000" dirty="0" smtClean="0">
                          <a:ln>
                            <a:noFill/>
                          </a:ln>
                          <a:solidFill>
                            <a:srgbClr val="0070C0"/>
                          </a:solidFill>
                          <a:effectLst/>
                          <a:latin typeface="+mn-lt"/>
                          <a:cs typeface="Arial" charset="0"/>
                        </a:rPr>
                        <a:t>2                      </a:t>
                      </a:r>
                      <a:r>
                        <a:rPr kumimoji="0" lang="en-US" sz="1600" b="0" i="0" u="none" strike="noStrike" cap="none" normalizeH="0" baseline="0" dirty="0" smtClean="0">
                          <a:ln>
                            <a:noFill/>
                          </a:ln>
                          <a:solidFill>
                            <a:srgbClr val="0070C0"/>
                          </a:solidFill>
                          <a:effectLst/>
                          <a:latin typeface="+mn-lt"/>
                          <a:cs typeface="Arial" charset="0"/>
                        </a:rPr>
                        <a:t>Malayan</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        </a:t>
                      </a:r>
                      <a:r>
                        <a:rPr kumimoji="0" lang="en-US" sz="1600" b="0" i="0" u="none" strike="noStrike" cap="none" normalizeH="0" baseline="0" dirty="0" err="1" smtClean="0">
                          <a:ln>
                            <a:noFill/>
                          </a:ln>
                          <a:solidFill>
                            <a:srgbClr val="0070C0"/>
                          </a:solidFill>
                          <a:effectLst/>
                          <a:latin typeface="+mn-lt"/>
                          <a:cs typeface="Arial" charset="0"/>
                        </a:rPr>
                        <a:t>Bornean</a:t>
                      </a:r>
                      <a:r>
                        <a:rPr kumimoji="0" lang="en-US" sz="1600" b="0" i="0" u="none" strike="noStrike" cap="none" normalizeH="0" baseline="0" dirty="0" smtClean="0">
                          <a:ln>
                            <a:noFill/>
                          </a:ln>
                          <a:solidFill>
                            <a:srgbClr val="0070C0"/>
                          </a:solidFill>
                          <a:effectLst/>
                          <a:latin typeface="+mn-lt"/>
                          <a:cs typeface="Arial" charset="0"/>
                        </a:rPr>
                        <a:t>                 Mien</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        Cambodian            Mongolian</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        Hmong                   </a:t>
                      </a:r>
                      <a:r>
                        <a:rPr kumimoji="0" lang="en-US" sz="1600" b="0" i="1" u="none" strike="noStrike" cap="none" normalizeH="0" baseline="0" dirty="0" smtClean="0">
                          <a:ln>
                            <a:noFill/>
                          </a:ln>
                          <a:solidFill>
                            <a:srgbClr val="0070C0"/>
                          </a:solidFill>
                          <a:effectLst/>
                          <a:latin typeface="+mn-lt"/>
                          <a:cs typeface="Arial" charset="0"/>
                        </a:rPr>
                        <a:t>Nepali</a:t>
                      </a:r>
                      <a:r>
                        <a:rPr kumimoji="0" lang="en-US" sz="1600" b="0" i="0" u="none" strike="noStrike" cap="none" normalizeH="0" baseline="30000" dirty="0" smtClean="0">
                          <a:ln>
                            <a:noFill/>
                          </a:ln>
                          <a:solidFill>
                            <a:srgbClr val="0070C0"/>
                          </a:solidFill>
                          <a:effectLst/>
                          <a:latin typeface="+mn-lt"/>
                          <a:cs typeface="Arial" charset="0"/>
                        </a:rPr>
                        <a:t>2</a:t>
                      </a:r>
                      <a:r>
                        <a:rPr kumimoji="0" lang="en-US" sz="1600" b="0" i="0" u="none" strike="noStrike" cap="none" normalizeH="0" baseline="0" dirty="0" smtClean="0">
                          <a:ln>
                            <a:noFill/>
                          </a:ln>
                          <a:solidFill>
                            <a:srgbClr val="0070C0"/>
                          </a:solidFill>
                          <a:effectLst/>
                          <a:latin typeface="+mn-lt"/>
                          <a:cs typeface="Arial" charset="0"/>
                        </a:rPr>
                        <a:t> </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        Indochinese           Filipino / Pilipino</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        Indonesian             Singaporean </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        Javanese                Thai</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        Laotian                   Vietnamese</a:t>
                      </a:r>
                    </a:p>
                    <a:p>
                      <a:pPr marL="0" marR="0" lvl="0" indent="0" algn="just"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mn-lt"/>
                          <a:cs typeface="Arial" charset="0"/>
                        </a:rPr>
                        <a:t>        </a:t>
                      </a:r>
                    </a:p>
                    <a:p>
                      <a:pPr marL="0" marR="0" lvl="0" indent="0" algn="just" defTabSz="1019175"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70C0"/>
                        </a:solidFill>
                        <a:effectLst/>
                        <a:latin typeface="+mn-lt"/>
                        <a:cs typeface="Arial" charset="0"/>
                      </a:endParaRPr>
                    </a:p>
                  </a:txBody>
                  <a:tcPr marL="92620" marR="92620" marT="44948" marB="449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40000"/>
                        </a:lnSpc>
                        <a:spcBef>
                          <a:spcPct val="0"/>
                        </a:spcBef>
                        <a:spcAft>
                          <a:spcPct val="0"/>
                        </a:spcAft>
                        <a:buClrTx/>
                        <a:buSzTx/>
                        <a:buFontTx/>
                        <a:buNone/>
                        <a:tabLst/>
                      </a:pPr>
                      <a:endParaRPr kumimoji="0" lang="en-US" sz="1400" b="1" i="0" u="none" strike="noStrike" cap="none" normalizeH="0" baseline="0" dirty="0" smtClean="0">
                        <a:ln>
                          <a:noFill/>
                        </a:ln>
                        <a:solidFill>
                          <a:srgbClr val="0070C0"/>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Asian Indian</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Bangladeshi</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Bhutanese</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Maldives</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70C0"/>
                          </a:solidFill>
                          <a:effectLst/>
                          <a:latin typeface="+mn-lt"/>
                          <a:cs typeface="Arial" charset="0"/>
                        </a:rPr>
                        <a:t>Nepali</a:t>
                      </a:r>
                      <a:r>
                        <a:rPr kumimoji="0" lang="en-US" sz="1600" b="0" i="0" u="none" strike="noStrike" cap="none" normalizeH="0" baseline="30000" dirty="0" smtClean="0">
                          <a:ln>
                            <a:noFill/>
                          </a:ln>
                          <a:solidFill>
                            <a:srgbClr val="0070C0"/>
                          </a:solidFill>
                          <a:effectLst/>
                          <a:latin typeface="+mn-lt"/>
                          <a:cs typeface="Arial" charset="0"/>
                        </a:rPr>
                        <a:t>2</a:t>
                      </a:r>
                      <a:endParaRPr kumimoji="0" lang="en-US" sz="1600" b="0" i="1"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Pakistani</a:t>
                      </a:r>
                      <a:endParaRPr kumimoji="0" lang="en-US" sz="1600" b="0" i="0" u="none" strike="noStrike" cap="none" normalizeH="0" baseline="0" dirty="0" smtClean="0">
                        <a:ln>
                          <a:noFill/>
                        </a:ln>
                        <a:solidFill>
                          <a:srgbClr val="0070C0"/>
                        </a:solidFill>
                        <a:effectLst/>
                        <a:latin typeface="+mn-lt"/>
                        <a:cs typeface="Times New Roman" pitchFamily="18"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mn-lt"/>
                          <a:cs typeface="Arial" charset="0"/>
                        </a:rPr>
                        <a:t>Sri Lankan</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70C0"/>
                          </a:solidFill>
                          <a:effectLst/>
                          <a:latin typeface="+mn-lt"/>
                          <a:cs typeface="Arial" charset="0"/>
                        </a:rPr>
                        <a:t>Afghanistani</a:t>
                      </a:r>
                      <a:r>
                        <a:rPr kumimoji="0" lang="en-US" sz="1600" b="0" i="1" u="none" strike="noStrike" cap="none" normalizeH="0" baseline="30000" dirty="0" smtClean="0">
                          <a:ln>
                            <a:noFill/>
                          </a:ln>
                          <a:solidFill>
                            <a:srgbClr val="0070C0"/>
                          </a:solidFill>
                          <a:effectLst/>
                          <a:latin typeface="+mn-lt"/>
                          <a:cs typeface="Arial" charset="0"/>
                        </a:rPr>
                        <a:t>2</a:t>
                      </a:r>
                      <a:endParaRPr kumimoji="0" lang="en-US" sz="1600" b="0" i="1" u="none" strike="noStrike" cap="none" normalizeH="0" baseline="0" dirty="0" smtClean="0">
                        <a:ln>
                          <a:noFill/>
                        </a:ln>
                        <a:solidFill>
                          <a:srgbClr val="0070C0"/>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70C0"/>
                          </a:solidFill>
                          <a:effectLst/>
                          <a:latin typeface="+mn-lt"/>
                          <a:cs typeface="Arial" charset="0"/>
                        </a:rPr>
                        <a:t>Burmese/Myanmar</a:t>
                      </a:r>
                      <a:r>
                        <a:rPr kumimoji="0" lang="en-US" sz="1600" b="0" i="1" u="none" strike="noStrike" cap="none" normalizeH="0" baseline="30000" dirty="0" smtClean="0">
                          <a:ln>
                            <a:noFill/>
                          </a:ln>
                          <a:solidFill>
                            <a:srgbClr val="0070C0"/>
                          </a:solidFill>
                          <a:effectLst/>
                          <a:latin typeface="+mn-lt"/>
                          <a:cs typeface="Arial" charset="0"/>
                        </a:rPr>
                        <a:t>2</a:t>
                      </a:r>
                      <a:endParaRPr kumimoji="0" lang="en-US" sz="1600" b="0" i="1" u="none" strike="noStrike" cap="none" normalizeH="0" baseline="0" dirty="0" smtClean="0">
                        <a:ln>
                          <a:noFill/>
                        </a:ln>
                        <a:solidFill>
                          <a:srgbClr val="0070C0"/>
                        </a:solidFill>
                        <a:effectLst/>
                        <a:latin typeface="+mn-lt"/>
                        <a:cs typeface="Arial" charset="0"/>
                      </a:endParaRP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70C0"/>
                          </a:solidFill>
                          <a:effectLst/>
                          <a:latin typeface="+mn-lt"/>
                          <a:cs typeface="Arial" charset="0"/>
                        </a:rPr>
                        <a:t>Tibetan</a:t>
                      </a:r>
                      <a:r>
                        <a:rPr kumimoji="0" lang="en-US" sz="1600" b="0" i="1" u="none" strike="noStrike" cap="none" normalizeH="0" baseline="30000" dirty="0" smtClean="0">
                          <a:ln>
                            <a:noFill/>
                          </a:ln>
                          <a:solidFill>
                            <a:srgbClr val="0070C0"/>
                          </a:solidFill>
                          <a:effectLst/>
                          <a:latin typeface="+mn-lt"/>
                          <a:cs typeface="Arial" charset="0"/>
                        </a:rPr>
                        <a:t>2,3</a:t>
                      </a:r>
                    </a:p>
                    <a:p>
                      <a:pPr marL="0" marR="0" lvl="0" indent="0" algn="ctr" defTabSz="1019175" rtl="0" eaLnBrk="1" fontAlgn="base" latinLnBrk="0" hangingPunct="1">
                        <a:lnSpc>
                          <a:spcPct val="40000"/>
                        </a:lnSpc>
                        <a:spcBef>
                          <a:spcPct val="0"/>
                        </a:spcBef>
                        <a:spcAft>
                          <a:spcPct val="0"/>
                        </a:spcAft>
                        <a:buClrTx/>
                        <a:buSzTx/>
                        <a:buFontTx/>
                        <a:buNone/>
                        <a:tabLst/>
                      </a:pPr>
                      <a:endParaRPr kumimoji="0" lang="en-US" sz="1600" b="0" i="1" u="none" strike="noStrike" cap="none" normalizeH="0" baseline="30000" dirty="0" smtClean="0">
                        <a:ln>
                          <a:noFill/>
                        </a:ln>
                        <a:solidFill>
                          <a:srgbClr val="0070C0"/>
                        </a:solidFill>
                        <a:effectLst/>
                        <a:latin typeface="+mn-lt"/>
                        <a:cs typeface="Arial" charset="0"/>
                      </a:endParaRPr>
                    </a:p>
                  </a:txBody>
                  <a:tcPr marL="92620" marR="92620" marT="44948" marB="449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Text Box 19"/>
          <p:cNvSpPr txBox="1">
            <a:spLocks noChangeArrowheads="1"/>
          </p:cNvSpPr>
          <p:nvPr/>
        </p:nvSpPr>
        <p:spPr bwMode="auto">
          <a:xfrm>
            <a:off x="228600" y="4724400"/>
            <a:ext cx="8631671" cy="1092585"/>
          </a:xfrm>
          <a:prstGeom prst="rect">
            <a:avLst/>
          </a:prstGeom>
          <a:noFill/>
          <a:ln w="9525">
            <a:noFill/>
            <a:miter lim="800000"/>
            <a:headEnd/>
            <a:tailEnd/>
          </a:ln>
        </p:spPr>
        <p:txBody>
          <a:bodyPr lIns="91418" tIns="45709" rIns="91418" bIns="45709">
            <a:spAutoFit/>
          </a:bodyPr>
          <a:lstStyle/>
          <a:p>
            <a:pPr defTabSz="914501" fontAlgn="base">
              <a:spcBef>
                <a:spcPct val="50000"/>
              </a:spcBef>
              <a:spcAft>
                <a:spcPct val="0"/>
              </a:spcAft>
            </a:pPr>
            <a:r>
              <a:rPr lang="en-US" sz="1300" b="1" baseline="30000" dirty="0">
                <a:solidFill>
                  <a:srgbClr val="000000"/>
                </a:solidFill>
              </a:rPr>
              <a:t>1</a:t>
            </a:r>
            <a:r>
              <a:rPr lang="en-US" sz="1300" dirty="0">
                <a:solidFill>
                  <a:srgbClr val="000000"/>
                </a:solidFill>
              </a:rPr>
              <a:t>U.S. Census definition. </a:t>
            </a:r>
            <a:r>
              <a:rPr lang="en-US" sz="1300" b="1" baseline="30000" dirty="0">
                <a:solidFill>
                  <a:srgbClr val="000000"/>
                </a:solidFill>
              </a:rPr>
              <a:t>2</a:t>
            </a:r>
            <a:r>
              <a:rPr lang="en-US" sz="1300" dirty="0">
                <a:solidFill>
                  <a:srgbClr val="000000"/>
                </a:solidFill>
              </a:rPr>
              <a:t>These groups are sometimes included in a broader definition of South Asian or South-east Asian; although they are not always identified as being of “Asian origin”. </a:t>
            </a:r>
            <a:r>
              <a:rPr lang="en-US" sz="1300" b="1" baseline="30000" dirty="0">
                <a:solidFill>
                  <a:srgbClr val="000000"/>
                </a:solidFill>
              </a:rPr>
              <a:t>3</a:t>
            </a:r>
            <a:r>
              <a:rPr lang="en-US" sz="1300" dirty="0">
                <a:solidFill>
                  <a:srgbClr val="000000"/>
                </a:solidFill>
              </a:rPr>
              <a:t>Although the People’s Republic of China claims sovereignty over the Tibetan people, Tibet maintains its independence as a government-in-exile. Officially, the U.S. government considers Tibet to be part of China.  However, Tibet’s exiled spiritual leader, the Dalai Lama, has many supporters in the U.S. and the Congress, and Tibet’s political status remains controversial in the U.S.</a:t>
            </a:r>
          </a:p>
        </p:txBody>
      </p:sp>
      <p:sp>
        <p:nvSpPr>
          <p:cNvPr id="21" name="Text Box 21"/>
          <p:cNvSpPr txBox="1">
            <a:spLocks noChangeArrowheads="1"/>
          </p:cNvSpPr>
          <p:nvPr/>
        </p:nvSpPr>
        <p:spPr bwMode="auto">
          <a:xfrm>
            <a:off x="0" y="5791200"/>
            <a:ext cx="8797636" cy="636837"/>
          </a:xfrm>
          <a:prstGeom prst="rect">
            <a:avLst/>
          </a:prstGeom>
          <a:noFill/>
          <a:ln w="9525">
            <a:noFill/>
            <a:miter lim="800000"/>
            <a:headEnd/>
            <a:tailEnd/>
          </a:ln>
        </p:spPr>
        <p:txBody>
          <a:bodyPr lIns="82039" tIns="41019" rIns="82039" bIns="41019">
            <a:spAutoFit/>
          </a:bodyPr>
          <a:lstStyle/>
          <a:p>
            <a:pPr defTabSz="820583" eaLnBrk="0" fontAlgn="base" hangingPunct="0">
              <a:spcBef>
                <a:spcPct val="50000"/>
              </a:spcBef>
              <a:spcAft>
                <a:spcPct val="0"/>
              </a:spcAft>
            </a:pPr>
            <a:r>
              <a:rPr lang="en-US" sz="1200" i="1" dirty="0">
                <a:solidFill>
                  <a:srgbClr val="000000"/>
                </a:solidFill>
                <a:latin typeface="Arial Narrow" pitchFamily="34" charset="0"/>
              </a:rPr>
              <a:t>Asian American Network for Cancer Awareness, Research &amp; Education, 2000, </a:t>
            </a:r>
            <a:r>
              <a:rPr lang="en-US" sz="1200" i="1" dirty="0">
                <a:solidFill>
                  <a:srgbClr val="000000"/>
                </a:solidFill>
                <a:latin typeface="Arial Narrow" pitchFamily="34" charset="0"/>
                <a:hlinkClick r:id="rId5"/>
              </a:rPr>
              <a:t>http://aancart.org/whoareasianamericans.html</a:t>
            </a:r>
            <a:r>
              <a:rPr lang="en-US" sz="1200" i="1" dirty="0">
                <a:solidFill>
                  <a:srgbClr val="000000"/>
                </a:solidFill>
                <a:latin typeface="Arial Narrow" pitchFamily="34" charset="0"/>
              </a:rPr>
              <a:t>;  Leadership Education for Asian </a:t>
            </a:r>
            <a:r>
              <a:rPr lang="en-US" sz="1200" i="1" dirty="0" err="1">
                <a:solidFill>
                  <a:srgbClr val="000000"/>
                </a:solidFill>
                <a:latin typeface="Arial Narrow" pitchFamily="34" charset="0"/>
              </a:rPr>
              <a:t>Pacifics</a:t>
            </a:r>
            <a:r>
              <a:rPr lang="en-US" sz="1200" i="1" dirty="0">
                <a:solidFill>
                  <a:srgbClr val="000000"/>
                </a:solidFill>
                <a:latin typeface="Arial Narrow" pitchFamily="34" charset="0"/>
              </a:rPr>
              <a:t>, Inc. (LEAP), 2000;  South Asian Public Health Association (SAPHA), 2002; U.S. Census, 2000 and 2004; U.S. Department of State: Background Notes: Taiwan, U.S. Relations, Oct 2009, </a:t>
            </a:r>
            <a:r>
              <a:rPr lang="en-US" sz="1200" i="1" dirty="0">
                <a:solidFill>
                  <a:srgbClr val="000000"/>
                </a:solidFill>
                <a:latin typeface="Arial Narrow" pitchFamily="34" charset="0"/>
                <a:hlinkClick r:id="rId6"/>
              </a:rPr>
              <a:t>http://www.state.gov/r/pa/ei/bgn/35855.htm#relations</a:t>
            </a:r>
            <a:r>
              <a:rPr lang="en-US" sz="1200" i="1" dirty="0">
                <a:solidFill>
                  <a:srgbClr val="000000"/>
                </a:solidFill>
                <a:latin typeface="Arial Narrow" pitchFamily="34" charset="0"/>
              </a:rPr>
              <a:t>. </a:t>
            </a:r>
          </a:p>
        </p:txBody>
      </p:sp>
      <p:sp>
        <p:nvSpPr>
          <p:cNvPr id="24" name="Rectangle 2"/>
          <p:cNvSpPr txBox="1">
            <a:spLocks noChangeArrowheads="1"/>
          </p:cNvSpPr>
          <p:nvPr/>
        </p:nvSpPr>
        <p:spPr>
          <a:xfrm>
            <a:off x="838200" y="152400"/>
            <a:ext cx="7772400" cy="11430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26" name="Rectangle 25"/>
          <p:cNvSpPr/>
          <p:nvPr/>
        </p:nvSpPr>
        <p:spPr>
          <a:xfrm>
            <a:off x="1295400" y="0"/>
            <a:ext cx="7848600" cy="1015663"/>
          </a:xfrm>
          <a:prstGeom prst="rect">
            <a:avLst/>
          </a:prstGeom>
        </p:spPr>
        <p:txBody>
          <a:bodyPr wrap="square">
            <a:spAutoFit/>
          </a:bodyPr>
          <a:lstStyle/>
          <a:p>
            <a:pPr algn="ctr"/>
            <a:r>
              <a:rPr lang="en-US" sz="2800" dirty="0" smtClean="0">
                <a:solidFill>
                  <a:schemeClr val="bg1"/>
                </a:solidFill>
              </a:rPr>
              <a:t>ASIANS</a:t>
            </a:r>
            <a:r>
              <a:rPr lang="en-US" sz="2400" b="1" dirty="0" smtClean="0">
                <a:solidFill>
                  <a:schemeClr val="bg1"/>
                </a:solidFill>
              </a:rPr>
              <a:t> </a:t>
            </a:r>
            <a:r>
              <a:rPr lang="en-US" sz="2000" dirty="0" smtClean="0">
                <a:solidFill>
                  <a:schemeClr val="bg1"/>
                </a:solidFill>
              </a:rPr>
              <a:t/>
            </a:r>
            <a:br>
              <a:rPr lang="en-US" sz="2000" dirty="0" smtClean="0">
                <a:solidFill>
                  <a:schemeClr val="bg1"/>
                </a:solidFill>
              </a:rPr>
            </a:br>
            <a:r>
              <a:rPr lang="en-US" sz="1600" dirty="0" smtClean="0">
                <a:solidFill>
                  <a:schemeClr val="bg1"/>
                </a:solidFill>
              </a:rPr>
              <a:t>Persons “having origins in any of the original peoples of the Far East, Southeast Asia, or the Indian subcontinent”.</a:t>
            </a:r>
            <a:r>
              <a:rPr lang="en-US" sz="1600" baseline="30000" dirty="0" smtClean="0">
                <a:solidFill>
                  <a:schemeClr val="bg1"/>
                </a:solidFill>
              </a:rPr>
              <a:t>1</a:t>
            </a:r>
            <a:endParaRPr lang="en-US" sz="1600" dirty="0">
              <a:solidFill>
                <a:schemeClr val="bg1"/>
              </a:solidFill>
            </a:endParaRP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762000" y="0"/>
            <a:ext cx="7772400" cy="685800"/>
          </a:xfrm>
        </p:spPr>
        <p:txBody>
          <a:bodyPr lIns="92075" tIns="46038" rIns="92075" bIns="46038" anchor="ctr">
            <a:normAutofit fontScale="90000"/>
          </a:bodyPr>
          <a:lstStyle/>
          <a:p>
            <a:pPr algn="ctr" eaLnBrk="1" hangingPunct="1"/>
            <a:r>
              <a:rPr lang="en-US" dirty="0" smtClean="0">
                <a:latin typeface="Times New Roman" pitchFamily="18" charset="0"/>
                <a:cs typeface="Times New Roman" pitchFamily="18" charset="0"/>
              </a:rPr>
              <a:t>Asia</a:t>
            </a:r>
          </a:p>
        </p:txBody>
      </p:sp>
      <p:pic>
        <p:nvPicPr>
          <p:cNvPr id="59394" name="Picture 3"/>
          <p:cNvPicPr>
            <a:picLocks noChangeAspect="1" noChangeArrowheads="1"/>
          </p:cNvPicPr>
          <p:nvPr/>
        </p:nvPicPr>
        <p:blipFill>
          <a:blip r:embed="rId3" cstate="print"/>
          <a:srcRect/>
          <a:stretch>
            <a:fillRect/>
          </a:stretch>
        </p:blipFill>
        <p:spPr bwMode="auto">
          <a:xfrm>
            <a:off x="1143000" y="838200"/>
            <a:ext cx="7315200" cy="549275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99"/>
      </a:dk1>
      <a:lt1>
        <a:srgbClr val="FFFFFF"/>
      </a:lt1>
      <a:dk2>
        <a:srgbClr val="FFFFFF"/>
      </a:dk2>
      <a:lt2>
        <a:srgbClr val="000000"/>
      </a:lt2>
      <a:accent1>
        <a:srgbClr val="FF9900"/>
      </a:accent1>
      <a:accent2>
        <a:srgbClr val="00FFFF"/>
      </a:accent2>
      <a:accent3>
        <a:srgbClr val="FFFFFF"/>
      </a:accent3>
      <a:accent4>
        <a:srgbClr val="000082"/>
      </a:accent4>
      <a:accent5>
        <a:srgbClr val="FFCAAA"/>
      </a:accent5>
      <a:accent6>
        <a:srgbClr val="00E7E7"/>
      </a:accent6>
      <a:hlink>
        <a:srgbClr val="FF0000"/>
      </a:hlink>
      <a:folHlink>
        <a:srgbClr val="969696"/>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
      <a:dk1>
        <a:srgbClr val="000099"/>
      </a:dk1>
      <a:lt1>
        <a:srgbClr val="FFFFFF"/>
      </a:lt1>
      <a:dk2>
        <a:srgbClr val="FFFFFF"/>
      </a:dk2>
      <a:lt2>
        <a:srgbClr val="000000"/>
      </a:lt2>
      <a:accent1>
        <a:srgbClr val="FF9900"/>
      </a:accent1>
      <a:accent2>
        <a:srgbClr val="00FFFF"/>
      </a:accent2>
      <a:accent3>
        <a:srgbClr val="FFFFFF"/>
      </a:accent3>
      <a:accent4>
        <a:srgbClr val="000082"/>
      </a:accent4>
      <a:accent5>
        <a:srgbClr val="FFCAAA"/>
      </a:accent5>
      <a:accent6>
        <a:srgbClr val="00E7E7"/>
      </a:accent6>
      <a:hlink>
        <a:srgbClr val="FF0000"/>
      </a:hlink>
      <a:folHlink>
        <a:srgbClr val="969696"/>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2025</Words>
  <Application>Microsoft Office PowerPoint</Application>
  <PresentationFormat>On-screen Show (4:3)</PresentationFormat>
  <Paragraphs>417</Paragraphs>
  <Slides>43</Slides>
  <Notes>43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48" baseType="lpstr">
      <vt:lpstr>Default Design</vt:lpstr>
      <vt:lpstr>1_Default Design</vt:lpstr>
      <vt:lpstr>1_Office Theme</vt:lpstr>
      <vt:lpstr>2_Default Design</vt:lpstr>
      <vt:lpstr>Photo Editor Photo</vt:lpstr>
      <vt:lpstr>Slide 1</vt:lpstr>
      <vt:lpstr>Slide 2</vt:lpstr>
      <vt:lpstr>Slide 3</vt:lpstr>
      <vt:lpstr>Slide 4</vt:lpstr>
      <vt:lpstr>Cultural, Diet and other Differences </vt:lpstr>
      <vt:lpstr>Slide 6</vt:lpstr>
      <vt:lpstr>Slide 7</vt:lpstr>
      <vt:lpstr>Slide 8</vt:lpstr>
      <vt:lpstr>Asia</vt:lpstr>
      <vt:lpstr>Southeast Asia:  Cambodia   Laos  Thailand Vietnam Thailand</vt:lpstr>
      <vt:lpstr>Slide 11</vt:lpstr>
      <vt:lpstr>Slide 12</vt:lpstr>
      <vt:lpstr>Slide 13</vt:lpstr>
      <vt:lpstr>Slide 14</vt:lpstr>
      <vt:lpstr>Slide 15</vt:lpstr>
      <vt:lpstr>Polynesian:  Native Hawaiian, Samoan Tongan, Tahitian, Tokelauan,  Polynesian not specified.</vt:lpstr>
      <vt:lpstr>Micronesian:  Guamanian or Chamorro, Mariana Islander, Saipanese, Palauan, Carolinian, Kosraean, Pohnpeian, Chuukese, Yapese, Marshallese,  I-Kiribati, Micronesian not-specified.</vt:lpstr>
      <vt:lpstr>Melanesian:  Fijian, Ni-Vanuatu, Solomon Islander, Papua New Guinean, Melanesian not specified (New Caledonia, Torres Strait Islands).</vt:lpstr>
      <vt:lpstr>Slide 19</vt:lpstr>
      <vt:lpstr>2-Minute History of Pacific Island People</vt:lpstr>
      <vt:lpstr>Timeline</vt:lpstr>
      <vt:lpstr>History Continued</vt:lpstr>
      <vt:lpstr>Southeast Asian Heritage</vt:lpstr>
      <vt:lpstr>Slide 24</vt:lpstr>
      <vt:lpstr>U.S. Census by Race/Ethnicity Inclusive Population in Thousands, 2000 and 2010</vt:lpstr>
      <vt:lpstr>Slide 26</vt:lpstr>
      <vt:lpstr>Slide 27</vt:lpstr>
      <vt:lpstr>Overweight and Obesity in Asian American Adults</vt:lpstr>
      <vt:lpstr>Overweight in Asian American Children</vt:lpstr>
      <vt:lpstr>Physical Activity in Asian American</vt:lpstr>
      <vt:lpstr>Overweight and Obesity Levels in NHPI</vt:lpstr>
      <vt:lpstr>Physical Activity in NHPI</vt:lpstr>
      <vt:lpstr>Slide 33</vt:lpstr>
      <vt:lpstr>Health for Asian Americans</vt:lpstr>
      <vt:lpstr>Health for Native Hawaiians</vt:lpstr>
      <vt:lpstr>Diabetes in NHPI</vt:lpstr>
      <vt:lpstr>Slide 37</vt:lpstr>
      <vt:lpstr>Slide 38</vt:lpstr>
      <vt:lpstr>Cancer Incidence and Survival</vt:lpstr>
      <vt:lpstr>Social Determinants of Health Disparities</vt:lpstr>
      <vt:lpstr>Slide 41</vt:lpstr>
      <vt:lpstr> Activity</vt:lpstr>
      <vt:lpstr>Slide 43</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Jeremy</dc:creator>
  <cp:lastModifiedBy>Jeremy</cp:lastModifiedBy>
  <cp:revision>83</cp:revision>
  <dcterms:created xsi:type="dcterms:W3CDTF">2012-10-18T16:08:42Z</dcterms:created>
  <dcterms:modified xsi:type="dcterms:W3CDTF">2012-10-22T20:24:01Z</dcterms:modified>
</cp:coreProperties>
</file>