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9" r:id="rId21"/>
    <p:sldId id="280" r:id="rId22"/>
    <p:sldId id="281" r:id="rId23"/>
    <p:sldId id="282" r:id="rId24"/>
    <p:sldId id="283" r:id="rId25"/>
    <p:sldId id="275" r:id="rId26"/>
    <p:sldId id="276" r:id="rId27"/>
    <p:sldId id="277" r:id="rId28"/>
    <p:sldId id="278" r:id="rId29"/>
    <p:sldId id="284" r:id="rId30"/>
    <p:sldId id="285" r:id="rId31"/>
    <p:sldId id="286" r:id="rId32"/>
    <p:sldId id="288" r:id="rId33"/>
    <p:sldId id="287"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3A1B02-633E-44F3-9892-7D395BC1284C}" type="datetimeFigureOut">
              <a:rPr lang="en-US" smtClean="0"/>
              <a:t>9/9/2012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46C945-1459-45D0-96CD-7126D9371142}" type="slidenum">
              <a:rPr lang="en-US" smtClean="0"/>
              <a:t>‹#›</a:t>
            </a:fld>
            <a:endParaRPr lang="en-US"/>
          </a:p>
        </p:txBody>
      </p:sp>
    </p:spTree>
    <p:extLst>
      <p:ext uri="{BB962C8B-B14F-4D97-AF65-F5344CB8AC3E}">
        <p14:creationId xmlns:p14="http://schemas.microsoft.com/office/powerpoint/2010/main" val="2140126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LIMIT OF BMI DISTRIBUTIONS - If BMI is normally distributed and survey-specific percentile distributions</a:t>
            </a:r>
            <a:r>
              <a:rPr lang="en-US" baseline="0" dirty="0" smtClean="0"/>
              <a:t> </a:t>
            </a:r>
            <a:r>
              <a:rPr lang="en-US" dirty="0" smtClean="0"/>
              <a:t>are presented, then by definition, 5 percent of children in each survey</a:t>
            </a:r>
          </a:p>
          <a:p>
            <a:r>
              <a:rPr lang="en-US" dirty="0" smtClean="0"/>
              <a:t>will be above the 95th percentile BMI of the survey sample. Thus, reports based on the survey-specific BMI percentiles would always designate 5</a:t>
            </a:r>
          </a:p>
          <a:p>
            <a:r>
              <a:rPr lang="en-US" dirty="0" smtClean="0"/>
              <a:t>percent of children as obese and would fail to detect any true increasing prevalence of obesity across surveys.</a:t>
            </a:r>
          </a:p>
          <a:p>
            <a:endParaRPr lang="en-US" dirty="0"/>
          </a:p>
        </p:txBody>
      </p:sp>
      <p:sp>
        <p:nvSpPr>
          <p:cNvPr id="4" name="Slide Number Placeholder 3"/>
          <p:cNvSpPr>
            <a:spLocks noGrp="1"/>
          </p:cNvSpPr>
          <p:nvPr>
            <p:ph type="sldNum" sz="quarter" idx="10"/>
          </p:nvPr>
        </p:nvSpPr>
        <p:spPr/>
        <p:txBody>
          <a:bodyPr/>
          <a:lstStyle/>
          <a:p>
            <a:fld id="{0F46C945-1459-45D0-96CD-7126D9371142}" type="slidenum">
              <a:rPr lang="en-US" smtClean="0"/>
              <a:t>3</a:t>
            </a:fld>
            <a:endParaRPr lang="en-US"/>
          </a:p>
        </p:txBody>
      </p:sp>
    </p:spTree>
    <p:extLst>
      <p:ext uri="{BB962C8B-B14F-4D97-AF65-F5344CB8AC3E}">
        <p14:creationId xmlns:p14="http://schemas.microsoft.com/office/powerpoint/2010/main" val="4161344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example, an obese preschool child with</a:t>
            </a:r>
            <a:r>
              <a:rPr lang="en-US" baseline="0" dirty="0" smtClean="0"/>
              <a:t> </a:t>
            </a:r>
            <a:r>
              <a:rPr lang="en-US" dirty="0" smtClean="0"/>
              <a:t>normal weight parents has approximately a 25 percent chance of being</a:t>
            </a:r>
          </a:p>
          <a:p>
            <a:r>
              <a:rPr lang="en-US" dirty="0" smtClean="0"/>
              <a:t>obese as an adult. However, this same preschool child with an obese</a:t>
            </a:r>
            <a:r>
              <a:rPr lang="en-US" baseline="0" dirty="0" smtClean="0"/>
              <a:t> </a:t>
            </a:r>
            <a:r>
              <a:rPr lang="en-US" dirty="0" smtClean="0"/>
              <a:t>parent has more than a 60 percent chance of being an obese adult</a:t>
            </a:r>
          </a:p>
          <a:p>
            <a:endParaRPr lang="en-US" dirty="0"/>
          </a:p>
        </p:txBody>
      </p:sp>
      <p:sp>
        <p:nvSpPr>
          <p:cNvPr id="4" name="Slide Number Placeholder 3"/>
          <p:cNvSpPr>
            <a:spLocks noGrp="1"/>
          </p:cNvSpPr>
          <p:nvPr>
            <p:ph type="sldNum" sz="quarter" idx="10"/>
          </p:nvPr>
        </p:nvSpPr>
        <p:spPr/>
        <p:txBody>
          <a:bodyPr/>
          <a:lstStyle/>
          <a:p>
            <a:fld id="{0F46C945-1459-45D0-96CD-7126D9371142}" type="slidenum">
              <a:rPr lang="en-US" smtClean="0"/>
              <a:t>17</a:t>
            </a:fld>
            <a:endParaRPr lang="en-US"/>
          </a:p>
        </p:txBody>
      </p:sp>
    </p:spTree>
    <p:extLst>
      <p:ext uri="{BB962C8B-B14F-4D97-AF65-F5344CB8AC3E}">
        <p14:creationId xmlns:p14="http://schemas.microsoft.com/office/powerpoint/2010/main" val="3636966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Although much remains to be learned about the mechanisms of intergenerational obesity these data suggest that it may be important to consider the promotion of healthy body weights among pregnant mothers as part of childhood obesity prevention efforts, and obesity research efforts should examine prevention interventions for pregnant mothers who are obese as well as for their children.</a:t>
            </a:r>
            <a:endParaRPr lang="en-US" dirty="0"/>
          </a:p>
        </p:txBody>
      </p:sp>
      <p:sp>
        <p:nvSpPr>
          <p:cNvPr id="4" name="Slide Number Placeholder 3"/>
          <p:cNvSpPr>
            <a:spLocks noGrp="1"/>
          </p:cNvSpPr>
          <p:nvPr>
            <p:ph type="sldNum" sz="quarter" idx="10"/>
          </p:nvPr>
        </p:nvSpPr>
        <p:spPr/>
        <p:txBody>
          <a:bodyPr/>
          <a:lstStyle/>
          <a:p>
            <a:fld id="{0F46C945-1459-45D0-96CD-7126D9371142}" type="slidenum">
              <a:rPr lang="en-US" smtClean="0"/>
              <a:t>18</a:t>
            </a:fld>
            <a:endParaRPr lang="en-US"/>
          </a:p>
        </p:txBody>
      </p:sp>
    </p:spTree>
    <p:extLst>
      <p:ext uri="{BB962C8B-B14F-4D97-AF65-F5344CB8AC3E}">
        <p14:creationId xmlns:p14="http://schemas.microsoft.com/office/powerpoint/2010/main" val="2588927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For individuals born in the United States in</a:t>
            </a:r>
          </a:p>
          <a:p>
            <a:r>
              <a:rPr lang="en-US" sz="1200" b="0" i="0" u="none" strike="noStrike" kern="1200" baseline="0" dirty="0" smtClean="0">
                <a:solidFill>
                  <a:schemeClr val="tx1"/>
                </a:solidFill>
                <a:latin typeface="+mn-lt"/>
                <a:ea typeface="+mn-ea"/>
                <a:cs typeface="+mn-cs"/>
              </a:rPr>
              <a:t>2000, the lifetime risk of being diagnosed with diabetes at some point in</a:t>
            </a:r>
          </a:p>
          <a:p>
            <a:r>
              <a:rPr lang="en-US" sz="1200" b="0" i="0" u="none" strike="noStrike" kern="1200" baseline="0" dirty="0" smtClean="0">
                <a:solidFill>
                  <a:schemeClr val="tx1"/>
                </a:solidFill>
                <a:latin typeface="+mn-lt"/>
                <a:ea typeface="+mn-ea"/>
                <a:cs typeface="+mn-cs"/>
              </a:rPr>
              <a:t>their lives is estimated at 30 percent for boys and 40 percent for girls if obesity rates level off</a:t>
            </a:r>
            <a:endParaRPr lang="en-US" dirty="0"/>
          </a:p>
        </p:txBody>
      </p:sp>
      <p:sp>
        <p:nvSpPr>
          <p:cNvPr id="4" name="Slide Number Placeholder 3"/>
          <p:cNvSpPr>
            <a:spLocks noGrp="1"/>
          </p:cNvSpPr>
          <p:nvPr>
            <p:ph type="sldNum" sz="quarter" idx="10"/>
          </p:nvPr>
        </p:nvSpPr>
        <p:spPr/>
        <p:txBody>
          <a:bodyPr/>
          <a:lstStyle/>
          <a:p>
            <a:fld id="{0F46C945-1459-45D0-96CD-7126D9371142}" type="slidenum">
              <a:rPr lang="en-US" smtClean="0"/>
              <a:t>21</a:t>
            </a:fld>
            <a:endParaRPr lang="en-US"/>
          </a:p>
        </p:txBody>
      </p:sp>
    </p:spTree>
    <p:extLst>
      <p:ext uri="{BB962C8B-B14F-4D97-AF65-F5344CB8AC3E}">
        <p14:creationId xmlns:p14="http://schemas.microsoft.com/office/powerpoint/2010/main" val="1009954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 The impact of adolescent obesity on the subsequent lower earnings of women was also demonstrated in a British cohort study.</a:t>
            </a:r>
          </a:p>
          <a:p>
            <a:endParaRPr lang="en-US" dirty="0"/>
          </a:p>
        </p:txBody>
      </p:sp>
      <p:sp>
        <p:nvSpPr>
          <p:cNvPr id="4" name="Slide Number Placeholder 3"/>
          <p:cNvSpPr>
            <a:spLocks noGrp="1"/>
          </p:cNvSpPr>
          <p:nvPr>
            <p:ph type="sldNum" sz="quarter" idx="10"/>
          </p:nvPr>
        </p:nvSpPr>
        <p:spPr/>
        <p:txBody>
          <a:bodyPr/>
          <a:lstStyle/>
          <a:p>
            <a:fld id="{0F46C945-1459-45D0-96CD-7126D9371142}" type="slidenum">
              <a:rPr lang="en-US" smtClean="0"/>
              <a:t>28</a:t>
            </a:fld>
            <a:endParaRPr lang="en-US"/>
          </a:p>
        </p:txBody>
      </p:sp>
    </p:spTree>
    <p:extLst>
      <p:ext uri="{BB962C8B-B14F-4D97-AF65-F5344CB8AC3E}">
        <p14:creationId xmlns:p14="http://schemas.microsoft.com/office/powerpoint/2010/main" val="3782732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For example, depressed mood in children and adolescents may precede the development of obesity and not just follow it.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sz="1200" b="0" i="0" u="none" strike="noStrike" kern="1200" baseline="0" dirty="0" smtClean="0">
                <a:solidFill>
                  <a:schemeClr val="tx1"/>
                </a:solidFill>
                <a:latin typeface="+mn-lt"/>
                <a:ea typeface="+mn-ea"/>
                <a:cs typeface="+mn-cs"/>
              </a:rPr>
              <a:t>In a nationally representative sample of 8-</a:t>
            </a:r>
          </a:p>
          <a:p>
            <a:r>
              <a:rPr lang="en-US" sz="1200" b="0" i="0" u="none" strike="noStrike" kern="1200" baseline="0" dirty="0" smtClean="0">
                <a:solidFill>
                  <a:schemeClr val="tx1"/>
                </a:solidFill>
                <a:latin typeface="+mn-lt"/>
                <a:ea typeface="+mn-ea"/>
                <a:cs typeface="+mn-cs"/>
              </a:rPr>
              <a:t>to 11-year-olds, clinically meaningful behavioral problems have been shown</a:t>
            </a:r>
          </a:p>
          <a:p>
            <a:r>
              <a:rPr lang="en-US" sz="1200" b="0" i="0" u="none" strike="noStrike" kern="1200" baseline="0" dirty="0" smtClean="0">
                <a:solidFill>
                  <a:schemeClr val="tx1"/>
                </a:solidFill>
                <a:latin typeface="+mn-lt"/>
                <a:ea typeface="+mn-ea"/>
                <a:cs typeface="+mn-cs"/>
              </a:rPr>
              <a:t>to be associated with the development of obesity over a 2-year period</a:t>
            </a:r>
          </a:p>
          <a:p>
            <a:r>
              <a:rPr lang="en-US" sz="1200" b="0" i="0" u="none" strike="noStrike" kern="1200" baseline="0" dirty="0" smtClean="0">
                <a:solidFill>
                  <a:schemeClr val="tx1"/>
                </a:solidFill>
                <a:latin typeface="+mn-lt"/>
                <a:ea typeface="+mn-ea"/>
                <a:cs typeface="+mn-cs"/>
              </a:rPr>
              <a:t>among children not obese at baseline.</a:t>
            </a:r>
            <a:endParaRPr lang="en-US" dirty="0" smtClean="0"/>
          </a:p>
          <a:p>
            <a:endParaRPr lang="en-US" dirty="0"/>
          </a:p>
        </p:txBody>
      </p:sp>
      <p:sp>
        <p:nvSpPr>
          <p:cNvPr id="4" name="Slide Number Placeholder 3"/>
          <p:cNvSpPr>
            <a:spLocks noGrp="1"/>
          </p:cNvSpPr>
          <p:nvPr>
            <p:ph type="sldNum" sz="quarter" idx="10"/>
          </p:nvPr>
        </p:nvSpPr>
        <p:spPr/>
        <p:txBody>
          <a:bodyPr/>
          <a:lstStyle/>
          <a:p>
            <a:fld id="{0F46C945-1459-45D0-96CD-7126D9371142}" type="slidenum">
              <a:rPr lang="en-US" smtClean="0"/>
              <a:t>29</a:t>
            </a:fld>
            <a:endParaRPr lang="en-US"/>
          </a:p>
        </p:txBody>
      </p:sp>
    </p:spTree>
    <p:extLst>
      <p:ext uri="{BB962C8B-B14F-4D97-AF65-F5344CB8AC3E}">
        <p14:creationId xmlns:p14="http://schemas.microsoft.com/office/powerpoint/2010/main" val="3800073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fact that the physiologic response to stress is conditioned in childhood emphasizes the potential importance of optimizing the social and emotional health of children as a strategy for preventing obesity over a lifetime. </a:t>
            </a:r>
          </a:p>
          <a:p>
            <a:endParaRPr lang="en-US" dirty="0"/>
          </a:p>
        </p:txBody>
      </p:sp>
      <p:sp>
        <p:nvSpPr>
          <p:cNvPr id="4" name="Slide Number Placeholder 3"/>
          <p:cNvSpPr>
            <a:spLocks noGrp="1"/>
          </p:cNvSpPr>
          <p:nvPr>
            <p:ph type="sldNum" sz="quarter" idx="10"/>
          </p:nvPr>
        </p:nvSpPr>
        <p:spPr/>
        <p:txBody>
          <a:bodyPr/>
          <a:lstStyle/>
          <a:p>
            <a:fld id="{0F46C945-1459-45D0-96CD-7126D9371142}" type="slidenum">
              <a:rPr lang="en-US" smtClean="0"/>
              <a:t>30</a:t>
            </a:fld>
            <a:endParaRPr lang="en-US"/>
          </a:p>
        </p:txBody>
      </p:sp>
    </p:spTree>
    <p:extLst>
      <p:ext uri="{BB962C8B-B14F-4D97-AF65-F5344CB8AC3E}">
        <p14:creationId xmlns:p14="http://schemas.microsoft.com/office/powerpoint/2010/main" val="3407444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56C5804-FB01-4B1F-8E96-F4F56700A44C}" type="datetimeFigureOut">
              <a:rPr lang="en-US" smtClean="0"/>
              <a:t>9/9/2012</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519DECA0-09C2-4C9E-ADB8-1EE97582A7D7}"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6C5804-FB01-4B1F-8E96-F4F56700A44C}" type="datetimeFigureOut">
              <a:rPr lang="en-US" smtClean="0"/>
              <a:t>9/9/2012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DECA0-09C2-4C9E-ADB8-1EE97582A7D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6C5804-FB01-4B1F-8E96-F4F56700A44C}" type="datetimeFigureOut">
              <a:rPr lang="en-US" smtClean="0"/>
              <a:t>9/9/2012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DECA0-09C2-4C9E-ADB8-1EE97582A7D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6C5804-FB01-4B1F-8E96-F4F56700A44C}" type="datetimeFigureOut">
              <a:rPr lang="en-US" smtClean="0"/>
              <a:t>9/9/2012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DECA0-09C2-4C9E-ADB8-1EE97582A7D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56C5804-FB01-4B1F-8E96-F4F56700A44C}" type="datetimeFigureOut">
              <a:rPr lang="en-US" smtClean="0"/>
              <a:t>9/9/2012</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9DECA0-09C2-4C9E-ADB8-1EE97582A7D7}"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56C5804-FB01-4B1F-8E96-F4F56700A44C}" type="datetimeFigureOut">
              <a:rPr lang="en-US" smtClean="0"/>
              <a:t>9/9/2012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DECA0-09C2-4C9E-ADB8-1EE97582A7D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6C5804-FB01-4B1F-8E96-F4F56700A44C}" type="datetimeFigureOut">
              <a:rPr lang="en-US" smtClean="0"/>
              <a:t>9/9/2012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9DECA0-09C2-4C9E-ADB8-1EE97582A7D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6C5804-FB01-4B1F-8E96-F4F56700A44C}" type="datetimeFigureOut">
              <a:rPr lang="en-US" smtClean="0"/>
              <a:t>9/9/2012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9DECA0-09C2-4C9E-ADB8-1EE97582A7D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556C5804-FB01-4B1F-8E96-F4F56700A44C}" type="datetimeFigureOut">
              <a:rPr lang="en-US" smtClean="0"/>
              <a:t>9/9/2012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9DECA0-09C2-4C9E-ADB8-1EE97582A7D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56C5804-FB01-4B1F-8E96-F4F56700A44C}" type="datetimeFigureOut">
              <a:rPr lang="en-US" smtClean="0"/>
              <a:t>9/9/2012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DECA0-09C2-4C9E-ADB8-1EE97582A7D7}"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556C5804-FB01-4B1F-8E96-F4F56700A44C}" type="datetimeFigureOut">
              <a:rPr lang="en-US" smtClean="0"/>
              <a:t>9/9/2012</a:t>
            </a:fld>
            <a:endParaRPr lang="en-US"/>
          </a:p>
        </p:txBody>
      </p:sp>
      <p:sp>
        <p:nvSpPr>
          <p:cNvPr id="7" name="Slide Number Placeholder 6"/>
          <p:cNvSpPr>
            <a:spLocks noGrp="1"/>
          </p:cNvSpPr>
          <p:nvPr>
            <p:ph type="sldNum" sz="quarter" idx="12"/>
          </p:nvPr>
        </p:nvSpPr>
        <p:spPr/>
        <p:txBody>
          <a:bodyPr/>
          <a:lstStyle/>
          <a:p>
            <a:fld id="{519DECA0-09C2-4C9E-ADB8-1EE97582A7D7}"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556C5804-FB01-4B1F-8E96-F4F56700A44C}" type="datetimeFigureOut">
              <a:rPr lang="en-US" smtClean="0"/>
              <a:t>9/9/2012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519DECA0-09C2-4C9E-ADB8-1EE97582A7D7}"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HESC 470 Chapter 2</a:t>
            </a:r>
            <a:endParaRPr lang="en-US" dirty="0"/>
          </a:p>
        </p:txBody>
      </p:sp>
      <p:sp>
        <p:nvSpPr>
          <p:cNvPr id="2" name="Title 1"/>
          <p:cNvSpPr>
            <a:spLocks noGrp="1"/>
          </p:cNvSpPr>
          <p:nvPr>
            <p:ph type="ctrTitle"/>
          </p:nvPr>
        </p:nvSpPr>
        <p:spPr/>
        <p:txBody>
          <a:bodyPr/>
          <a:lstStyle/>
          <a:p>
            <a:r>
              <a:rPr lang="en-US" sz="3200" dirty="0" smtClean="0"/>
              <a:t>Extent and Consequences of Childhood Obesity</a:t>
            </a:r>
            <a:endParaRPr lang="en-US" sz="3200" dirty="0"/>
          </a:p>
        </p:txBody>
      </p:sp>
    </p:spTree>
    <p:extLst>
      <p:ext uri="{BB962C8B-B14F-4D97-AF65-F5344CB8AC3E}">
        <p14:creationId xmlns:p14="http://schemas.microsoft.com/office/powerpoint/2010/main" val="3334569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Socioeconomic Status</a:t>
            </a:r>
            <a:endParaRPr lang="en-US" dirty="0"/>
          </a:p>
        </p:txBody>
      </p:sp>
      <p:sp>
        <p:nvSpPr>
          <p:cNvPr id="3" name="Content Placeholder 2"/>
          <p:cNvSpPr>
            <a:spLocks noGrp="1"/>
          </p:cNvSpPr>
          <p:nvPr>
            <p:ph idx="1"/>
          </p:nvPr>
        </p:nvSpPr>
        <p:spPr/>
        <p:txBody>
          <a:bodyPr>
            <a:normAutofit/>
          </a:bodyPr>
          <a:lstStyle/>
          <a:p>
            <a:r>
              <a:rPr lang="en-US" dirty="0" smtClean="0"/>
              <a:t>Additional data from </a:t>
            </a:r>
            <a:r>
              <a:rPr lang="en-US" dirty="0"/>
              <a:t>1988-1994 NHANES </a:t>
            </a:r>
            <a:r>
              <a:rPr lang="en-US" dirty="0" smtClean="0"/>
              <a:t>indicates </a:t>
            </a:r>
            <a:r>
              <a:rPr lang="en-US" dirty="0"/>
              <a:t>that the prevalence </a:t>
            </a:r>
            <a:r>
              <a:rPr lang="en-US" dirty="0" smtClean="0"/>
              <a:t>of obesity </a:t>
            </a:r>
            <a:r>
              <a:rPr lang="en-US" dirty="0"/>
              <a:t>in white adolescents is higher among those in low-income </a:t>
            </a:r>
            <a:r>
              <a:rPr lang="en-US" dirty="0" smtClean="0"/>
              <a:t>families.</a:t>
            </a:r>
            <a:endParaRPr lang="en-US" dirty="0"/>
          </a:p>
          <a:p>
            <a:r>
              <a:rPr lang="en-US" dirty="0" smtClean="0"/>
              <a:t>However, </a:t>
            </a:r>
            <a:r>
              <a:rPr lang="en-US" dirty="0"/>
              <a:t>there is no clear relationship between family income and obesity </a:t>
            </a:r>
            <a:r>
              <a:rPr lang="en-US" dirty="0" smtClean="0"/>
              <a:t>in other </a:t>
            </a:r>
            <a:r>
              <a:rPr lang="en-US" dirty="0"/>
              <a:t>age or ethnic </a:t>
            </a:r>
            <a:r>
              <a:rPr lang="en-US" dirty="0" smtClean="0"/>
              <a:t>subgroups.</a:t>
            </a:r>
          </a:p>
          <a:p>
            <a:r>
              <a:rPr lang="en-US" dirty="0" smtClean="0"/>
              <a:t>Longitudinal data have </a:t>
            </a:r>
            <a:r>
              <a:rPr lang="en-US" dirty="0"/>
              <a:t>suggested that family </a:t>
            </a:r>
            <a:r>
              <a:rPr lang="en-US" dirty="0" smtClean="0"/>
              <a:t>socioeconomic status </a:t>
            </a:r>
            <a:r>
              <a:rPr lang="en-US" dirty="0"/>
              <a:t>is inversely related to obesity prevalence in children and that </a:t>
            </a:r>
            <a:r>
              <a:rPr lang="en-US" dirty="0" smtClean="0"/>
              <a:t>the effects </a:t>
            </a:r>
            <a:r>
              <a:rPr lang="en-US" dirty="0"/>
              <a:t>of socioeconomic status and race or ethnicity were independent </a:t>
            </a:r>
            <a:r>
              <a:rPr lang="en-US" dirty="0" smtClean="0"/>
              <a:t>of other </a:t>
            </a:r>
            <a:r>
              <a:rPr lang="en-US" dirty="0"/>
              <a:t>variables.</a:t>
            </a:r>
            <a:endParaRPr lang="en-US" dirty="0"/>
          </a:p>
        </p:txBody>
      </p:sp>
    </p:spTree>
    <p:extLst>
      <p:ext uri="{BB962C8B-B14F-4D97-AF65-F5344CB8AC3E}">
        <p14:creationId xmlns:p14="http://schemas.microsoft.com/office/powerpoint/2010/main" val="1657467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Socioeconomic Status</a:t>
            </a:r>
            <a:endParaRPr lang="en-US" dirty="0"/>
          </a:p>
        </p:txBody>
      </p:sp>
      <p:sp>
        <p:nvSpPr>
          <p:cNvPr id="3" name="Content Placeholder 2"/>
          <p:cNvSpPr>
            <a:spLocks noGrp="1"/>
          </p:cNvSpPr>
          <p:nvPr>
            <p:ph idx="1"/>
          </p:nvPr>
        </p:nvSpPr>
        <p:spPr/>
        <p:txBody>
          <a:bodyPr>
            <a:normAutofit/>
          </a:bodyPr>
          <a:lstStyle/>
          <a:p>
            <a:r>
              <a:rPr lang="en-US" dirty="0" smtClean="0"/>
              <a:t>Insurance status is a possible explanation for the link between SES and childhood obesity; </a:t>
            </a:r>
            <a:r>
              <a:rPr lang="en-US" dirty="0"/>
              <a:t>the uninsured may face barriers to accessing health </a:t>
            </a:r>
            <a:r>
              <a:rPr lang="en-US" dirty="0" smtClean="0"/>
              <a:t>care.</a:t>
            </a:r>
          </a:p>
          <a:p>
            <a:r>
              <a:rPr lang="en-US" dirty="0" smtClean="0"/>
              <a:t>Insurance </a:t>
            </a:r>
            <a:r>
              <a:rPr lang="en-US" dirty="0"/>
              <a:t>coverage has been associated with the prevalence of </a:t>
            </a:r>
            <a:r>
              <a:rPr lang="en-US" dirty="0" smtClean="0"/>
              <a:t>obesity </a:t>
            </a:r>
            <a:r>
              <a:rPr lang="en-US" dirty="0"/>
              <a:t>in youth. </a:t>
            </a:r>
            <a:endParaRPr lang="en-US" dirty="0" smtClean="0"/>
          </a:p>
          <a:p>
            <a:r>
              <a:rPr lang="en-US" dirty="0" smtClean="0"/>
              <a:t>An </a:t>
            </a:r>
            <a:r>
              <a:rPr lang="en-US" dirty="0"/>
              <a:t>analysis of the 1996 Medical Expenditure Panel </a:t>
            </a:r>
            <a:r>
              <a:rPr lang="en-US" dirty="0" smtClean="0"/>
              <a:t>Survey Household </a:t>
            </a:r>
            <a:r>
              <a:rPr lang="en-US" dirty="0"/>
              <a:t>Component found that a combination of lacking health </a:t>
            </a:r>
            <a:r>
              <a:rPr lang="en-US" dirty="0" smtClean="0"/>
              <a:t>insurance and </a:t>
            </a:r>
            <a:r>
              <a:rPr lang="en-US" dirty="0"/>
              <a:t>having public insurance (Medicaid, Medicare, or other </a:t>
            </a:r>
            <a:r>
              <a:rPr lang="en-US" dirty="0" smtClean="0"/>
              <a:t>public hospital </a:t>
            </a:r>
            <a:r>
              <a:rPr lang="en-US" dirty="0"/>
              <a:t>coverage) were directly associated with obesity among </a:t>
            </a:r>
            <a:r>
              <a:rPr lang="en-US" dirty="0" smtClean="0"/>
              <a:t>adolescents.</a:t>
            </a:r>
            <a:endParaRPr lang="en-US" dirty="0"/>
          </a:p>
        </p:txBody>
      </p:sp>
    </p:spTree>
    <p:extLst>
      <p:ext uri="{BB962C8B-B14F-4D97-AF65-F5344CB8AC3E}">
        <p14:creationId xmlns:p14="http://schemas.microsoft.com/office/powerpoint/2010/main" val="3344375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Regional Differences</a:t>
            </a:r>
            <a:endParaRPr lang="en-US" dirty="0"/>
          </a:p>
        </p:txBody>
      </p:sp>
      <p:sp>
        <p:nvSpPr>
          <p:cNvPr id="3" name="Content Placeholder 2"/>
          <p:cNvSpPr>
            <a:spLocks noGrp="1"/>
          </p:cNvSpPr>
          <p:nvPr>
            <p:ph idx="1"/>
          </p:nvPr>
        </p:nvSpPr>
        <p:spPr>
          <a:xfrm>
            <a:off x="457200" y="1752600"/>
            <a:ext cx="8229600" cy="4876800"/>
          </a:xfrm>
        </p:spPr>
        <p:txBody>
          <a:bodyPr>
            <a:noAutofit/>
          </a:bodyPr>
          <a:lstStyle/>
          <a:p>
            <a:r>
              <a:rPr lang="en-US" sz="1800" dirty="0"/>
              <a:t>Regional differences in the prevalence of U.S. childhood obesity </a:t>
            </a:r>
            <a:r>
              <a:rPr lang="en-US" sz="1800" dirty="0" smtClean="0"/>
              <a:t>was apparent </a:t>
            </a:r>
            <a:r>
              <a:rPr lang="en-US" sz="1800" dirty="0"/>
              <a:t>in 1998 based on NLSY data </a:t>
            </a:r>
            <a:r>
              <a:rPr lang="en-US" sz="1800" dirty="0"/>
              <a:t> </a:t>
            </a:r>
            <a:r>
              <a:rPr lang="en-US" sz="1800" dirty="0" smtClean="0"/>
              <a:t>- 10.8 </a:t>
            </a:r>
            <a:r>
              <a:rPr lang="en-US" sz="1800" dirty="0"/>
              <a:t>percent in western</a:t>
            </a:r>
          </a:p>
          <a:p>
            <a:r>
              <a:rPr lang="en-US" sz="1800" dirty="0"/>
              <a:t>states and 17.1 percent in southern </a:t>
            </a:r>
            <a:r>
              <a:rPr lang="en-US" sz="1800" dirty="0" smtClean="0"/>
              <a:t>states</a:t>
            </a:r>
            <a:r>
              <a:rPr lang="en-US" sz="1800" dirty="0"/>
              <a:t>.</a:t>
            </a:r>
            <a:endParaRPr lang="en-US" sz="1800" dirty="0"/>
          </a:p>
          <a:p>
            <a:r>
              <a:rPr lang="en-US" sz="1800" dirty="0"/>
              <a:t>However, most data available for regional differences are for adults. </a:t>
            </a:r>
            <a:endParaRPr lang="en-US" sz="1800" dirty="0"/>
          </a:p>
          <a:p>
            <a:r>
              <a:rPr lang="en-US" sz="1800" dirty="0" smtClean="0"/>
              <a:t>In</a:t>
            </a:r>
            <a:r>
              <a:rPr lang="en-US" sz="1800" dirty="0"/>
              <a:t> </a:t>
            </a:r>
            <a:r>
              <a:rPr lang="en-US" sz="1800" dirty="0" smtClean="0"/>
              <a:t>1998</a:t>
            </a:r>
            <a:r>
              <a:rPr lang="en-US" sz="1800" dirty="0"/>
              <a:t>, adult obesity </a:t>
            </a:r>
            <a:r>
              <a:rPr lang="en-US" sz="1800" dirty="0" smtClean="0"/>
              <a:t>prevalence </a:t>
            </a:r>
            <a:r>
              <a:rPr lang="en-US" sz="1800" dirty="0"/>
              <a:t>exceeded 20 percent in several </a:t>
            </a:r>
            <a:r>
              <a:rPr lang="en-US" sz="1800" dirty="0" smtClean="0"/>
              <a:t>states</a:t>
            </a:r>
            <a:r>
              <a:rPr lang="en-US" sz="1800" dirty="0"/>
              <a:t>:</a:t>
            </a:r>
            <a:endParaRPr lang="en-US" sz="1800" dirty="0" smtClean="0"/>
          </a:p>
          <a:p>
            <a:pPr lvl="1"/>
            <a:r>
              <a:rPr lang="en-US" sz="1600" dirty="0" smtClean="0"/>
              <a:t>Alabama</a:t>
            </a:r>
            <a:r>
              <a:rPr lang="en-US" sz="1600" dirty="0"/>
              <a:t> </a:t>
            </a:r>
            <a:r>
              <a:rPr lang="en-US" sz="1600" dirty="0" smtClean="0"/>
              <a:t>20.7%</a:t>
            </a:r>
            <a:endParaRPr lang="en-US" sz="1600" dirty="0"/>
          </a:p>
          <a:p>
            <a:pPr lvl="1"/>
            <a:r>
              <a:rPr lang="en-US" sz="1600" dirty="0" smtClean="0"/>
              <a:t>Alaska 20.7%</a:t>
            </a:r>
          </a:p>
          <a:p>
            <a:pPr lvl="1"/>
            <a:r>
              <a:rPr lang="en-US" sz="1600" dirty="0" smtClean="0"/>
              <a:t>Louisiana 21.3%</a:t>
            </a:r>
          </a:p>
          <a:p>
            <a:pPr lvl="1"/>
            <a:r>
              <a:rPr lang="en-US" sz="1600" dirty="0" smtClean="0"/>
              <a:t>South</a:t>
            </a:r>
            <a:r>
              <a:rPr lang="en-US" sz="1600" dirty="0"/>
              <a:t> </a:t>
            </a:r>
            <a:r>
              <a:rPr lang="en-US" sz="1600" dirty="0" smtClean="0"/>
              <a:t>Carolina 20.2%</a:t>
            </a:r>
            <a:endParaRPr lang="en-US" sz="1600" dirty="0"/>
          </a:p>
          <a:p>
            <a:pPr lvl="1"/>
            <a:r>
              <a:rPr lang="en-US" sz="1600" dirty="0" smtClean="0"/>
              <a:t>West </a:t>
            </a:r>
            <a:r>
              <a:rPr lang="en-US" sz="1600" dirty="0"/>
              <a:t>Virginia </a:t>
            </a:r>
            <a:r>
              <a:rPr lang="en-US" sz="1600" dirty="0" smtClean="0"/>
              <a:t>22.9%</a:t>
            </a:r>
            <a:endParaRPr lang="en-US" sz="1600" dirty="0"/>
          </a:p>
          <a:p>
            <a:r>
              <a:rPr lang="en-US" sz="1800" dirty="0" smtClean="0"/>
              <a:t>By </a:t>
            </a:r>
            <a:r>
              <a:rPr lang="en-US" sz="1800" dirty="0"/>
              <a:t>2002, BRFSS data revealed </a:t>
            </a:r>
            <a:r>
              <a:rPr lang="en-US" sz="1800" dirty="0" smtClean="0"/>
              <a:t>that seven </a:t>
            </a:r>
            <a:r>
              <a:rPr lang="en-US" sz="1800" dirty="0"/>
              <a:t>states had adult obesity prevalence rates greater than 25 </a:t>
            </a:r>
            <a:r>
              <a:rPr lang="en-US" sz="1800" dirty="0" smtClean="0"/>
              <a:t>percent: Alabama</a:t>
            </a:r>
            <a:r>
              <a:rPr lang="en-US" sz="1800" dirty="0"/>
              <a:t>, Louisiana, Michigan, Mississippi, South Carolina, Texas, </a:t>
            </a:r>
            <a:r>
              <a:rPr lang="en-US" sz="1800" dirty="0" smtClean="0"/>
              <a:t>and West Virginia</a:t>
            </a:r>
          </a:p>
          <a:p>
            <a:r>
              <a:rPr lang="en-US" sz="1800" dirty="0" smtClean="0"/>
              <a:t>This type of systematic </a:t>
            </a:r>
            <a:r>
              <a:rPr lang="en-US" sz="1800" dirty="0"/>
              <a:t>data reflecting regional </a:t>
            </a:r>
            <a:r>
              <a:rPr lang="en-US" sz="1800" dirty="0" smtClean="0"/>
              <a:t>differences in </a:t>
            </a:r>
            <a:r>
              <a:rPr lang="en-US" sz="1800" dirty="0"/>
              <a:t>obesity prevalence for children and youth are currently not available.</a:t>
            </a:r>
            <a:endParaRPr lang="en-US" sz="1800" dirty="0"/>
          </a:p>
        </p:txBody>
      </p:sp>
    </p:spTree>
    <p:extLst>
      <p:ext uri="{BB962C8B-B14F-4D97-AF65-F5344CB8AC3E}">
        <p14:creationId xmlns:p14="http://schemas.microsoft.com/office/powerpoint/2010/main" val="498658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Shifts in BMI Distributions</a:t>
            </a:r>
            <a:endParaRPr lang="en-US" dirty="0"/>
          </a:p>
        </p:txBody>
      </p:sp>
      <p:sp>
        <p:nvSpPr>
          <p:cNvPr id="3" name="Content Placeholder 2"/>
          <p:cNvSpPr>
            <a:spLocks noGrp="1"/>
          </p:cNvSpPr>
          <p:nvPr>
            <p:ph idx="1"/>
          </p:nvPr>
        </p:nvSpPr>
        <p:spPr/>
        <p:txBody>
          <a:bodyPr>
            <a:normAutofit/>
          </a:bodyPr>
          <a:lstStyle/>
          <a:p>
            <a:r>
              <a:rPr lang="en-US" dirty="0"/>
              <a:t>C</a:t>
            </a:r>
            <a:r>
              <a:rPr lang="en-US" dirty="0" smtClean="0"/>
              <a:t>hanges </a:t>
            </a:r>
            <a:r>
              <a:rPr lang="en-US" dirty="0"/>
              <a:t>in the nature of the obesity </a:t>
            </a:r>
            <a:r>
              <a:rPr lang="en-US" dirty="0" smtClean="0"/>
              <a:t>epidemic are monitored by </a:t>
            </a:r>
            <a:r>
              <a:rPr lang="en-US" dirty="0"/>
              <a:t>comparing the BMI distribution curves derived from </a:t>
            </a:r>
            <a:r>
              <a:rPr lang="en-US" dirty="0" smtClean="0"/>
              <a:t>population-based surveys </a:t>
            </a:r>
            <a:r>
              <a:rPr lang="en-US" dirty="0"/>
              <a:t>and noting shifts in any particular distribution over time. </a:t>
            </a:r>
            <a:endParaRPr lang="en-US" dirty="0" smtClean="0"/>
          </a:p>
          <a:p>
            <a:r>
              <a:rPr lang="en-US" dirty="0" smtClean="0"/>
              <a:t>A shift toward </a:t>
            </a:r>
            <a:r>
              <a:rPr lang="en-US" dirty="0"/>
              <a:t>higher BMIs over the entire distribution would indicate that </a:t>
            </a:r>
            <a:r>
              <a:rPr lang="en-US" dirty="0" smtClean="0"/>
              <a:t>virtually everyone </a:t>
            </a:r>
            <a:r>
              <a:rPr lang="en-US" dirty="0"/>
              <a:t>is becoming heavier, with lean individuals gradually </a:t>
            </a:r>
            <a:r>
              <a:rPr lang="en-US" dirty="0" smtClean="0"/>
              <a:t>moving into </a:t>
            </a:r>
            <a:r>
              <a:rPr lang="en-US" dirty="0"/>
              <a:t>the overweight range, overweight individuals moving into the </a:t>
            </a:r>
            <a:r>
              <a:rPr lang="en-US" dirty="0" smtClean="0"/>
              <a:t>obese range</a:t>
            </a:r>
            <a:r>
              <a:rPr lang="en-US" dirty="0"/>
              <a:t>, and the number of obese individuals becoming more severely obese.</a:t>
            </a:r>
            <a:endParaRPr lang="en-US" dirty="0"/>
          </a:p>
        </p:txBody>
      </p:sp>
    </p:spTree>
    <p:extLst>
      <p:ext uri="{BB962C8B-B14F-4D97-AF65-F5344CB8AC3E}">
        <p14:creationId xmlns:p14="http://schemas.microsoft.com/office/powerpoint/2010/main" val="5662734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Shifts in BMI Distributions</a:t>
            </a:r>
          </a:p>
        </p:txBody>
      </p:sp>
      <p:sp>
        <p:nvSpPr>
          <p:cNvPr id="3" name="Content Placeholder 2"/>
          <p:cNvSpPr>
            <a:spLocks noGrp="1"/>
          </p:cNvSpPr>
          <p:nvPr>
            <p:ph idx="1"/>
          </p:nvPr>
        </p:nvSpPr>
        <p:spPr/>
        <p:txBody>
          <a:bodyPr/>
          <a:lstStyle/>
          <a:p>
            <a:r>
              <a:rPr lang="en-US" dirty="0" smtClean="0"/>
              <a:t>In general, the greatest </a:t>
            </a:r>
            <a:r>
              <a:rPr lang="en-US" dirty="0"/>
              <a:t>shift </a:t>
            </a:r>
            <a:r>
              <a:rPr lang="en-US" dirty="0" smtClean="0"/>
              <a:t>is occurring </a:t>
            </a:r>
            <a:r>
              <a:rPr lang="en-US" dirty="0"/>
              <a:t>at the upper end of the distribution, </a:t>
            </a:r>
            <a:r>
              <a:rPr lang="en-US" dirty="0" smtClean="0"/>
              <a:t>reflected by </a:t>
            </a:r>
            <a:r>
              <a:rPr lang="en-US" dirty="0"/>
              <a:t>the heaviest subgroups becoming </a:t>
            </a:r>
            <a:r>
              <a:rPr lang="en-US" dirty="0" smtClean="0"/>
              <a:t>heavier (this is slightly higher in adults vs. children and adolescents – figure 2-5 p. 62).</a:t>
            </a:r>
          </a:p>
          <a:p>
            <a:r>
              <a:rPr lang="en-US" dirty="0" smtClean="0"/>
              <a:t>These changes </a:t>
            </a:r>
            <a:r>
              <a:rPr lang="en-US" dirty="0"/>
              <a:t>in BMI distributions have </a:t>
            </a:r>
            <a:r>
              <a:rPr lang="en-US" dirty="0" smtClean="0"/>
              <a:t>an effect </a:t>
            </a:r>
            <a:r>
              <a:rPr lang="en-US" dirty="0"/>
              <a:t>on the population’s health</a:t>
            </a:r>
            <a:r>
              <a:rPr lang="en-US" dirty="0" smtClean="0"/>
              <a:t>.</a:t>
            </a:r>
          </a:p>
          <a:p>
            <a:r>
              <a:rPr lang="en-US" dirty="0" smtClean="0"/>
              <a:t>How so?</a:t>
            </a:r>
            <a:endParaRPr lang="en-US" dirty="0"/>
          </a:p>
        </p:txBody>
      </p:sp>
    </p:spTree>
    <p:extLst>
      <p:ext uri="{BB962C8B-B14F-4D97-AF65-F5344CB8AC3E}">
        <p14:creationId xmlns:p14="http://schemas.microsoft.com/office/powerpoint/2010/main" val="673603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 of BMI Shifts</a:t>
            </a:r>
            <a:endParaRPr lang="en-US" dirty="0"/>
          </a:p>
        </p:txBody>
      </p:sp>
      <p:sp>
        <p:nvSpPr>
          <p:cNvPr id="3" name="Content Placeholder 2"/>
          <p:cNvSpPr>
            <a:spLocks noGrp="1"/>
          </p:cNvSpPr>
          <p:nvPr>
            <p:ph idx="1"/>
          </p:nvPr>
        </p:nvSpPr>
        <p:spPr/>
        <p:txBody>
          <a:bodyPr>
            <a:normAutofit fontScale="92500" lnSpcReduction="20000"/>
          </a:bodyPr>
          <a:lstStyle/>
          <a:p>
            <a:r>
              <a:rPr lang="en-US" dirty="0"/>
              <a:t>C</a:t>
            </a:r>
            <a:r>
              <a:rPr lang="en-US" dirty="0" smtClean="0"/>
              <a:t>hildren </a:t>
            </a:r>
            <a:r>
              <a:rPr lang="en-US" dirty="0"/>
              <a:t>at the highest levels of BMI are generally at </a:t>
            </a:r>
            <a:r>
              <a:rPr lang="en-US" dirty="0" smtClean="0"/>
              <a:t>the greatest </a:t>
            </a:r>
            <a:r>
              <a:rPr lang="en-US" dirty="0"/>
              <a:t>risk of adverse health outcomes. </a:t>
            </a:r>
            <a:endParaRPr lang="en-US" dirty="0" smtClean="0"/>
          </a:p>
          <a:p>
            <a:r>
              <a:rPr lang="en-US" dirty="0" smtClean="0"/>
              <a:t>Elevated </a:t>
            </a:r>
            <a:r>
              <a:rPr lang="en-US" dirty="0"/>
              <a:t>blood pressure and </a:t>
            </a:r>
            <a:r>
              <a:rPr lang="en-US" dirty="0" smtClean="0"/>
              <a:t>insulin were </a:t>
            </a:r>
            <a:r>
              <a:rPr lang="en-US" dirty="0"/>
              <a:t>both observed to be </a:t>
            </a:r>
            <a:r>
              <a:rPr lang="en-US" b="1" dirty="0"/>
              <a:t>twice</a:t>
            </a:r>
            <a:r>
              <a:rPr lang="en-US" dirty="0"/>
              <a:t> as common in children with BMIs </a:t>
            </a:r>
            <a:r>
              <a:rPr lang="en-US" dirty="0" smtClean="0"/>
              <a:t>above the </a:t>
            </a:r>
            <a:r>
              <a:rPr lang="en-US" dirty="0"/>
              <a:t>97th percentile as in children within the 95th to 97th </a:t>
            </a:r>
            <a:r>
              <a:rPr lang="en-US" dirty="0" smtClean="0"/>
              <a:t>percentile</a:t>
            </a:r>
          </a:p>
          <a:p>
            <a:r>
              <a:rPr lang="en-US" dirty="0" smtClean="0"/>
              <a:t>But </a:t>
            </a:r>
            <a:r>
              <a:rPr lang="en-US" dirty="0"/>
              <a:t>the prevalence of these health outcomes is </a:t>
            </a:r>
            <a:r>
              <a:rPr lang="en-US" dirty="0" smtClean="0"/>
              <a:t>low between </a:t>
            </a:r>
            <a:r>
              <a:rPr lang="en-US" dirty="0"/>
              <a:t>the 25th and 75th BMI percentiles, increasing modestly, if at </a:t>
            </a:r>
            <a:r>
              <a:rPr lang="en-US" dirty="0" smtClean="0"/>
              <a:t>all, across </a:t>
            </a:r>
            <a:r>
              <a:rPr lang="en-US" dirty="0"/>
              <a:t>that span. </a:t>
            </a:r>
            <a:endParaRPr lang="en-US" dirty="0" smtClean="0"/>
          </a:p>
          <a:p>
            <a:r>
              <a:rPr lang="en-US" dirty="0" smtClean="0"/>
              <a:t>Thus</a:t>
            </a:r>
            <a:r>
              <a:rPr lang="en-US" dirty="0"/>
              <a:t>, with the childhood obesity epidemic </a:t>
            </a:r>
            <a:r>
              <a:rPr lang="en-US" dirty="0" smtClean="0"/>
              <a:t>characterized by </a:t>
            </a:r>
            <a:r>
              <a:rPr lang="en-US" dirty="0"/>
              <a:t>a disproportionate number of children at the extreme ranges of </a:t>
            </a:r>
            <a:r>
              <a:rPr lang="en-US" dirty="0" smtClean="0"/>
              <a:t>BMI, there </a:t>
            </a:r>
            <a:r>
              <a:rPr lang="en-US" dirty="0"/>
              <a:t>are likely to be higher obesity-related morbidity rates in children </a:t>
            </a:r>
            <a:r>
              <a:rPr lang="en-US" dirty="0" smtClean="0"/>
              <a:t>than if </a:t>
            </a:r>
            <a:r>
              <a:rPr lang="en-US" dirty="0"/>
              <a:t>the epidemic mostly resulted from an upward shift in BMI across </a:t>
            </a:r>
            <a:r>
              <a:rPr lang="en-US" dirty="0" smtClean="0"/>
              <a:t>their entire </a:t>
            </a:r>
            <a:r>
              <a:rPr lang="en-US" dirty="0"/>
              <a:t>population.</a:t>
            </a:r>
            <a:endParaRPr lang="en-US" dirty="0"/>
          </a:p>
        </p:txBody>
      </p:sp>
    </p:spTree>
    <p:extLst>
      <p:ext uri="{BB962C8B-B14F-4D97-AF65-F5344CB8AC3E}">
        <p14:creationId xmlns:p14="http://schemas.microsoft.com/office/powerpoint/2010/main" val="339897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Relationship between Childhood and adult obesity</a:t>
            </a:r>
            <a:endParaRPr lang="en-US" dirty="0"/>
          </a:p>
        </p:txBody>
      </p:sp>
      <p:sp>
        <p:nvSpPr>
          <p:cNvPr id="3" name="Content Placeholder 2"/>
          <p:cNvSpPr>
            <a:spLocks noGrp="1"/>
          </p:cNvSpPr>
          <p:nvPr>
            <p:ph idx="1"/>
          </p:nvPr>
        </p:nvSpPr>
        <p:spPr/>
        <p:txBody>
          <a:bodyPr>
            <a:normAutofit/>
          </a:bodyPr>
          <a:lstStyle/>
          <a:p>
            <a:r>
              <a:rPr lang="en-US" dirty="0"/>
              <a:t>The obesity epidemic that began in the early 1970s and escalated </a:t>
            </a:r>
            <a:r>
              <a:rPr lang="en-US" dirty="0" smtClean="0"/>
              <a:t>after 1980 </a:t>
            </a:r>
            <a:r>
              <a:rPr lang="en-US" dirty="0"/>
              <a:t>for children and youth has progressed similarly in adults over </a:t>
            </a:r>
            <a:r>
              <a:rPr lang="en-US" dirty="0" smtClean="0"/>
              <a:t>the same </a:t>
            </a:r>
            <a:r>
              <a:rPr lang="en-US" dirty="0"/>
              <a:t>time period. </a:t>
            </a:r>
            <a:endParaRPr lang="en-US" dirty="0" smtClean="0"/>
          </a:p>
          <a:p>
            <a:r>
              <a:rPr lang="en-US" dirty="0" smtClean="0"/>
              <a:t>Adult BMI </a:t>
            </a:r>
            <a:r>
              <a:rPr lang="en-US" dirty="0"/>
              <a:t>at or above 30 kg/m2—more than doubled (from </a:t>
            </a:r>
            <a:r>
              <a:rPr lang="en-US" dirty="0" smtClean="0"/>
              <a:t>14.5 </a:t>
            </a:r>
            <a:r>
              <a:rPr lang="en-US" dirty="0"/>
              <a:t>percent to 30.5 percent) among 60 million U.S. </a:t>
            </a:r>
            <a:r>
              <a:rPr lang="en-US" dirty="0" smtClean="0"/>
              <a:t>adults from 1971 to 2000.</a:t>
            </a:r>
          </a:p>
          <a:p>
            <a:r>
              <a:rPr lang="en-US" dirty="0" smtClean="0"/>
              <a:t>This parallel between </a:t>
            </a:r>
            <a:r>
              <a:rPr lang="en-US" dirty="0"/>
              <a:t>childhood and youth obesity </a:t>
            </a:r>
            <a:r>
              <a:rPr lang="en-US" dirty="0" smtClean="0"/>
              <a:t>prevalence and adult obesity prevalence, suggests that </a:t>
            </a:r>
            <a:r>
              <a:rPr lang="en-US" dirty="0"/>
              <a:t>the epidemics may be linked</a:t>
            </a:r>
            <a:r>
              <a:rPr lang="en-US" dirty="0" smtClean="0"/>
              <a:t>.</a:t>
            </a:r>
          </a:p>
          <a:p>
            <a:endParaRPr lang="en-US" dirty="0"/>
          </a:p>
        </p:txBody>
      </p:sp>
    </p:spTree>
    <p:extLst>
      <p:ext uri="{BB962C8B-B14F-4D97-AF65-F5344CB8AC3E}">
        <p14:creationId xmlns:p14="http://schemas.microsoft.com/office/powerpoint/2010/main" val="3626951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Relationship between Childhood and adult obesity</a:t>
            </a:r>
          </a:p>
        </p:txBody>
      </p:sp>
      <p:sp>
        <p:nvSpPr>
          <p:cNvPr id="3" name="Content Placeholder 2"/>
          <p:cNvSpPr>
            <a:spLocks noGrp="1"/>
          </p:cNvSpPr>
          <p:nvPr>
            <p:ph idx="1"/>
          </p:nvPr>
        </p:nvSpPr>
        <p:spPr/>
        <p:txBody>
          <a:bodyPr>
            <a:normAutofit/>
          </a:bodyPr>
          <a:lstStyle/>
          <a:p>
            <a:r>
              <a:rPr lang="en-US" dirty="0"/>
              <a:t>Many </a:t>
            </a:r>
            <a:r>
              <a:rPr lang="en-US" dirty="0" smtClean="0"/>
              <a:t>of the </a:t>
            </a:r>
            <a:r>
              <a:rPr lang="en-US" dirty="0"/>
              <a:t>same sociocultural factors that have contributed to the adult </a:t>
            </a:r>
            <a:r>
              <a:rPr lang="en-US" dirty="0" smtClean="0"/>
              <a:t>obesity epidemic </a:t>
            </a:r>
            <a:r>
              <a:rPr lang="en-US" dirty="0"/>
              <a:t>have likely contributed to the childhood obesity epidemic.</a:t>
            </a:r>
          </a:p>
          <a:p>
            <a:r>
              <a:rPr lang="en-US" dirty="0"/>
              <a:t>The average parents today are twice as likely to be obese as 30 </a:t>
            </a:r>
            <a:r>
              <a:rPr lang="en-US" dirty="0" smtClean="0"/>
              <a:t>years ago</a:t>
            </a:r>
            <a:r>
              <a:rPr lang="en-US" dirty="0"/>
              <a:t>, even though their genetic susceptibility and that of their child has </a:t>
            </a:r>
            <a:r>
              <a:rPr lang="en-US" dirty="0" smtClean="0"/>
              <a:t>not changed </a:t>
            </a:r>
            <a:r>
              <a:rPr lang="en-US" dirty="0"/>
              <a:t>over this period. </a:t>
            </a:r>
            <a:endParaRPr lang="en-US" dirty="0" smtClean="0"/>
          </a:p>
          <a:p>
            <a:r>
              <a:rPr lang="en-US" dirty="0" smtClean="0"/>
              <a:t>Parental </a:t>
            </a:r>
            <a:r>
              <a:rPr lang="en-US" dirty="0"/>
              <a:t>obesity more than doubles the risk </a:t>
            </a:r>
            <a:r>
              <a:rPr lang="en-US" dirty="0" smtClean="0"/>
              <a:t>of adult </a:t>
            </a:r>
            <a:r>
              <a:rPr lang="en-US" dirty="0"/>
              <a:t>obesity among both obese and </a:t>
            </a:r>
            <a:r>
              <a:rPr lang="en-US" dirty="0" smtClean="0"/>
              <a:t>non obese </a:t>
            </a:r>
            <a:r>
              <a:rPr lang="en-US" dirty="0"/>
              <a:t>children under 10 years </a:t>
            </a:r>
            <a:r>
              <a:rPr lang="en-US" dirty="0" smtClean="0"/>
              <a:t>of age. </a:t>
            </a:r>
            <a:endParaRPr lang="en-US" dirty="0"/>
          </a:p>
        </p:txBody>
      </p:sp>
    </p:spTree>
    <p:extLst>
      <p:ext uri="{BB962C8B-B14F-4D97-AF65-F5344CB8AC3E}">
        <p14:creationId xmlns:p14="http://schemas.microsoft.com/office/powerpoint/2010/main" val="182854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Relationship between Childhood and adult obesity</a:t>
            </a:r>
          </a:p>
        </p:txBody>
      </p:sp>
      <p:sp>
        <p:nvSpPr>
          <p:cNvPr id="3" name="Content Placeholder 2"/>
          <p:cNvSpPr>
            <a:spLocks noGrp="1"/>
          </p:cNvSpPr>
          <p:nvPr>
            <p:ph idx="1"/>
          </p:nvPr>
        </p:nvSpPr>
        <p:spPr>
          <a:xfrm>
            <a:off x="457200" y="1752600"/>
            <a:ext cx="8229600" cy="4953000"/>
          </a:xfrm>
        </p:spPr>
        <p:txBody>
          <a:bodyPr>
            <a:normAutofit lnSpcReduction="10000"/>
          </a:bodyPr>
          <a:lstStyle/>
          <a:p>
            <a:r>
              <a:rPr lang="en-US" dirty="0" smtClean="0"/>
              <a:t>Potential mechanisms:</a:t>
            </a:r>
          </a:p>
          <a:p>
            <a:pPr lvl="1"/>
            <a:r>
              <a:rPr lang="en-US" dirty="0" smtClean="0"/>
              <a:t>Children </a:t>
            </a:r>
            <a:r>
              <a:rPr lang="en-US" dirty="0"/>
              <a:t>can inherit obesity susceptibility genes from an obese </a:t>
            </a:r>
            <a:r>
              <a:rPr lang="en-US" dirty="0" smtClean="0"/>
              <a:t>parent or parents.</a:t>
            </a:r>
          </a:p>
          <a:p>
            <a:pPr lvl="1"/>
            <a:r>
              <a:rPr lang="en-US" dirty="0" smtClean="0"/>
              <a:t>Children can </a:t>
            </a:r>
            <a:r>
              <a:rPr lang="en-US" dirty="0"/>
              <a:t>be exposed, after birth, to diet and activity patterns </a:t>
            </a:r>
            <a:r>
              <a:rPr lang="en-US" dirty="0" smtClean="0"/>
              <a:t>that promote </a:t>
            </a:r>
            <a:r>
              <a:rPr lang="en-US" dirty="0"/>
              <a:t>obesity. </a:t>
            </a:r>
            <a:endParaRPr lang="en-US" dirty="0"/>
          </a:p>
          <a:p>
            <a:pPr lvl="1"/>
            <a:r>
              <a:rPr lang="en-US" dirty="0" smtClean="0"/>
              <a:t>Recent </a:t>
            </a:r>
            <a:r>
              <a:rPr lang="en-US" dirty="0"/>
              <a:t>research suggests that an altered </a:t>
            </a:r>
            <a:r>
              <a:rPr lang="en-US" dirty="0" smtClean="0"/>
              <a:t>intrauterine environment </a:t>
            </a:r>
            <a:r>
              <a:rPr lang="en-US" dirty="0"/>
              <a:t>may be a third </a:t>
            </a:r>
            <a:r>
              <a:rPr lang="en-US" dirty="0" smtClean="0"/>
              <a:t>mechanism.</a:t>
            </a:r>
          </a:p>
          <a:p>
            <a:r>
              <a:rPr lang="en-US" dirty="0"/>
              <a:t>O</a:t>
            </a:r>
            <a:r>
              <a:rPr lang="en-US" dirty="0" smtClean="0"/>
              <a:t>bese </a:t>
            </a:r>
            <a:r>
              <a:rPr lang="en-US" dirty="0"/>
              <a:t>mothers are more likely to experience diabetes in </a:t>
            </a:r>
            <a:r>
              <a:rPr lang="en-US" dirty="0" smtClean="0"/>
              <a:t>pregnancy, and </a:t>
            </a:r>
            <a:r>
              <a:rPr lang="en-US" dirty="0"/>
              <a:t>some evidence suggests that the offspring of mothers who have </a:t>
            </a:r>
            <a:r>
              <a:rPr lang="en-US" dirty="0" smtClean="0"/>
              <a:t>diabetes in </a:t>
            </a:r>
            <a:r>
              <a:rPr lang="en-US" dirty="0"/>
              <a:t>pregnancy may have an increased risk of developing obesity later in </a:t>
            </a:r>
            <a:r>
              <a:rPr lang="en-US" dirty="0" smtClean="0"/>
              <a:t>life</a:t>
            </a:r>
          </a:p>
          <a:p>
            <a:r>
              <a:rPr lang="en-US" dirty="0" smtClean="0"/>
              <a:t>What does this tell us about the focus of our childhood obesity prevention efforts?</a:t>
            </a:r>
            <a:endParaRPr lang="en-US" dirty="0"/>
          </a:p>
        </p:txBody>
      </p:sp>
    </p:spTree>
    <p:extLst>
      <p:ext uri="{BB962C8B-B14F-4D97-AF65-F5344CB8AC3E}">
        <p14:creationId xmlns:p14="http://schemas.microsoft.com/office/powerpoint/2010/main" val="642554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COSTS FOR CHILDREN </a:t>
            </a:r>
            <a:r>
              <a:rPr lang="en-US" b="1" dirty="0"/>
              <a:t>&amp;</a:t>
            </a:r>
            <a:r>
              <a:rPr lang="en-US" b="1" dirty="0" smtClean="0"/>
              <a:t> </a:t>
            </a:r>
            <a:r>
              <a:rPr lang="en-US" b="1" dirty="0"/>
              <a:t>SOCIETY</a:t>
            </a:r>
            <a:endParaRPr lang="en-US" dirty="0"/>
          </a:p>
        </p:txBody>
      </p:sp>
      <p:sp>
        <p:nvSpPr>
          <p:cNvPr id="3" name="Content Placeholder 2"/>
          <p:cNvSpPr>
            <a:spLocks noGrp="1"/>
          </p:cNvSpPr>
          <p:nvPr>
            <p:ph idx="1"/>
          </p:nvPr>
        </p:nvSpPr>
        <p:spPr/>
        <p:txBody>
          <a:bodyPr/>
          <a:lstStyle/>
          <a:p>
            <a:r>
              <a:rPr lang="en-US" dirty="0"/>
              <a:t>Failing to reverse the trend in childhood </a:t>
            </a:r>
            <a:r>
              <a:rPr lang="en-US" dirty="0" smtClean="0"/>
              <a:t>obesity means </a:t>
            </a:r>
            <a:r>
              <a:rPr lang="en-US" dirty="0"/>
              <a:t>that many obese children, over their lifetimes, could </a:t>
            </a:r>
            <a:r>
              <a:rPr lang="en-US" dirty="0" smtClean="0"/>
              <a:t>experience significant </a:t>
            </a:r>
            <a:r>
              <a:rPr lang="en-US" dirty="0"/>
              <a:t>impairments in multiple domains of functioning.</a:t>
            </a:r>
            <a:endParaRPr lang="en-US" dirty="0" smtClean="0"/>
          </a:p>
          <a:p>
            <a:pPr lvl="1"/>
            <a:r>
              <a:rPr lang="en-US" sz="2400" dirty="0" smtClean="0"/>
              <a:t>Social and emotional health</a:t>
            </a:r>
          </a:p>
          <a:p>
            <a:pPr lvl="1"/>
            <a:r>
              <a:rPr lang="en-US" sz="2400" dirty="0" smtClean="0"/>
              <a:t>Physical health</a:t>
            </a:r>
          </a:p>
          <a:p>
            <a:pPr lvl="1"/>
            <a:r>
              <a:rPr lang="en-US" sz="2400" dirty="0" smtClean="0"/>
              <a:t>Health care costs (direct and indirect)</a:t>
            </a:r>
            <a:endParaRPr lang="en-US" sz="2400" dirty="0"/>
          </a:p>
        </p:txBody>
      </p:sp>
    </p:spTree>
    <p:extLst>
      <p:ext uri="{BB962C8B-B14F-4D97-AF65-F5344CB8AC3E}">
        <p14:creationId xmlns:p14="http://schemas.microsoft.com/office/powerpoint/2010/main" val="2931183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60672" cy="1039427"/>
          </a:xfrm>
        </p:spPr>
        <p:txBody>
          <a:bodyPr>
            <a:normAutofit fontScale="90000"/>
          </a:bodyPr>
          <a:lstStyle/>
          <a:p>
            <a:r>
              <a:rPr lang="en-US" dirty="0"/>
              <a:t>How much do we really know </a:t>
            </a:r>
            <a:r>
              <a:rPr lang="en-US" dirty="0" smtClean="0"/>
              <a:t>about this unfolding epidemic?</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sz="2800" dirty="0" smtClean="0"/>
              <a:t>Which </a:t>
            </a:r>
            <a:r>
              <a:rPr lang="en-US" sz="2800" dirty="0"/>
              <a:t>population groups are most affected? </a:t>
            </a:r>
            <a:endParaRPr lang="en-US" sz="2800" dirty="0"/>
          </a:p>
          <a:p>
            <a:r>
              <a:rPr lang="en-US" sz="2800" dirty="0" smtClean="0"/>
              <a:t>What </a:t>
            </a:r>
            <a:r>
              <a:rPr lang="en-US" sz="2800" dirty="0"/>
              <a:t>does </a:t>
            </a:r>
            <a:r>
              <a:rPr lang="en-US" sz="2800" dirty="0" smtClean="0"/>
              <a:t>the available </a:t>
            </a:r>
            <a:r>
              <a:rPr lang="en-US" sz="2800" dirty="0"/>
              <a:t>evidence tell us about how to address this problem? </a:t>
            </a:r>
            <a:endParaRPr lang="en-US" sz="2800" dirty="0" smtClean="0"/>
          </a:p>
          <a:p>
            <a:r>
              <a:rPr lang="en-US" sz="2800" dirty="0" smtClean="0"/>
              <a:t>What are </a:t>
            </a:r>
            <a:r>
              <a:rPr lang="en-US" sz="2800" dirty="0"/>
              <a:t>the potential consequences of inaction with respect </a:t>
            </a:r>
            <a:r>
              <a:rPr lang="en-US" sz="2800" dirty="0" smtClean="0"/>
              <a:t>to:</a:t>
            </a:r>
          </a:p>
          <a:p>
            <a:pPr lvl="1"/>
            <a:r>
              <a:rPr lang="en-US" sz="2400" dirty="0" smtClean="0"/>
              <a:t>social</a:t>
            </a:r>
            <a:r>
              <a:rPr lang="en-US" sz="2400" dirty="0"/>
              <a:t>,</a:t>
            </a:r>
          </a:p>
          <a:p>
            <a:pPr lvl="1"/>
            <a:r>
              <a:rPr lang="en-US" sz="2400" dirty="0" smtClean="0"/>
              <a:t>developmental, </a:t>
            </a:r>
          </a:p>
          <a:p>
            <a:pPr lvl="1"/>
            <a:r>
              <a:rPr lang="en-US" sz="2400" dirty="0" smtClean="0"/>
              <a:t>health </a:t>
            </a:r>
            <a:r>
              <a:rPr lang="en-US" sz="2400" dirty="0"/>
              <a:t>outcomes and </a:t>
            </a:r>
            <a:endParaRPr lang="en-US" sz="2400" dirty="0" smtClean="0"/>
          </a:p>
          <a:p>
            <a:pPr lvl="1"/>
            <a:r>
              <a:rPr lang="en-US" sz="2400" dirty="0" smtClean="0"/>
              <a:t>the </a:t>
            </a:r>
            <a:r>
              <a:rPr lang="en-US" sz="2400" dirty="0"/>
              <a:t>associated health-care system costs?</a:t>
            </a:r>
            <a:endParaRPr lang="en-US" sz="2400" dirty="0"/>
          </a:p>
        </p:txBody>
      </p:sp>
    </p:spTree>
    <p:extLst>
      <p:ext uri="{BB962C8B-B14F-4D97-AF65-F5344CB8AC3E}">
        <p14:creationId xmlns:p14="http://schemas.microsoft.com/office/powerpoint/2010/main" val="1652255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Health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Childhood </a:t>
            </a:r>
            <a:r>
              <a:rPr lang="en-US" dirty="0"/>
              <a:t>obesity </a:t>
            </a:r>
            <a:r>
              <a:rPr lang="en-US" dirty="0" smtClean="0"/>
              <a:t>is </a:t>
            </a:r>
            <a:r>
              <a:rPr lang="en-US" dirty="0"/>
              <a:t>associated with a wide array of </a:t>
            </a:r>
            <a:r>
              <a:rPr lang="en-US" dirty="0" smtClean="0"/>
              <a:t>disorders that </a:t>
            </a:r>
            <a:r>
              <a:rPr lang="en-US" dirty="0"/>
              <a:t>affect multiple organ systems. </a:t>
            </a:r>
            <a:endParaRPr lang="en-US" dirty="0" smtClean="0"/>
          </a:p>
          <a:p>
            <a:r>
              <a:rPr lang="en-US" dirty="0" smtClean="0"/>
              <a:t>These </a:t>
            </a:r>
            <a:r>
              <a:rPr lang="en-US" dirty="0"/>
              <a:t>disorders </a:t>
            </a:r>
            <a:r>
              <a:rPr lang="en-US" dirty="0" smtClean="0"/>
              <a:t>include: hypertension, dyslipidemia</a:t>
            </a:r>
            <a:r>
              <a:rPr lang="en-US" dirty="0"/>
              <a:t>,  </a:t>
            </a:r>
            <a:r>
              <a:rPr lang="en-US" dirty="0" smtClean="0"/>
              <a:t>glucose intolerance/insulin </a:t>
            </a:r>
            <a:r>
              <a:rPr lang="en-US" dirty="0"/>
              <a:t>resistance,  </a:t>
            </a:r>
            <a:r>
              <a:rPr lang="en-US" dirty="0" smtClean="0"/>
              <a:t>hepatic </a:t>
            </a:r>
            <a:r>
              <a:rPr lang="en-US" dirty="0" err="1" smtClean="0"/>
              <a:t>steatosis</a:t>
            </a:r>
            <a:r>
              <a:rPr lang="en-US" dirty="0" smtClean="0"/>
              <a:t> (fatty liver), </a:t>
            </a:r>
            <a:r>
              <a:rPr lang="en-US" dirty="0" err="1" smtClean="0"/>
              <a:t>cholelithiasis</a:t>
            </a:r>
            <a:r>
              <a:rPr lang="en-US" dirty="0" smtClean="0"/>
              <a:t> (gallstone disease),  sleep </a:t>
            </a:r>
            <a:r>
              <a:rPr lang="en-US" dirty="0"/>
              <a:t>apnea, </a:t>
            </a:r>
            <a:r>
              <a:rPr lang="en-US" dirty="0" smtClean="0"/>
              <a:t>menstrual abnormalities, impaired </a:t>
            </a:r>
            <a:r>
              <a:rPr lang="en-US" dirty="0"/>
              <a:t>balance, </a:t>
            </a:r>
            <a:r>
              <a:rPr lang="en-US" dirty="0" smtClean="0"/>
              <a:t>and orthopedic problems.</a:t>
            </a:r>
          </a:p>
          <a:p>
            <a:r>
              <a:rPr lang="en-US" dirty="0" smtClean="0"/>
              <a:t>Some </a:t>
            </a:r>
            <a:r>
              <a:rPr lang="en-US" dirty="0"/>
              <a:t>of these conditions produce clinical </a:t>
            </a:r>
            <a:r>
              <a:rPr lang="en-US" dirty="0" smtClean="0"/>
              <a:t>symptoms in </a:t>
            </a:r>
            <a:r>
              <a:rPr lang="en-US" dirty="0"/>
              <a:t>obese children, while others do not; however, the metabolic and </a:t>
            </a:r>
            <a:r>
              <a:rPr lang="en-US" dirty="0" smtClean="0"/>
              <a:t>physiologic changes </a:t>
            </a:r>
            <a:r>
              <a:rPr lang="en-US" dirty="0"/>
              <a:t>associated with childhood obesity, along with the </a:t>
            </a:r>
            <a:r>
              <a:rPr lang="en-US" dirty="0" smtClean="0"/>
              <a:t>obesity itself</a:t>
            </a:r>
            <a:r>
              <a:rPr lang="en-US" dirty="0"/>
              <a:t>, tend to track into adult life and eventually enhance the risks </a:t>
            </a:r>
            <a:r>
              <a:rPr lang="en-US" dirty="0" smtClean="0"/>
              <a:t>of disease</a:t>
            </a:r>
            <a:r>
              <a:rPr lang="en-US" dirty="0"/>
              <a:t>, disability, and death.</a:t>
            </a:r>
          </a:p>
        </p:txBody>
      </p:sp>
    </p:spTree>
    <p:extLst>
      <p:ext uri="{BB962C8B-B14F-4D97-AF65-F5344CB8AC3E}">
        <p14:creationId xmlns:p14="http://schemas.microsoft.com/office/powerpoint/2010/main" val="5957434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Health</a:t>
            </a:r>
            <a:endParaRPr lang="en-US" dirty="0"/>
          </a:p>
        </p:txBody>
      </p:sp>
      <p:sp>
        <p:nvSpPr>
          <p:cNvPr id="3" name="Content Placeholder 2"/>
          <p:cNvSpPr>
            <a:spLocks noGrp="1"/>
          </p:cNvSpPr>
          <p:nvPr>
            <p:ph idx="1"/>
          </p:nvPr>
        </p:nvSpPr>
        <p:spPr>
          <a:xfrm>
            <a:off x="457200" y="1752600"/>
            <a:ext cx="8229600" cy="4800600"/>
          </a:xfrm>
        </p:spPr>
        <p:txBody>
          <a:bodyPr>
            <a:normAutofit fontScale="92500" lnSpcReduction="10000"/>
          </a:bodyPr>
          <a:lstStyle/>
          <a:p>
            <a:r>
              <a:rPr lang="en-US" dirty="0"/>
              <a:t>Of the multiple health correlates of the childhood obesity </a:t>
            </a:r>
            <a:r>
              <a:rPr lang="en-US" dirty="0" smtClean="0"/>
              <a:t>epidemic, perhaps </a:t>
            </a:r>
            <a:r>
              <a:rPr lang="en-US" dirty="0"/>
              <a:t>the one that has received greatest attention is the increased </a:t>
            </a:r>
            <a:r>
              <a:rPr lang="en-US" dirty="0" smtClean="0"/>
              <a:t>prevalence of </a:t>
            </a:r>
            <a:r>
              <a:rPr lang="en-US" dirty="0"/>
              <a:t>type 2 diabetes in children</a:t>
            </a:r>
            <a:r>
              <a:rPr lang="en-US" dirty="0" smtClean="0"/>
              <a:t>.</a:t>
            </a:r>
          </a:p>
          <a:p>
            <a:r>
              <a:rPr lang="en-US" dirty="0" smtClean="0"/>
              <a:t>One </a:t>
            </a:r>
            <a:r>
              <a:rPr lang="en-US" dirty="0"/>
              <a:t>study found that for each adolescent diagnosed with type </a:t>
            </a:r>
            <a:r>
              <a:rPr lang="en-US" dirty="0" smtClean="0"/>
              <a:t>2 diabetes</a:t>
            </a:r>
            <a:r>
              <a:rPr lang="en-US" dirty="0"/>
              <a:t>, there are 5 others with impaired fasting glucose, an indicator </a:t>
            </a:r>
            <a:r>
              <a:rPr lang="en-US" dirty="0" smtClean="0"/>
              <a:t>of insulin </a:t>
            </a:r>
            <a:r>
              <a:rPr lang="en-US" dirty="0"/>
              <a:t>resistance below the diagnostic threshold for type 2 </a:t>
            </a:r>
            <a:r>
              <a:rPr lang="en-US" dirty="0" smtClean="0"/>
              <a:t>diabetes.</a:t>
            </a:r>
          </a:p>
          <a:p>
            <a:r>
              <a:rPr lang="en-US" dirty="0"/>
              <a:t>T</a:t>
            </a:r>
            <a:r>
              <a:rPr lang="en-US" dirty="0" smtClean="0"/>
              <a:t>he </a:t>
            </a:r>
            <a:r>
              <a:rPr lang="en-US" dirty="0"/>
              <a:t>degree of insulin resistance </a:t>
            </a:r>
            <a:r>
              <a:rPr lang="en-US" dirty="0" smtClean="0"/>
              <a:t>in children </a:t>
            </a:r>
            <a:r>
              <a:rPr lang="en-US" dirty="0"/>
              <a:t>increases with the severity of body fatness, as it does in adults</a:t>
            </a:r>
          </a:p>
          <a:p>
            <a:r>
              <a:rPr lang="en-US" dirty="0" smtClean="0"/>
              <a:t>Therefore, </a:t>
            </a:r>
            <a:r>
              <a:rPr lang="en-US" dirty="0"/>
              <a:t>the combination of more obese children and the </a:t>
            </a:r>
            <a:r>
              <a:rPr lang="en-US" dirty="0" smtClean="0"/>
              <a:t>increased severity </a:t>
            </a:r>
            <a:r>
              <a:rPr lang="en-US" dirty="0"/>
              <a:t>of obesity suggests that larger numbers of children </a:t>
            </a:r>
            <a:r>
              <a:rPr lang="en-US" dirty="0" smtClean="0"/>
              <a:t>will reach </a:t>
            </a:r>
            <a:r>
              <a:rPr lang="en-US" dirty="0"/>
              <a:t>the diagnostic threshold for type 2 diabetes.</a:t>
            </a:r>
            <a:endParaRPr lang="en-US" dirty="0"/>
          </a:p>
        </p:txBody>
      </p:sp>
    </p:spTree>
    <p:extLst>
      <p:ext uri="{BB962C8B-B14F-4D97-AF65-F5344CB8AC3E}">
        <p14:creationId xmlns:p14="http://schemas.microsoft.com/office/powerpoint/2010/main" val="29044052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Health</a:t>
            </a:r>
            <a:endParaRPr lang="en-US" dirty="0"/>
          </a:p>
        </p:txBody>
      </p:sp>
      <p:sp>
        <p:nvSpPr>
          <p:cNvPr id="3" name="Content Placeholder 2"/>
          <p:cNvSpPr>
            <a:spLocks noGrp="1"/>
          </p:cNvSpPr>
          <p:nvPr>
            <p:ph idx="1"/>
          </p:nvPr>
        </p:nvSpPr>
        <p:spPr/>
        <p:txBody>
          <a:bodyPr/>
          <a:lstStyle/>
          <a:p>
            <a:r>
              <a:rPr lang="en-US" dirty="0" smtClean="0"/>
              <a:t>The</a:t>
            </a:r>
            <a:r>
              <a:rPr lang="en-US" dirty="0"/>
              <a:t> </a:t>
            </a:r>
            <a:r>
              <a:rPr lang="en-US" dirty="0" smtClean="0"/>
              <a:t>development </a:t>
            </a:r>
            <a:r>
              <a:rPr lang="en-US" dirty="0"/>
              <a:t>of all of the major complications of diabetes, including </a:t>
            </a:r>
            <a:r>
              <a:rPr lang="en-US" dirty="0" smtClean="0"/>
              <a:t>retinopathy, nephropathy</a:t>
            </a:r>
            <a:r>
              <a:rPr lang="en-US" dirty="0"/>
              <a:t>, and neuropathy, are related to </a:t>
            </a:r>
            <a:r>
              <a:rPr lang="en-US" dirty="0" smtClean="0"/>
              <a:t>the duration </a:t>
            </a:r>
            <a:r>
              <a:rPr lang="en-US" dirty="0"/>
              <a:t>of </a:t>
            </a:r>
            <a:r>
              <a:rPr lang="en-US" dirty="0" smtClean="0"/>
              <a:t>the disease</a:t>
            </a:r>
            <a:r>
              <a:rPr lang="en-US" dirty="0"/>
              <a:t>.</a:t>
            </a:r>
          </a:p>
          <a:p>
            <a:r>
              <a:rPr lang="en-US" dirty="0" smtClean="0"/>
              <a:t>Therefore, those </a:t>
            </a:r>
            <a:r>
              <a:rPr lang="en-US" dirty="0"/>
              <a:t>who develop diabetes earlier in life generally will develop </a:t>
            </a:r>
            <a:r>
              <a:rPr lang="en-US" dirty="0" smtClean="0"/>
              <a:t>costly complications </a:t>
            </a:r>
            <a:r>
              <a:rPr lang="en-US" dirty="0"/>
              <a:t>earlier with the potential for premature mortality.</a:t>
            </a:r>
            <a:endParaRPr lang="en-US" dirty="0"/>
          </a:p>
        </p:txBody>
      </p:sp>
    </p:spTree>
    <p:extLst>
      <p:ext uri="{BB962C8B-B14F-4D97-AF65-F5344CB8AC3E}">
        <p14:creationId xmlns:p14="http://schemas.microsoft.com/office/powerpoint/2010/main" val="29084000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Health</a:t>
            </a:r>
            <a:endParaRPr lang="en-US" dirty="0"/>
          </a:p>
        </p:txBody>
      </p:sp>
      <p:sp>
        <p:nvSpPr>
          <p:cNvPr id="3" name="Content Placeholder 2"/>
          <p:cNvSpPr>
            <a:spLocks noGrp="1"/>
          </p:cNvSpPr>
          <p:nvPr>
            <p:ph idx="1"/>
          </p:nvPr>
        </p:nvSpPr>
        <p:spPr/>
        <p:txBody>
          <a:bodyPr>
            <a:normAutofit fontScale="92500"/>
          </a:bodyPr>
          <a:lstStyle/>
          <a:p>
            <a:r>
              <a:rPr lang="en-US" dirty="0"/>
              <a:t>A potentially even more important complication of childhood </a:t>
            </a:r>
            <a:r>
              <a:rPr lang="en-US" dirty="0" smtClean="0"/>
              <a:t>obesity may </a:t>
            </a:r>
            <a:r>
              <a:rPr lang="en-US" dirty="0"/>
              <a:t>be the metabolic syndrome, diagnosed when a person has at least </a:t>
            </a:r>
            <a:r>
              <a:rPr lang="en-US" dirty="0" smtClean="0"/>
              <a:t>three of </a:t>
            </a:r>
            <a:r>
              <a:rPr lang="en-US" dirty="0"/>
              <a:t>five metabolic abnormalities: </a:t>
            </a:r>
            <a:endParaRPr lang="en-US" dirty="0" smtClean="0"/>
          </a:p>
          <a:p>
            <a:pPr marL="868680" lvl="1" indent="-457200">
              <a:buFont typeface="+mj-lt"/>
              <a:buAutoNum type="arabicPeriod"/>
            </a:pPr>
            <a:r>
              <a:rPr lang="en-US" dirty="0" smtClean="0"/>
              <a:t>glucose </a:t>
            </a:r>
            <a:r>
              <a:rPr lang="en-US" dirty="0"/>
              <a:t>intolerance, </a:t>
            </a:r>
            <a:endParaRPr lang="en-US" dirty="0" smtClean="0"/>
          </a:p>
          <a:p>
            <a:pPr marL="868680" lvl="1" indent="-457200">
              <a:buFont typeface="+mj-lt"/>
              <a:buAutoNum type="arabicPeriod"/>
            </a:pPr>
            <a:r>
              <a:rPr lang="en-US" dirty="0" smtClean="0"/>
              <a:t>abdominal </a:t>
            </a:r>
            <a:r>
              <a:rPr lang="en-US" dirty="0"/>
              <a:t>obesity,</a:t>
            </a:r>
          </a:p>
          <a:p>
            <a:pPr marL="868680" lvl="1" indent="-457200">
              <a:buFont typeface="+mj-lt"/>
              <a:buAutoNum type="arabicPeriod"/>
            </a:pPr>
            <a:r>
              <a:rPr lang="en-US" dirty="0"/>
              <a:t>hypertriglyceridemia, </a:t>
            </a:r>
            <a:endParaRPr lang="en-US" dirty="0" smtClean="0"/>
          </a:p>
          <a:p>
            <a:pPr marL="868680" lvl="1" indent="-457200">
              <a:buFont typeface="+mj-lt"/>
              <a:buAutoNum type="arabicPeriod"/>
            </a:pPr>
            <a:r>
              <a:rPr lang="en-US" dirty="0" smtClean="0"/>
              <a:t>low </a:t>
            </a:r>
            <a:r>
              <a:rPr lang="en-US" dirty="0"/>
              <a:t>high-density lipoprotein (HDL) cholesterol, and</a:t>
            </a:r>
          </a:p>
          <a:p>
            <a:pPr marL="868680" lvl="1" indent="-457200">
              <a:buFont typeface="+mj-lt"/>
              <a:buAutoNum type="arabicPeriod"/>
            </a:pPr>
            <a:r>
              <a:rPr lang="en-US" dirty="0"/>
              <a:t>high blood </a:t>
            </a:r>
            <a:r>
              <a:rPr lang="en-US" dirty="0" smtClean="0"/>
              <a:t>pressure. </a:t>
            </a:r>
          </a:p>
          <a:p>
            <a:r>
              <a:rPr lang="en-US" dirty="0" smtClean="0"/>
              <a:t>The </a:t>
            </a:r>
            <a:r>
              <a:rPr lang="en-US" dirty="0"/>
              <a:t>metabolic syndrome is </a:t>
            </a:r>
            <a:r>
              <a:rPr lang="en-US" dirty="0" smtClean="0"/>
              <a:t>now present </a:t>
            </a:r>
            <a:r>
              <a:rPr lang="en-US" dirty="0"/>
              <a:t>in approximately one-quarter of all U.S. </a:t>
            </a:r>
            <a:r>
              <a:rPr lang="en-US" dirty="0" smtClean="0"/>
              <a:t>adults </a:t>
            </a:r>
            <a:r>
              <a:rPr lang="en-US" dirty="0"/>
              <a:t>and in nearly 30 percent of U.S. children and youth </a:t>
            </a:r>
            <a:r>
              <a:rPr lang="en-US" dirty="0" smtClean="0"/>
              <a:t>who are obese.</a:t>
            </a:r>
            <a:endParaRPr lang="en-US" dirty="0"/>
          </a:p>
        </p:txBody>
      </p:sp>
    </p:spTree>
    <p:extLst>
      <p:ext uri="{BB962C8B-B14F-4D97-AF65-F5344CB8AC3E}">
        <p14:creationId xmlns:p14="http://schemas.microsoft.com/office/powerpoint/2010/main" val="3646921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health</a:t>
            </a:r>
            <a:endParaRPr lang="en-US" dirty="0"/>
          </a:p>
        </p:txBody>
      </p:sp>
      <p:sp>
        <p:nvSpPr>
          <p:cNvPr id="3" name="Content Placeholder 2"/>
          <p:cNvSpPr>
            <a:spLocks noGrp="1"/>
          </p:cNvSpPr>
          <p:nvPr>
            <p:ph idx="1"/>
          </p:nvPr>
        </p:nvSpPr>
        <p:spPr/>
        <p:txBody>
          <a:bodyPr>
            <a:normAutofit fontScale="92500"/>
          </a:bodyPr>
          <a:lstStyle/>
          <a:p>
            <a:r>
              <a:rPr lang="en-US" dirty="0"/>
              <a:t>Among adults, the metabolic syndrome is associated not only with </a:t>
            </a:r>
            <a:r>
              <a:rPr lang="en-US" dirty="0" smtClean="0"/>
              <a:t>type 2 diabetes </a:t>
            </a:r>
            <a:r>
              <a:rPr lang="en-US" dirty="0"/>
              <a:t>but also with </a:t>
            </a:r>
            <a:r>
              <a:rPr lang="en-US" dirty="0" smtClean="0"/>
              <a:t>cardiovascular disease </a:t>
            </a:r>
            <a:r>
              <a:rPr lang="en-US" dirty="0"/>
              <a:t>and a higher </a:t>
            </a:r>
            <a:r>
              <a:rPr lang="en-US" dirty="0" smtClean="0"/>
              <a:t>mortality rate.</a:t>
            </a:r>
          </a:p>
          <a:p>
            <a:r>
              <a:rPr lang="en-US" dirty="0" smtClean="0"/>
              <a:t>Even </a:t>
            </a:r>
            <a:r>
              <a:rPr lang="en-US" dirty="0"/>
              <a:t>among those obese </a:t>
            </a:r>
            <a:r>
              <a:rPr lang="en-US" dirty="0" smtClean="0"/>
              <a:t>youth who </a:t>
            </a:r>
            <a:r>
              <a:rPr lang="en-US" dirty="0"/>
              <a:t>do not yet have clinical diabetes, components of the metabolic </a:t>
            </a:r>
            <a:r>
              <a:rPr lang="en-US" dirty="0" smtClean="0"/>
              <a:t>syndrome appear </a:t>
            </a:r>
            <a:r>
              <a:rPr lang="en-US" dirty="0"/>
              <a:t>to contribute to the development of </a:t>
            </a:r>
            <a:r>
              <a:rPr lang="en-US" dirty="0" smtClean="0"/>
              <a:t>atherosclerosis (a hardening of the cardiovascular arteries).</a:t>
            </a:r>
          </a:p>
          <a:p>
            <a:r>
              <a:rPr lang="en-US" dirty="0"/>
              <a:t>Additionally, risk factors for cancer </a:t>
            </a:r>
            <a:r>
              <a:rPr lang="en-US" dirty="0" smtClean="0"/>
              <a:t>in obese </a:t>
            </a:r>
            <a:r>
              <a:rPr lang="en-US" dirty="0"/>
              <a:t>adults, such as hormone alterations, may be present in </a:t>
            </a:r>
            <a:r>
              <a:rPr lang="en-US" dirty="0" smtClean="0"/>
              <a:t>obese children</a:t>
            </a:r>
            <a:r>
              <a:rPr lang="en-US" dirty="0"/>
              <a:t> </a:t>
            </a:r>
            <a:r>
              <a:rPr lang="en-US" dirty="0" smtClean="0"/>
              <a:t>and </a:t>
            </a:r>
            <a:r>
              <a:rPr lang="en-US" dirty="0"/>
              <a:t>contribute to a higher incidence of certain types of cancer later in </a:t>
            </a:r>
            <a:r>
              <a:rPr lang="en-US" dirty="0" smtClean="0"/>
              <a:t>life.</a:t>
            </a:r>
            <a:endParaRPr lang="en-US" dirty="0"/>
          </a:p>
        </p:txBody>
      </p:sp>
    </p:spTree>
    <p:extLst>
      <p:ext uri="{BB962C8B-B14F-4D97-AF65-F5344CB8AC3E}">
        <p14:creationId xmlns:p14="http://schemas.microsoft.com/office/powerpoint/2010/main" val="30609333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&amp; Emotional Health</a:t>
            </a:r>
            <a:endParaRPr lang="en-US" dirty="0"/>
          </a:p>
        </p:txBody>
      </p:sp>
      <p:sp>
        <p:nvSpPr>
          <p:cNvPr id="3" name="Content Placeholder 2"/>
          <p:cNvSpPr>
            <a:spLocks noGrp="1"/>
          </p:cNvSpPr>
          <p:nvPr>
            <p:ph idx="1"/>
          </p:nvPr>
        </p:nvSpPr>
        <p:spPr/>
        <p:txBody>
          <a:bodyPr>
            <a:normAutofit/>
          </a:bodyPr>
          <a:lstStyle/>
          <a:p>
            <a:r>
              <a:rPr lang="en-US" dirty="0"/>
              <a:t>While childhood obesity may not result in recognized clinical </a:t>
            </a:r>
            <a:r>
              <a:rPr lang="en-US" dirty="0" smtClean="0"/>
              <a:t>symptoms until </a:t>
            </a:r>
            <a:r>
              <a:rPr lang="en-US" dirty="0"/>
              <a:t>later in life, the social and emotional correlates often have </a:t>
            </a:r>
            <a:r>
              <a:rPr lang="en-US" dirty="0" smtClean="0"/>
              <a:t>immediate effects </a:t>
            </a:r>
            <a:r>
              <a:rPr lang="en-US" dirty="0"/>
              <a:t>on children’s lives. </a:t>
            </a:r>
            <a:endParaRPr lang="en-US" dirty="0" smtClean="0"/>
          </a:p>
          <a:p>
            <a:r>
              <a:rPr lang="en-US" dirty="0" smtClean="0"/>
              <a:t>Much research has been dedicated to this area and </a:t>
            </a:r>
            <a:r>
              <a:rPr lang="en-US" dirty="0"/>
              <a:t>the collective </a:t>
            </a:r>
            <a:r>
              <a:rPr lang="en-US" dirty="0" smtClean="0"/>
              <a:t>data </a:t>
            </a:r>
            <a:r>
              <a:rPr lang="en-US" dirty="0"/>
              <a:t>clearly </a:t>
            </a:r>
            <a:r>
              <a:rPr lang="en-US" dirty="0" smtClean="0"/>
              <a:t>indicates that </a:t>
            </a:r>
            <a:r>
              <a:rPr lang="en-US" dirty="0"/>
              <a:t>obese children and youth are stigmatized, and subject to </a:t>
            </a:r>
            <a:r>
              <a:rPr lang="en-US" dirty="0" smtClean="0"/>
              <a:t>negative stereotyping </a:t>
            </a:r>
            <a:r>
              <a:rPr lang="en-US" dirty="0"/>
              <a:t>and discrimination by their </a:t>
            </a:r>
            <a:r>
              <a:rPr lang="en-US" dirty="0" smtClean="0"/>
              <a:t>peers.</a:t>
            </a:r>
            <a:endParaRPr lang="en-US" dirty="0"/>
          </a:p>
        </p:txBody>
      </p:sp>
    </p:spTree>
    <p:extLst>
      <p:ext uri="{BB962C8B-B14F-4D97-AF65-F5344CB8AC3E}">
        <p14:creationId xmlns:p14="http://schemas.microsoft.com/office/powerpoint/2010/main" val="26412696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&amp; Emotional Health</a:t>
            </a:r>
            <a:endParaRPr lang="en-US" dirty="0"/>
          </a:p>
        </p:txBody>
      </p:sp>
      <p:sp>
        <p:nvSpPr>
          <p:cNvPr id="3" name="Content Placeholder 2"/>
          <p:cNvSpPr>
            <a:spLocks noGrp="1"/>
          </p:cNvSpPr>
          <p:nvPr>
            <p:ph idx="1"/>
          </p:nvPr>
        </p:nvSpPr>
        <p:spPr/>
        <p:txBody>
          <a:bodyPr/>
          <a:lstStyle/>
          <a:p>
            <a:r>
              <a:rPr lang="en-US" dirty="0"/>
              <a:t>This </a:t>
            </a:r>
            <a:r>
              <a:rPr lang="en-US" dirty="0" smtClean="0"/>
              <a:t>type of treatment is thought </a:t>
            </a:r>
            <a:r>
              <a:rPr lang="en-US" dirty="0"/>
              <a:t>to produce adverse </a:t>
            </a:r>
            <a:r>
              <a:rPr lang="en-US" dirty="0" smtClean="0"/>
              <a:t>emotional consequences </a:t>
            </a:r>
            <a:r>
              <a:rPr lang="en-US" dirty="0"/>
              <a:t>such as low self-esteem, negative body image, </a:t>
            </a:r>
            <a:r>
              <a:rPr lang="en-US" dirty="0" smtClean="0"/>
              <a:t>and depressive </a:t>
            </a:r>
            <a:r>
              <a:rPr lang="en-US" dirty="0"/>
              <a:t>symptoms for obese </a:t>
            </a:r>
            <a:r>
              <a:rPr lang="en-US" dirty="0" smtClean="0"/>
              <a:t>children. </a:t>
            </a:r>
          </a:p>
          <a:p>
            <a:r>
              <a:rPr lang="en-US" dirty="0" smtClean="0"/>
              <a:t>Sadly, the treatment </a:t>
            </a:r>
            <a:r>
              <a:rPr lang="en-US" dirty="0"/>
              <a:t>is not limited to peers; it may </a:t>
            </a:r>
            <a:r>
              <a:rPr lang="en-US" dirty="0" smtClean="0"/>
              <a:t>also come </a:t>
            </a:r>
            <a:r>
              <a:rPr lang="en-US" dirty="0"/>
              <a:t>from adults, including parents, teachers, and health-care </a:t>
            </a:r>
            <a:r>
              <a:rPr lang="en-US" dirty="0" smtClean="0"/>
              <a:t>providers.</a:t>
            </a:r>
          </a:p>
          <a:p>
            <a:r>
              <a:rPr lang="en-US" dirty="0"/>
              <a:t>Even though obesity in children has become </a:t>
            </a:r>
            <a:r>
              <a:rPr lang="en-US" dirty="0" smtClean="0"/>
              <a:t>more common</a:t>
            </a:r>
            <a:r>
              <a:rPr lang="en-US" dirty="0"/>
              <a:t>, such negative treatment has not </a:t>
            </a:r>
            <a:r>
              <a:rPr lang="en-US" dirty="0" smtClean="0"/>
              <a:t>diminished.</a:t>
            </a:r>
            <a:endParaRPr lang="en-US" dirty="0"/>
          </a:p>
        </p:txBody>
      </p:sp>
    </p:spTree>
    <p:extLst>
      <p:ext uri="{BB962C8B-B14F-4D97-AF65-F5344CB8AC3E}">
        <p14:creationId xmlns:p14="http://schemas.microsoft.com/office/powerpoint/2010/main" val="13278216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&amp; Emotional Health</a:t>
            </a:r>
            <a:endParaRPr lang="en-US" dirty="0"/>
          </a:p>
        </p:txBody>
      </p:sp>
      <p:sp>
        <p:nvSpPr>
          <p:cNvPr id="3" name="Content Placeholder 2"/>
          <p:cNvSpPr>
            <a:spLocks noGrp="1"/>
          </p:cNvSpPr>
          <p:nvPr>
            <p:ph idx="1"/>
          </p:nvPr>
        </p:nvSpPr>
        <p:spPr>
          <a:xfrm>
            <a:off x="457200" y="1752600"/>
            <a:ext cx="8382000" cy="4373563"/>
          </a:xfrm>
        </p:spPr>
        <p:txBody>
          <a:bodyPr>
            <a:normAutofit/>
          </a:bodyPr>
          <a:lstStyle/>
          <a:p>
            <a:r>
              <a:rPr lang="en-US" dirty="0" smtClean="0"/>
              <a:t>Studies on the emotional </a:t>
            </a:r>
            <a:r>
              <a:rPr lang="en-US" dirty="0"/>
              <a:t>well-being of obese children </a:t>
            </a:r>
            <a:r>
              <a:rPr lang="en-US" dirty="0" smtClean="0"/>
              <a:t>are difficult </a:t>
            </a:r>
            <a:r>
              <a:rPr lang="en-US" dirty="0"/>
              <a:t>to succinctly summarize</a:t>
            </a:r>
            <a:r>
              <a:rPr lang="en-US" dirty="0" smtClean="0"/>
              <a:t>, due to various study designs; however there are a few general statements that can be made.</a:t>
            </a:r>
          </a:p>
          <a:p>
            <a:r>
              <a:rPr lang="en-US" dirty="0"/>
              <a:t>Associations between obesity and low self-esteem appear to emerge by early adolescence and were strongest in Hispanic and white adolescent girls. </a:t>
            </a:r>
          </a:p>
          <a:p>
            <a:r>
              <a:rPr lang="en-US" dirty="0"/>
              <a:t>The emotional consequences </a:t>
            </a:r>
            <a:r>
              <a:rPr lang="en-US" dirty="0" smtClean="0"/>
              <a:t>are:</a:t>
            </a:r>
          </a:p>
          <a:p>
            <a:pPr lvl="1"/>
            <a:r>
              <a:rPr lang="en-US" dirty="0" smtClean="0"/>
              <a:t>stronger </a:t>
            </a:r>
            <a:r>
              <a:rPr lang="en-US" dirty="0"/>
              <a:t>in girls than in </a:t>
            </a:r>
            <a:r>
              <a:rPr lang="en-US" dirty="0" smtClean="0"/>
              <a:t>boys (slightly),</a:t>
            </a:r>
          </a:p>
          <a:p>
            <a:pPr lvl="1"/>
            <a:r>
              <a:rPr lang="en-US" dirty="0" smtClean="0"/>
              <a:t>increase </a:t>
            </a:r>
            <a:r>
              <a:rPr lang="en-US" dirty="0"/>
              <a:t>with age, and </a:t>
            </a:r>
            <a:endParaRPr lang="en-US" dirty="0" smtClean="0"/>
          </a:p>
          <a:p>
            <a:pPr lvl="1"/>
            <a:r>
              <a:rPr lang="en-US" dirty="0" smtClean="0"/>
              <a:t>may </a:t>
            </a:r>
            <a:r>
              <a:rPr lang="en-US" dirty="0"/>
              <a:t>be greater in those obese children who </a:t>
            </a:r>
            <a:r>
              <a:rPr lang="en-US" dirty="0" smtClean="0"/>
              <a:t>seek treatment</a:t>
            </a:r>
            <a:r>
              <a:rPr lang="en-US" dirty="0"/>
              <a:t>.</a:t>
            </a:r>
          </a:p>
          <a:p>
            <a:endParaRPr lang="en-US" dirty="0" smtClean="0"/>
          </a:p>
          <a:p>
            <a:endParaRPr lang="en-US" dirty="0"/>
          </a:p>
        </p:txBody>
      </p:sp>
    </p:spTree>
    <p:extLst>
      <p:ext uri="{BB962C8B-B14F-4D97-AF65-F5344CB8AC3E}">
        <p14:creationId xmlns:p14="http://schemas.microsoft.com/office/powerpoint/2010/main" val="18370887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&amp; Emotional Health</a:t>
            </a:r>
            <a:endParaRPr lang="en-US" dirty="0"/>
          </a:p>
        </p:txBody>
      </p:sp>
      <p:sp>
        <p:nvSpPr>
          <p:cNvPr id="3" name="Content Placeholder 2"/>
          <p:cNvSpPr>
            <a:spLocks noGrp="1"/>
          </p:cNvSpPr>
          <p:nvPr>
            <p:ph idx="1"/>
          </p:nvPr>
        </p:nvSpPr>
        <p:spPr>
          <a:xfrm>
            <a:off x="457200" y="1752600"/>
            <a:ext cx="8229600" cy="4648200"/>
          </a:xfrm>
        </p:spPr>
        <p:txBody>
          <a:bodyPr>
            <a:noAutofit/>
          </a:bodyPr>
          <a:lstStyle/>
          <a:p>
            <a:r>
              <a:rPr lang="en-US" dirty="0" smtClean="0"/>
              <a:t>Having </a:t>
            </a:r>
            <a:r>
              <a:rPr lang="en-US" dirty="0"/>
              <a:t>concerns about </a:t>
            </a:r>
            <a:r>
              <a:rPr lang="en-US" dirty="0" smtClean="0"/>
              <a:t>being</a:t>
            </a:r>
            <a:r>
              <a:rPr lang="en-US" i="1" dirty="0"/>
              <a:t> </a:t>
            </a:r>
            <a:r>
              <a:rPr lang="en-US" dirty="0" smtClean="0"/>
              <a:t>obese</a:t>
            </a:r>
            <a:r>
              <a:rPr lang="en-US" dirty="0"/>
              <a:t>, regardless of actual body weight, appears to be a primary </a:t>
            </a:r>
            <a:r>
              <a:rPr lang="en-US" dirty="0" smtClean="0"/>
              <a:t>factor associated </a:t>
            </a:r>
            <a:r>
              <a:rPr lang="en-US" dirty="0"/>
              <a:t>with depressive symptoms among preadolescent </a:t>
            </a:r>
            <a:r>
              <a:rPr lang="en-US" dirty="0" smtClean="0"/>
              <a:t>girls.</a:t>
            </a:r>
            <a:endParaRPr lang="en-US" dirty="0"/>
          </a:p>
          <a:p>
            <a:r>
              <a:rPr lang="en-US" dirty="0"/>
              <a:t>The social and emotional impacts of obesity can also be long term. </a:t>
            </a:r>
            <a:endParaRPr lang="en-US" dirty="0"/>
          </a:p>
          <a:p>
            <a:pPr lvl="1"/>
            <a:r>
              <a:rPr lang="en-US" sz="2400" dirty="0" smtClean="0"/>
              <a:t>In a longitudinal </a:t>
            </a:r>
            <a:r>
              <a:rPr lang="en-US" sz="2400" dirty="0"/>
              <a:t>U.S. cohort with a seven-year follow-up, women 16 to </a:t>
            </a:r>
            <a:r>
              <a:rPr lang="en-US" sz="2400" dirty="0" smtClean="0"/>
              <a:t>24 years </a:t>
            </a:r>
            <a:r>
              <a:rPr lang="en-US" sz="2400" dirty="0"/>
              <a:t>of age at baseline who had been overweight completed </a:t>
            </a:r>
            <a:r>
              <a:rPr lang="en-US" sz="2400" b="1" dirty="0"/>
              <a:t>fewer years </a:t>
            </a:r>
            <a:r>
              <a:rPr lang="en-US" sz="2400" b="1" dirty="0" smtClean="0"/>
              <a:t>of school</a:t>
            </a:r>
            <a:r>
              <a:rPr lang="en-US" sz="2400" dirty="0"/>
              <a:t>, </a:t>
            </a:r>
            <a:r>
              <a:rPr lang="en-US" sz="2400" b="1" dirty="0"/>
              <a:t>earned less money, and were less likely to be </a:t>
            </a:r>
            <a:r>
              <a:rPr lang="en-US" sz="2400" b="1" dirty="0" smtClean="0"/>
              <a:t>married.</a:t>
            </a:r>
          </a:p>
        </p:txBody>
      </p:sp>
    </p:spTree>
    <p:extLst>
      <p:ext uri="{BB962C8B-B14F-4D97-AF65-F5344CB8AC3E}">
        <p14:creationId xmlns:p14="http://schemas.microsoft.com/office/powerpoint/2010/main" val="37508824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Integrated View of consequences</a:t>
            </a:r>
            <a:endParaRPr lang="en-US" dirty="0"/>
          </a:p>
        </p:txBody>
      </p:sp>
      <p:sp>
        <p:nvSpPr>
          <p:cNvPr id="3" name="Content Placeholder 2"/>
          <p:cNvSpPr>
            <a:spLocks noGrp="1"/>
          </p:cNvSpPr>
          <p:nvPr>
            <p:ph idx="1"/>
          </p:nvPr>
        </p:nvSpPr>
        <p:spPr>
          <a:xfrm>
            <a:off x="457200" y="1752600"/>
            <a:ext cx="8229600" cy="4724400"/>
          </a:xfrm>
        </p:spPr>
        <p:txBody>
          <a:bodyPr>
            <a:normAutofit fontScale="92500" lnSpcReduction="10000"/>
          </a:bodyPr>
          <a:lstStyle/>
          <a:p>
            <a:r>
              <a:rPr lang="en-US" dirty="0" smtClean="0"/>
              <a:t>When examining </a:t>
            </a:r>
            <a:r>
              <a:rPr lang="en-US" dirty="0"/>
              <a:t>the correlates of childhood obesity, discussions of </a:t>
            </a:r>
            <a:r>
              <a:rPr lang="en-US" dirty="0" smtClean="0"/>
              <a:t>the physical </a:t>
            </a:r>
            <a:r>
              <a:rPr lang="en-US" dirty="0"/>
              <a:t>impacts and of the social and emotional impacts are often separate.</a:t>
            </a:r>
          </a:p>
          <a:p>
            <a:r>
              <a:rPr lang="en-US" dirty="0" smtClean="0"/>
              <a:t>But are they separate?</a:t>
            </a:r>
          </a:p>
          <a:p>
            <a:r>
              <a:rPr lang="en-US" dirty="0"/>
              <a:t>T</a:t>
            </a:r>
            <a:r>
              <a:rPr lang="en-US" dirty="0" smtClean="0"/>
              <a:t>he </a:t>
            </a:r>
            <a:r>
              <a:rPr lang="en-US" dirty="0"/>
              <a:t>brain plays </a:t>
            </a:r>
            <a:r>
              <a:rPr lang="en-US" dirty="0" smtClean="0"/>
              <a:t>a central </a:t>
            </a:r>
            <a:r>
              <a:rPr lang="en-US" dirty="0"/>
              <a:t>role in the regulation of energy balance and </a:t>
            </a:r>
            <a:r>
              <a:rPr lang="en-US" dirty="0" smtClean="0"/>
              <a:t>obesity.  </a:t>
            </a:r>
            <a:r>
              <a:rPr lang="en-US" dirty="0"/>
              <a:t>I</a:t>
            </a:r>
            <a:r>
              <a:rPr lang="en-US" dirty="0" smtClean="0"/>
              <a:t>t </a:t>
            </a:r>
            <a:r>
              <a:rPr lang="en-US" dirty="0"/>
              <a:t>is also the central organ for integrating social stimuli, </a:t>
            </a:r>
            <a:r>
              <a:rPr lang="en-US" dirty="0" smtClean="0"/>
              <a:t>regulating emotion</a:t>
            </a:r>
            <a:r>
              <a:rPr lang="en-US" dirty="0"/>
              <a:t>, and executing social interaction. </a:t>
            </a:r>
            <a:endParaRPr lang="en-US" dirty="0" smtClean="0"/>
          </a:p>
          <a:p>
            <a:r>
              <a:rPr lang="en-US" dirty="0"/>
              <a:t>C</a:t>
            </a:r>
            <a:r>
              <a:rPr lang="en-US" dirty="0" smtClean="0"/>
              <a:t>ues </a:t>
            </a:r>
            <a:r>
              <a:rPr lang="en-US" dirty="0"/>
              <a:t>that </a:t>
            </a:r>
            <a:r>
              <a:rPr lang="en-US" dirty="0" smtClean="0"/>
              <a:t>affect both </a:t>
            </a:r>
            <a:r>
              <a:rPr lang="en-US" dirty="0"/>
              <a:t>eating and activity behaviors are often social in nature, ranging </a:t>
            </a:r>
            <a:r>
              <a:rPr lang="en-US" dirty="0" smtClean="0"/>
              <a:t>from sadness </a:t>
            </a:r>
            <a:r>
              <a:rPr lang="en-US" dirty="0"/>
              <a:t>to anxiety to boredom.</a:t>
            </a:r>
          </a:p>
          <a:p>
            <a:r>
              <a:rPr lang="en-US" dirty="0"/>
              <a:t>Social and emotional factors must therefore be recognized not only </a:t>
            </a:r>
            <a:r>
              <a:rPr lang="en-US" dirty="0" smtClean="0"/>
              <a:t>as potential </a:t>
            </a:r>
            <a:r>
              <a:rPr lang="en-US" dirty="0"/>
              <a:t>consequences of obesity but also as potential causes</a:t>
            </a:r>
            <a:r>
              <a:rPr lang="en-US" dirty="0" smtClean="0"/>
              <a:t>.</a:t>
            </a:r>
          </a:p>
        </p:txBody>
      </p:sp>
    </p:spTree>
    <p:extLst>
      <p:ext uri="{BB962C8B-B14F-4D97-AF65-F5344CB8AC3E}">
        <p14:creationId xmlns:p14="http://schemas.microsoft.com/office/powerpoint/2010/main" val="35319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Prevalence and Time trends</a:t>
            </a:r>
            <a:endParaRPr lang="en-US" dirty="0"/>
          </a:p>
        </p:txBody>
      </p:sp>
      <p:sp>
        <p:nvSpPr>
          <p:cNvPr id="3" name="Content Placeholder 2"/>
          <p:cNvSpPr>
            <a:spLocks noGrp="1"/>
          </p:cNvSpPr>
          <p:nvPr>
            <p:ph idx="1"/>
          </p:nvPr>
        </p:nvSpPr>
        <p:spPr/>
        <p:txBody>
          <a:bodyPr>
            <a:normAutofit lnSpcReduction="10000"/>
          </a:bodyPr>
          <a:lstStyle/>
          <a:p>
            <a:r>
              <a:rPr lang="en-US" dirty="0" smtClean="0"/>
              <a:t>Direct measures of body fat not feasible, therefore BMI used as surrogate measure.</a:t>
            </a:r>
          </a:p>
          <a:p>
            <a:r>
              <a:rPr lang="en-US" dirty="0"/>
              <a:t>The prevalence of childhood </a:t>
            </a:r>
            <a:r>
              <a:rPr lang="en-US" dirty="0" smtClean="0"/>
              <a:t>and adolescent </a:t>
            </a:r>
            <a:r>
              <a:rPr lang="en-US" dirty="0"/>
              <a:t>obesity is equated to the proportion of those who are in </a:t>
            </a:r>
            <a:r>
              <a:rPr lang="en-US" dirty="0" smtClean="0"/>
              <a:t>the upper </a:t>
            </a:r>
            <a:r>
              <a:rPr lang="en-US" dirty="0"/>
              <a:t>end of the BMI distribution—specifically, at or above the age- </a:t>
            </a:r>
            <a:r>
              <a:rPr lang="en-US" dirty="0" smtClean="0"/>
              <a:t>and gender-specific </a:t>
            </a:r>
            <a:r>
              <a:rPr lang="en-US" dirty="0"/>
              <a:t>95th percentile of the </a:t>
            </a:r>
            <a:r>
              <a:rPr lang="en-US" dirty="0" smtClean="0"/>
              <a:t>CDC’s </a:t>
            </a:r>
            <a:r>
              <a:rPr lang="en-US" dirty="0"/>
              <a:t>BMI charts for children and youth aged 2 through </a:t>
            </a:r>
            <a:r>
              <a:rPr lang="en-US" dirty="0" smtClean="0"/>
              <a:t>19.</a:t>
            </a:r>
          </a:p>
          <a:p>
            <a:r>
              <a:rPr lang="en-US" dirty="0" smtClean="0"/>
              <a:t>Limit of BMI distributions </a:t>
            </a:r>
          </a:p>
          <a:p>
            <a:r>
              <a:rPr lang="en-US" dirty="0"/>
              <a:t>The CDC therefore developed a </a:t>
            </a:r>
            <a:r>
              <a:rPr lang="en-US" dirty="0" smtClean="0"/>
              <a:t>revised growth </a:t>
            </a:r>
            <a:r>
              <a:rPr lang="en-US" dirty="0"/>
              <a:t>reference in 2000 that established the age- and </a:t>
            </a:r>
            <a:r>
              <a:rPr lang="en-US" dirty="0" smtClean="0"/>
              <a:t>gender-specific 95th </a:t>
            </a:r>
            <a:r>
              <a:rPr lang="en-US" dirty="0"/>
              <a:t>percentile of BMI.</a:t>
            </a:r>
            <a:endParaRPr lang="en-US" dirty="0" smtClean="0"/>
          </a:p>
          <a:p>
            <a:endParaRPr lang="en-US" dirty="0" smtClean="0"/>
          </a:p>
        </p:txBody>
      </p:sp>
    </p:spTree>
    <p:extLst>
      <p:ext uri="{BB962C8B-B14F-4D97-AF65-F5344CB8AC3E}">
        <p14:creationId xmlns:p14="http://schemas.microsoft.com/office/powerpoint/2010/main" val="37918027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Integrated View of consequences</a:t>
            </a:r>
          </a:p>
        </p:txBody>
      </p:sp>
      <p:sp>
        <p:nvSpPr>
          <p:cNvPr id="3" name="Content Placeholder 2"/>
          <p:cNvSpPr>
            <a:spLocks noGrp="1"/>
          </p:cNvSpPr>
          <p:nvPr>
            <p:ph idx="1"/>
          </p:nvPr>
        </p:nvSpPr>
        <p:spPr>
          <a:xfrm>
            <a:off x="457200" y="1600200"/>
            <a:ext cx="8458200" cy="4953000"/>
          </a:xfrm>
        </p:spPr>
        <p:txBody>
          <a:bodyPr>
            <a:noAutofit/>
          </a:bodyPr>
          <a:lstStyle/>
          <a:p>
            <a:r>
              <a:rPr lang="en-US" sz="2200" dirty="0" smtClean="0"/>
              <a:t>The </a:t>
            </a:r>
            <a:r>
              <a:rPr lang="en-US" sz="2200" dirty="0"/>
              <a:t>brain’s response to stress may alter </a:t>
            </a:r>
            <a:r>
              <a:rPr lang="en-US" sz="2200" dirty="0" smtClean="0"/>
              <a:t>the hormonal function </a:t>
            </a:r>
            <a:r>
              <a:rPr lang="en-US" sz="2200" dirty="0"/>
              <a:t>in a way that </a:t>
            </a:r>
            <a:r>
              <a:rPr lang="en-US" sz="2200" dirty="0" smtClean="0"/>
              <a:t>promotes central </a:t>
            </a:r>
            <a:r>
              <a:rPr lang="en-US" sz="2200" dirty="0"/>
              <a:t>fat deposition and insulin resistance in </a:t>
            </a:r>
            <a:r>
              <a:rPr lang="en-US" sz="2200" dirty="0" smtClean="0"/>
              <a:t>adults.</a:t>
            </a:r>
            <a:endParaRPr lang="en-US" sz="2200" dirty="0"/>
          </a:p>
          <a:p>
            <a:r>
              <a:rPr lang="en-US" sz="2200" dirty="0"/>
              <a:t>Because children also experience stress, the part of the brain that </a:t>
            </a:r>
            <a:r>
              <a:rPr lang="en-US" sz="2200" dirty="0" smtClean="0"/>
              <a:t>regulates emotion </a:t>
            </a:r>
            <a:r>
              <a:rPr lang="en-US" sz="2200" dirty="0"/>
              <a:t>may not only influence whether a child overeats, but also </a:t>
            </a:r>
            <a:r>
              <a:rPr lang="en-US" sz="2200" dirty="0" smtClean="0"/>
              <a:t>the processing and storage of </a:t>
            </a:r>
            <a:r>
              <a:rPr lang="en-US" sz="2200" dirty="0"/>
              <a:t>that excess energy.</a:t>
            </a:r>
          </a:p>
          <a:p>
            <a:r>
              <a:rPr lang="en-US" sz="2200" dirty="0" smtClean="0"/>
              <a:t>Failure </a:t>
            </a:r>
            <a:r>
              <a:rPr lang="en-US" sz="2200" dirty="0"/>
              <a:t>to recognize this </a:t>
            </a:r>
            <a:r>
              <a:rPr lang="en-US" sz="2200" dirty="0" smtClean="0"/>
              <a:t>connection between </a:t>
            </a:r>
            <a:r>
              <a:rPr lang="en-US" sz="2200" dirty="0"/>
              <a:t>social or emotional health and physical health could result </a:t>
            </a:r>
            <a:r>
              <a:rPr lang="en-US" sz="2200" dirty="0" smtClean="0"/>
              <a:t>in prevention </a:t>
            </a:r>
            <a:r>
              <a:rPr lang="en-US" sz="2200" dirty="0"/>
              <a:t>strategies that are poorly </a:t>
            </a:r>
            <a:r>
              <a:rPr lang="en-US" sz="2200" dirty="0" smtClean="0"/>
              <a:t>developed, </a:t>
            </a:r>
            <a:r>
              <a:rPr lang="en-US" sz="2200" dirty="0"/>
              <a:t>and underscores </a:t>
            </a:r>
            <a:r>
              <a:rPr lang="en-US" sz="2200" dirty="0" smtClean="0"/>
              <a:t>the need </a:t>
            </a:r>
            <a:r>
              <a:rPr lang="en-US" sz="2200" dirty="0"/>
              <a:t>to consider the broadest possible definition of health to include </a:t>
            </a:r>
            <a:r>
              <a:rPr lang="en-US" sz="2200" dirty="0" smtClean="0"/>
              <a:t>the physical</a:t>
            </a:r>
            <a:r>
              <a:rPr lang="en-US" sz="2200" dirty="0"/>
              <a:t>, mental, and emotional </a:t>
            </a:r>
            <a:r>
              <a:rPr lang="en-US" sz="2200" dirty="0" smtClean="0"/>
              <a:t>aspects. </a:t>
            </a:r>
            <a:r>
              <a:rPr lang="en-US" sz="2200" dirty="0"/>
              <a:t>T</a:t>
            </a:r>
            <a:r>
              <a:rPr lang="en-US" sz="2200" dirty="0" smtClean="0"/>
              <a:t>he foundations of </a:t>
            </a:r>
            <a:r>
              <a:rPr lang="en-US" sz="2200" dirty="0"/>
              <a:t>all three develop during childhood and are interconnected.</a:t>
            </a:r>
            <a:endParaRPr lang="en-US" sz="2200" dirty="0"/>
          </a:p>
        </p:txBody>
      </p:sp>
    </p:spTree>
    <p:extLst>
      <p:ext uri="{BB962C8B-B14F-4D97-AF65-F5344CB8AC3E}">
        <p14:creationId xmlns:p14="http://schemas.microsoft.com/office/powerpoint/2010/main" val="5359735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Care Costs</a:t>
            </a:r>
            <a:endParaRPr lang="en-US" dirty="0"/>
          </a:p>
        </p:txBody>
      </p:sp>
      <p:sp>
        <p:nvSpPr>
          <p:cNvPr id="3" name="Content Placeholder 2"/>
          <p:cNvSpPr>
            <a:spLocks noGrp="1"/>
          </p:cNvSpPr>
          <p:nvPr>
            <p:ph idx="1"/>
          </p:nvPr>
        </p:nvSpPr>
        <p:spPr/>
        <p:txBody>
          <a:bodyPr>
            <a:normAutofit/>
          </a:bodyPr>
          <a:lstStyle/>
          <a:p>
            <a:r>
              <a:rPr lang="en-US" dirty="0" smtClean="0"/>
              <a:t>Recent computations </a:t>
            </a:r>
            <a:r>
              <a:rPr lang="en-US" dirty="0"/>
              <a:t>of national health-care expenditures related to obesity </a:t>
            </a:r>
            <a:r>
              <a:rPr lang="en-US" dirty="0" smtClean="0"/>
              <a:t>and overweight </a:t>
            </a:r>
            <a:r>
              <a:rPr lang="en-US" dirty="0"/>
              <a:t>in adults showed large lifetime external costs related to </a:t>
            </a:r>
            <a:r>
              <a:rPr lang="en-US" dirty="0" smtClean="0"/>
              <a:t>these conditions.</a:t>
            </a:r>
          </a:p>
          <a:p>
            <a:r>
              <a:rPr lang="en-US" dirty="0"/>
              <a:t>Annual medical expenditures </a:t>
            </a:r>
            <a:r>
              <a:rPr lang="en-US" dirty="0" smtClean="0"/>
              <a:t>in the </a:t>
            </a:r>
            <a:r>
              <a:rPr lang="en-US" dirty="0"/>
              <a:t>United States related to obesity are estimated at $75 billion (</a:t>
            </a:r>
            <a:r>
              <a:rPr lang="en-US" dirty="0" smtClean="0"/>
              <a:t>in 2003</a:t>
            </a:r>
            <a:r>
              <a:rPr lang="en-US" dirty="0"/>
              <a:t> </a:t>
            </a:r>
            <a:r>
              <a:rPr lang="en-US" dirty="0" smtClean="0"/>
              <a:t>dollars</a:t>
            </a:r>
            <a:r>
              <a:rPr lang="en-US" dirty="0"/>
              <a:t>) with approximately half of the expenditures financed by </a:t>
            </a:r>
            <a:r>
              <a:rPr lang="en-US" dirty="0" smtClean="0"/>
              <a:t>Medicaid and Medicare.</a:t>
            </a:r>
          </a:p>
          <a:p>
            <a:r>
              <a:rPr lang="en-US" dirty="0"/>
              <a:t>The direct health-care costs of physical inactivity, which </a:t>
            </a:r>
            <a:r>
              <a:rPr lang="en-US" dirty="0" smtClean="0"/>
              <a:t>contributes to the </a:t>
            </a:r>
            <a:r>
              <a:rPr lang="en-US" dirty="0"/>
              <a:t>obesity epidemic, have been estimated to exceed $77 billion </a:t>
            </a:r>
            <a:r>
              <a:rPr lang="en-US" dirty="0" smtClean="0"/>
              <a:t>annually.</a:t>
            </a:r>
            <a:endParaRPr lang="en-US" dirty="0"/>
          </a:p>
        </p:txBody>
      </p:sp>
    </p:spTree>
    <p:extLst>
      <p:ext uri="{BB962C8B-B14F-4D97-AF65-F5344CB8AC3E}">
        <p14:creationId xmlns:p14="http://schemas.microsoft.com/office/powerpoint/2010/main" val="10437476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Next week</a:t>
            </a:r>
            <a:endParaRPr lang="en-US" sz="4000" dirty="0"/>
          </a:p>
        </p:txBody>
      </p:sp>
      <p:sp>
        <p:nvSpPr>
          <p:cNvPr id="3" name="Content Placeholder 2"/>
          <p:cNvSpPr>
            <a:spLocks noGrp="1"/>
          </p:cNvSpPr>
          <p:nvPr>
            <p:ph idx="1"/>
          </p:nvPr>
        </p:nvSpPr>
        <p:spPr/>
        <p:txBody>
          <a:bodyPr>
            <a:normAutofit/>
          </a:bodyPr>
          <a:lstStyle/>
          <a:p>
            <a:r>
              <a:rPr lang="en-US" sz="3200" dirty="0" smtClean="0"/>
              <a:t>We will discuss the specifics of developing an action plan to address childhood obesity.</a:t>
            </a:r>
            <a:endParaRPr lang="en-US" sz="3200" dirty="0"/>
          </a:p>
        </p:txBody>
      </p:sp>
    </p:spTree>
    <p:extLst>
      <p:ext uri="{BB962C8B-B14F-4D97-AF65-F5344CB8AC3E}">
        <p14:creationId xmlns:p14="http://schemas.microsoft.com/office/powerpoint/2010/main" val="10044801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Care Costs</a:t>
            </a:r>
            <a:endParaRPr lang="en-US" dirty="0"/>
          </a:p>
        </p:txBody>
      </p:sp>
      <p:sp>
        <p:nvSpPr>
          <p:cNvPr id="3" name="Content Placeholder 2"/>
          <p:cNvSpPr>
            <a:spLocks noGrp="1"/>
          </p:cNvSpPr>
          <p:nvPr>
            <p:ph idx="1"/>
          </p:nvPr>
        </p:nvSpPr>
        <p:spPr/>
        <p:txBody>
          <a:bodyPr>
            <a:normAutofit/>
          </a:bodyPr>
          <a:lstStyle/>
          <a:p>
            <a:r>
              <a:rPr lang="en-US" dirty="0"/>
              <a:t>The </a:t>
            </a:r>
            <a:r>
              <a:rPr lang="en-US" dirty="0" smtClean="0"/>
              <a:t>national investment </a:t>
            </a:r>
            <a:r>
              <a:rPr lang="en-US" dirty="0"/>
              <a:t>in preventing disease and promoting health is </a:t>
            </a:r>
            <a:r>
              <a:rPr lang="en-US" dirty="0" smtClean="0"/>
              <a:t>estimated to </a:t>
            </a:r>
            <a:r>
              <a:rPr lang="en-US" dirty="0"/>
              <a:t>be only 5 percent of the total annual health-care </a:t>
            </a:r>
            <a:r>
              <a:rPr lang="en-US" dirty="0" smtClean="0"/>
              <a:t>costs. </a:t>
            </a:r>
          </a:p>
          <a:p>
            <a:r>
              <a:rPr lang="en-US" dirty="0" smtClean="0"/>
              <a:t>This </a:t>
            </a:r>
            <a:r>
              <a:rPr lang="en-US" dirty="0"/>
              <a:t>imbalance underscores the need for the </a:t>
            </a:r>
            <a:r>
              <a:rPr lang="en-US" dirty="0" smtClean="0"/>
              <a:t>health-care systems </a:t>
            </a:r>
            <a:r>
              <a:rPr lang="en-US" dirty="0"/>
              <a:t>in the United States to establish a greater preventive </a:t>
            </a:r>
            <a:r>
              <a:rPr lang="en-US" dirty="0" smtClean="0"/>
              <a:t>orientation, </a:t>
            </a:r>
            <a:r>
              <a:rPr lang="en-US" dirty="0"/>
              <a:t>particularly for childhood obesity, a largely </a:t>
            </a:r>
            <a:r>
              <a:rPr lang="en-US" dirty="0" smtClean="0"/>
              <a:t>preventable condition </a:t>
            </a:r>
            <a:r>
              <a:rPr lang="en-US" dirty="0"/>
              <a:t>that has been shown to be a major determinant of </a:t>
            </a:r>
            <a:r>
              <a:rPr lang="en-US" dirty="0" smtClean="0"/>
              <a:t>healthcare costs</a:t>
            </a:r>
            <a:r>
              <a:rPr lang="en-US" dirty="0"/>
              <a:t>.</a:t>
            </a:r>
            <a:endParaRPr lang="en-US" dirty="0"/>
          </a:p>
        </p:txBody>
      </p:sp>
    </p:spTree>
    <p:extLst>
      <p:ext uri="{BB962C8B-B14F-4D97-AF65-F5344CB8AC3E}">
        <p14:creationId xmlns:p14="http://schemas.microsoft.com/office/powerpoint/2010/main" val="1613070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burden</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term “epidemic” suggests a condition that is occurring more </a:t>
            </a:r>
            <a:r>
              <a:rPr lang="en-US" dirty="0" smtClean="0"/>
              <a:t>frequently and </a:t>
            </a:r>
            <a:r>
              <a:rPr lang="en-US" dirty="0"/>
              <a:t>extensively among individuals in a community or </a:t>
            </a:r>
            <a:r>
              <a:rPr lang="en-US" dirty="0" smtClean="0"/>
              <a:t>population than </a:t>
            </a:r>
            <a:r>
              <a:rPr lang="en-US" dirty="0"/>
              <a:t>is expected. </a:t>
            </a:r>
            <a:endParaRPr lang="en-US" dirty="0" smtClean="0"/>
          </a:p>
          <a:p>
            <a:r>
              <a:rPr lang="en-US" dirty="0" smtClean="0"/>
              <a:t>This </a:t>
            </a:r>
            <a:r>
              <a:rPr lang="en-US" dirty="0"/>
              <a:t>clearly appears to apply to </a:t>
            </a:r>
            <a:r>
              <a:rPr lang="en-US" dirty="0" smtClean="0"/>
              <a:t>childhood obesity.</a:t>
            </a:r>
          </a:p>
          <a:p>
            <a:r>
              <a:rPr lang="en-US" dirty="0" smtClean="0"/>
              <a:t>In </a:t>
            </a:r>
            <a:r>
              <a:rPr lang="en-US" dirty="0"/>
              <a:t>2000, obesity was two to three times more common in</a:t>
            </a:r>
          </a:p>
          <a:p>
            <a:r>
              <a:rPr lang="en-US" dirty="0"/>
              <a:t>children and youth than in a reference period in the early </a:t>
            </a:r>
            <a:r>
              <a:rPr lang="en-US" dirty="0" smtClean="0"/>
              <a:t>1970s (this increase has </a:t>
            </a:r>
            <a:r>
              <a:rPr lang="en-US" dirty="0"/>
              <a:t>been particularly striking since the </a:t>
            </a:r>
            <a:r>
              <a:rPr lang="en-US" dirty="0" smtClean="0"/>
              <a:t>late1970s). </a:t>
            </a:r>
          </a:p>
          <a:p>
            <a:r>
              <a:rPr lang="en-US" dirty="0" smtClean="0"/>
              <a:t>The </a:t>
            </a:r>
            <a:r>
              <a:rPr lang="en-US" dirty="0"/>
              <a:t>obesity epidemic affects both boys and girls and has occurred </a:t>
            </a:r>
            <a:r>
              <a:rPr lang="en-US" dirty="0" smtClean="0"/>
              <a:t>in all </a:t>
            </a:r>
            <a:r>
              <a:rPr lang="en-US" dirty="0"/>
              <a:t>age, race, and ethnic groups throughout the United </a:t>
            </a:r>
            <a:r>
              <a:rPr lang="en-US" dirty="0" smtClean="0"/>
              <a:t>States.</a:t>
            </a:r>
            <a:endParaRPr lang="en-US" dirty="0"/>
          </a:p>
        </p:txBody>
      </p:sp>
    </p:spTree>
    <p:extLst>
      <p:ext uri="{BB962C8B-B14F-4D97-AF65-F5344CB8AC3E}">
        <p14:creationId xmlns:p14="http://schemas.microsoft.com/office/powerpoint/2010/main" val="3952213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High-risk population subgroups</a:t>
            </a:r>
            <a:endParaRPr lang="en-US" dirty="0"/>
          </a:p>
        </p:txBody>
      </p:sp>
      <p:sp>
        <p:nvSpPr>
          <p:cNvPr id="3" name="Content Placeholder 2"/>
          <p:cNvSpPr>
            <a:spLocks noGrp="1"/>
          </p:cNvSpPr>
          <p:nvPr>
            <p:ph idx="1"/>
          </p:nvPr>
        </p:nvSpPr>
        <p:spPr/>
        <p:txBody>
          <a:bodyPr/>
          <a:lstStyle/>
          <a:p>
            <a:r>
              <a:rPr lang="en-US" dirty="0" smtClean="0"/>
              <a:t>No demographic group in the US has remained untouched by the childhood obesity epidemic.</a:t>
            </a:r>
          </a:p>
          <a:p>
            <a:r>
              <a:rPr lang="en-US" dirty="0" smtClean="0"/>
              <a:t>However, some subgroups have been affected more than others.</a:t>
            </a:r>
          </a:p>
          <a:p>
            <a:pPr lvl="1"/>
            <a:r>
              <a:rPr lang="en-US" dirty="0" smtClean="0"/>
              <a:t>Ethnic minorities</a:t>
            </a:r>
          </a:p>
          <a:p>
            <a:pPr lvl="1"/>
            <a:r>
              <a:rPr lang="en-US" dirty="0" smtClean="0"/>
              <a:t>Children in low SES families</a:t>
            </a:r>
          </a:p>
          <a:p>
            <a:pPr lvl="1"/>
            <a:r>
              <a:rPr lang="en-US" dirty="0" smtClean="0"/>
              <a:t>Children living in the southern region of the US</a:t>
            </a:r>
          </a:p>
        </p:txBody>
      </p:sp>
    </p:spTree>
    <p:extLst>
      <p:ext uri="{BB962C8B-B14F-4D97-AF65-F5344CB8AC3E}">
        <p14:creationId xmlns:p14="http://schemas.microsoft.com/office/powerpoint/2010/main" val="4011480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ethnic Minorities</a:t>
            </a:r>
            <a:endParaRPr lang="en-US" dirty="0"/>
          </a:p>
        </p:txBody>
      </p:sp>
      <p:sp>
        <p:nvSpPr>
          <p:cNvPr id="3" name="Content Placeholder 2"/>
          <p:cNvSpPr>
            <a:spLocks noGrp="1"/>
          </p:cNvSpPr>
          <p:nvPr>
            <p:ph idx="1"/>
          </p:nvPr>
        </p:nvSpPr>
        <p:spPr>
          <a:xfrm>
            <a:off x="457200" y="1752600"/>
            <a:ext cx="8229600" cy="4800600"/>
          </a:xfrm>
        </p:spPr>
        <p:txBody>
          <a:bodyPr>
            <a:normAutofit lnSpcReduction="10000"/>
          </a:bodyPr>
          <a:lstStyle/>
          <a:p>
            <a:r>
              <a:rPr lang="en-US" dirty="0" smtClean="0"/>
              <a:t>According to data from NHANES, Hispanic</a:t>
            </a:r>
            <a:r>
              <a:rPr lang="en-US" dirty="0"/>
              <a:t>, non-Hispanic black, and </a:t>
            </a:r>
            <a:r>
              <a:rPr lang="en-US" dirty="0" smtClean="0"/>
              <a:t>Native-American children </a:t>
            </a:r>
            <a:r>
              <a:rPr lang="en-US" dirty="0"/>
              <a:t>and adolescents are disproportionately affected </a:t>
            </a:r>
            <a:r>
              <a:rPr lang="en-US" dirty="0"/>
              <a:t>by obesity when </a:t>
            </a:r>
            <a:r>
              <a:rPr lang="en-US" dirty="0"/>
              <a:t>compared </a:t>
            </a:r>
            <a:r>
              <a:rPr lang="en-US" dirty="0"/>
              <a:t>to the </a:t>
            </a:r>
            <a:r>
              <a:rPr lang="en-US" dirty="0"/>
              <a:t>general </a:t>
            </a:r>
            <a:r>
              <a:rPr lang="en-US" dirty="0"/>
              <a:t>population.</a:t>
            </a:r>
          </a:p>
          <a:p>
            <a:r>
              <a:rPr lang="en-US" dirty="0" smtClean="0"/>
              <a:t>Examining both boys and girls combined, up </a:t>
            </a:r>
            <a:r>
              <a:rPr lang="en-US" dirty="0"/>
              <a:t>to 24 percent of non-Hispanic black and Mexican-American </a:t>
            </a:r>
            <a:r>
              <a:rPr lang="en-US" dirty="0" smtClean="0"/>
              <a:t>adolescents are </a:t>
            </a:r>
            <a:r>
              <a:rPr lang="en-US" dirty="0"/>
              <a:t>above the 95th percentile. </a:t>
            </a:r>
            <a:endParaRPr lang="en-US" dirty="0" smtClean="0"/>
          </a:p>
          <a:p>
            <a:r>
              <a:rPr lang="en-US" dirty="0" smtClean="0"/>
              <a:t>Among </a:t>
            </a:r>
            <a:r>
              <a:rPr lang="en-US" dirty="0"/>
              <a:t>boys, the highest prevalence of </a:t>
            </a:r>
            <a:r>
              <a:rPr lang="en-US" dirty="0" smtClean="0"/>
              <a:t>obesity is </a:t>
            </a:r>
            <a:r>
              <a:rPr lang="en-US" dirty="0"/>
              <a:t>observed in Mexican </a:t>
            </a:r>
            <a:r>
              <a:rPr lang="en-US" dirty="0" smtClean="0"/>
              <a:t>Americans.</a:t>
            </a:r>
          </a:p>
          <a:p>
            <a:r>
              <a:rPr lang="en-US" dirty="0" smtClean="0"/>
              <a:t>Among </a:t>
            </a:r>
            <a:r>
              <a:rPr lang="en-US" dirty="0"/>
              <a:t>girls, the highest </a:t>
            </a:r>
            <a:r>
              <a:rPr lang="en-US" dirty="0" smtClean="0"/>
              <a:t>prevalence is </a:t>
            </a:r>
            <a:r>
              <a:rPr lang="en-US" dirty="0"/>
              <a:t>observed in non-Hispanic </a:t>
            </a:r>
            <a:r>
              <a:rPr lang="en-US" dirty="0" smtClean="0"/>
              <a:t>blacks.</a:t>
            </a:r>
          </a:p>
          <a:p>
            <a:r>
              <a:rPr lang="en-US" dirty="0"/>
              <a:t>See page 59 for graphs</a:t>
            </a:r>
          </a:p>
          <a:p>
            <a:endParaRPr lang="en-US" dirty="0"/>
          </a:p>
        </p:txBody>
      </p:sp>
    </p:spTree>
    <p:extLst>
      <p:ext uri="{BB962C8B-B14F-4D97-AF65-F5344CB8AC3E}">
        <p14:creationId xmlns:p14="http://schemas.microsoft.com/office/powerpoint/2010/main" val="3639890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ethnic Minorities</a:t>
            </a:r>
          </a:p>
        </p:txBody>
      </p:sp>
      <p:sp>
        <p:nvSpPr>
          <p:cNvPr id="5" name="Content Placeholder 4"/>
          <p:cNvSpPr>
            <a:spLocks noGrp="1"/>
          </p:cNvSpPr>
          <p:nvPr>
            <p:ph idx="1"/>
          </p:nvPr>
        </p:nvSpPr>
        <p:spPr/>
        <p:txBody>
          <a:bodyPr>
            <a:normAutofit/>
          </a:bodyPr>
          <a:lstStyle/>
          <a:p>
            <a:r>
              <a:rPr lang="en-US" dirty="0" smtClean="0"/>
              <a:t>Looking at figure 2-4 on page 59 not only do we see higher rates of obesity </a:t>
            </a:r>
            <a:r>
              <a:rPr lang="en-US" dirty="0"/>
              <a:t>for non-Hispanic black and </a:t>
            </a:r>
            <a:r>
              <a:rPr lang="en-US" dirty="0" smtClean="0"/>
              <a:t>Mexican-American children, we also see accelerated </a:t>
            </a:r>
            <a:r>
              <a:rPr lang="en-US" dirty="0"/>
              <a:t>rates </a:t>
            </a:r>
            <a:r>
              <a:rPr lang="en-US" dirty="0" smtClean="0"/>
              <a:t>of increase </a:t>
            </a:r>
            <a:r>
              <a:rPr lang="en-US" dirty="0"/>
              <a:t>in obesity prevalence </a:t>
            </a:r>
            <a:r>
              <a:rPr lang="en-US" dirty="0" smtClean="0"/>
              <a:t>children </a:t>
            </a:r>
            <a:r>
              <a:rPr lang="en-US" dirty="0"/>
              <a:t>of both </a:t>
            </a:r>
            <a:r>
              <a:rPr lang="en-US" dirty="0" smtClean="0"/>
              <a:t>sexes, </a:t>
            </a:r>
            <a:r>
              <a:rPr lang="en-US" dirty="0"/>
              <a:t>creating </a:t>
            </a:r>
            <a:r>
              <a:rPr lang="en-US" dirty="0" smtClean="0"/>
              <a:t>a greater </a:t>
            </a:r>
            <a:r>
              <a:rPr lang="en-US" dirty="0"/>
              <a:t>disparity in </a:t>
            </a:r>
            <a:r>
              <a:rPr lang="en-US" dirty="0" smtClean="0"/>
              <a:t>obesity prevalence </a:t>
            </a:r>
            <a:r>
              <a:rPr lang="en-US" dirty="0"/>
              <a:t>between non-Hispanic white and black children (</a:t>
            </a:r>
            <a:r>
              <a:rPr lang="en-US" dirty="0" smtClean="0"/>
              <a:t>particularly among </a:t>
            </a:r>
            <a:r>
              <a:rPr lang="en-US" dirty="0"/>
              <a:t>girls</a:t>
            </a:r>
            <a:r>
              <a:rPr lang="en-US" dirty="0" smtClean="0"/>
              <a:t>).</a:t>
            </a:r>
            <a:endParaRPr lang="en-US" dirty="0"/>
          </a:p>
          <a:p>
            <a:r>
              <a:rPr lang="en-US" dirty="0" smtClean="0"/>
              <a:t>According to longitudinal data, between </a:t>
            </a:r>
            <a:r>
              <a:rPr lang="en-US" dirty="0"/>
              <a:t>1986 and 1998, the prevalence of obesity increased </a:t>
            </a:r>
            <a:r>
              <a:rPr lang="en-US" dirty="0" smtClean="0"/>
              <a:t>120% </a:t>
            </a:r>
            <a:r>
              <a:rPr lang="en-US" dirty="0"/>
              <a:t>among African Americans and Hispanics while it increased </a:t>
            </a:r>
            <a:r>
              <a:rPr lang="en-US" dirty="0" smtClean="0"/>
              <a:t>50% </a:t>
            </a:r>
            <a:r>
              <a:rPr lang="en-US" dirty="0"/>
              <a:t>among non-Hispanic </a:t>
            </a:r>
            <a:r>
              <a:rPr lang="en-US" dirty="0" smtClean="0"/>
              <a:t>whites.</a:t>
            </a:r>
          </a:p>
        </p:txBody>
      </p:sp>
    </p:spTree>
    <p:extLst>
      <p:ext uri="{BB962C8B-B14F-4D97-AF65-F5344CB8AC3E}">
        <p14:creationId xmlns:p14="http://schemas.microsoft.com/office/powerpoint/2010/main" val="3579414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ethnic Minorities</a:t>
            </a:r>
          </a:p>
        </p:txBody>
      </p:sp>
      <p:sp>
        <p:nvSpPr>
          <p:cNvPr id="3" name="Content Placeholder 2"/>
          <p:cNvSpPr>
            <a:spLocks noGrp="1"/>
          </p:cNvSpPr>
          <p:nvPr>
            <p:ph idx="1"/>
          </p:nvPr>
        </p:nvSpPr>
        <p:spPr/>
        <p:txBody>
          <a:bodyPr/>
          <a:lstStyle/>
          <a:p>
            <a:r>
              <a:rPr lang="en-US" dirty="0"/>
              <a:t>The prevalence of obesity in 7-year-old American-Indian children has been estimated recently at nearly 30 percent, representing twice the current estimated prevalence among all U.S. children of that age. </a:t>
            </a:r>
          </a:p>
          <a:p>
            <a:endParaRPr lang="en-US" dirty="0"/>
          </a:p>
        </p:txBody>
      </p:sp>
    </p:spTree>
    <p:extLst>
      <p:ext uri="{BB962C8B-B14F-4D97-AF65-F5344CB8AC3E}">
        <p14:creationId xmlns:p14="http://schemas.microsoft.com/office/powerpoint/2010/main" val="2476962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Socioeconomic status</a:t>
            </a:r>
            <a:endParaRPr lang="en-US" dirty="0"/>
          </a:p>
        </p:txBody>
      </p:sp>
      <p:sp>
        <p:nvSpPr>
          <p:cNvPr id="3" name="Content Placeholder 2"/>
          <p:cNvSpPr>
            <a:spLocks noGrp="1"/>
          </p:cNvSpPr>
          <p:nvPr>
            <p:ph idx="1"/>
          </p:nvPr>
        </p:nvSpPr>
        <p:spPr/>
        <p:txBody>
          <a:bodyPr/>
          <a:lstStyle/>
          <a:p>
            <a:r>
              <a:rPr lang="en-US" dirty="0" smtClean="0"/>
              <a:t>According to NHANES III, an </a:t>
            </a:r>
            <a:r>
              <a:rPr lang="en-US" dirty="0"/>
              <a:t>increase in obesity </a:t>
            </a:r>
            <a:r>
              <a:rPr lang="en-US" dirty="0" smtClean="0"/>
              <a:t>prevalence among </a:t>
            </a:r>
            <a:r>
              <a:rPr lang="en-US" dirty="0"/>
              <a:t>African Americans appears greatest for those at the lowest </a:t>
            </a:r>
            <a:r>
              <a:rPr lang="en-US" dirty="0" smtClean="0"/>
              <a:t>income levels.</a:t>
            </a:r>
          </a:p>
          <a:p>
            <a:r>
              <a:rPr lang="en-US" dirty="0" smtClean="0"/>
              <a:t>However, </a:t>
            </a:r>
            <a:r>
              <a:rPr lang="en-US" dirty="0"/>
              <a:t>t</a:t>
            </a:r>
            <a:r>
              <a:rPr lang="en-US" dirty="0" smtClean="0"/>
              <a:t>hese </a:t>
            </a:r>
            <a:r>
              <a:rPr lang="en-US" dirty="0"/>
              <a:t>disparities </a:t>
            </a:r>
            <a:r>
              <a:rPr lang="en-US" dirty="0" smtClean="0"/>
              <a:t>are not </a:t>
            </a:r>
            <a:r>
              <a:rPr lang="en-US" dirty="0"/>
              <a:t>the same across ethnic groups and they do not emerge </a:t>
            </a:r>
            <a:r>
              <a:rPr lang="en-US" dirty="0" smtClean="0"/>
              <a:t>at comparable</a:t>
            </a:r>
            <a:r>
              <a:rPr lang="en-US" dirty="0"/>
              <a:t> </a:t>
            </a:r>
            <a:r>
              <a:rPr lang="en-US" dirty="0" smtClean="0"/>
              <a:t>times </a:t>
            </a:r>
            <a:r>
              <a:rPr lang="en-US" dirty="0"/>
              <a:t>during childhood. </a:t>
            </a:r>
            <a:endParaRPr lang="en-US" dirty="0" smtClean="0"/>
          </a:p>
          <a:p>
            <a:r>
              <a:rPr lang="en-US" dirty="0" smtClean="0"/>
              <a:t>Also</a:t>
            </a:r>
            <a:r>
              <a:rPr lang="en-US" dirty="0"/>
              <a:t>, there is almost no consensus, despite </a:t>
            </a:r>
            <a:r>
              <a:rPr lang="en-US" dirty="0" smtClean="0"/>
              <a:t>many theories</a:t>
            </a:r>
            <a:r>
              <a:rPr lang="en-US" dirty="0"/>
              <a:t>, about the mechanisms by which </a:t>
            </a:r>
            <a:r>
              <a:rPr lang="en-US" dirty="0" smtClean="0"/>
              <a:t>these disparities </a:t>
            </a:r>
            <a:r>
              <a:rPr lang="en-US" dirty="0"/>
              <a:t>occur.</a:t>
            </a:r>
            <a:endParaRPr lang="en-US" dirty="0"/>
          </a:p>
        </p:txBody>
      </p:sp>
    </p:spTree>
    <p:extLst>
      <p:ext uri="{BB962C8B-B14F-4D97-AF65-F5344CB8AC3E}">
        <p14:creationId xmlns:p14="http://schemas.microsoft.com/office/powerpoint/2010/main" val="31619784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644</TotalTime>
  <Words>2960</Words>
  <Application>Microsoft Office PowerPoint</Application>
  <PresentationFormat>On-screen Show (4:3)</PresentationFormat>
  <Paragraphs>179</Paragraphs>
  <Slides>33</Slides>
  <Notes>7</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Apothecary</vt:lpstr>
      <vt:lpstr>Extent and Consequences of Childhood Obesity</vt:lpstr>
      <vt:lpstr>How much do we really know about this unfolding epidemic? </vt:lpstr>
      <vt:lpstr>Prevalence and Time trends</vt:lpstr>
      <vt:lpstr>Overall burden</vt:lpstr>
      <vt:lpstr>High-risk population subgroups</vt:lpstr>
      <vt:lpstr>ethnic Minorities</vt:lpstr>
      <vt:lpstr>ethnic Minorities</vt:lpstr>
      <vt:lpstr>ethnic Minorities</vt:lpstr>
      <vt:lpstr>Socioeconomic status</vt:lpstr>
      <vt:lpstr>Socioeconomic Status</vt:lpstr>
      <vt:lpstr>Socioeconomic Status</vt:lpstr>
      <vt:lpstr>Regional Differences</vt:lpstr>
      <vt:lpstr>Shifts in BMI Distributions</vt:lpstr>
      <vt:lpstr>Shifts in BMI Distributions</vt:lpstr>
      <vt:lpstr>Consequences of BMI Shifts</vt:lpstr>
      <vt:lpstr>Relationship between Childhood and adult obesity</vt:lpstr>
      <vt:lpstr>Relationship between Childhood and adult obesity</vt:lpstr>
      <vt:lpstr>Relationship between Childhood and adult obesity</vt:lpstr>
      <vt:lpstr>THE COSTS FOR CHILDREN &amp; SOCIETY</vt:lpstr>
      <vt:lpstr>Physical Health</vt:lpstr>
      <vt:lpstr>Physical Health</vt:lpstr>
      <vt:lpstr>Physical Health</vt:lpstr>
      <vt:lpstr>Physical Health</vt:lpstr>
      <vt:lpstr>Physical health</vt:lpstr>
      <vt:lpstr>Social &amp; Emotional Health</vt:lpstr>
      <vt:lpstr>Social &amp; Emotional Health</vt:lpstr>
      <vt:lpstr>Social &amp; Emotional Health</vt:lpstr>
      <vt:lpstr>Social &amp; Emotional Health</vt:lpstr>
      <vt:lpstr>Integrated View of consequences</vt:lpstr>
      <vt:lpstr>Integrated View of consequences</vt:lpstr>
      <vt:lpstr>Health Care Costs</vt:lpstr>
      <vt:lpstr>Next week</vt:lpstr>
      <vt:lpstr>Health Care Costs</vt:lpstr>
    </vt:vector>
  </TitlesOfParts>
  <Company>California State University, Fullerton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Extent and Consequences of Childhood Obesity</dc:title>
  <dc:creator>Laura Chandler</dc:creator>
  <cp:lastModifiedBy>Laura Chandler</cp:lastModifiedBy>
  <cp:revision>57</cp:revision>
  <dcterms:created xsi:type="dcterms:W3CDTF">2012-09-09T18:04:45Z</dcterms:created>
  <dcterms:modified xsi:type="dcterms:W3CDTF">2012-09-10T04:49:27Z</dcterms:modified>
</cp:coreProperties>
</file>