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56" r:id="rId2"/>
    <p:sldId id="257" r:id="rId3"/>
    <p:sldId id="264" r:id="rId4"/>
    <p:sldId id="265" r:id="rId5"/>
    <p:sldId id="258" r:id="rId6"/>
    <p:sldId id="266" r:id="rId7"/>
    <p:sldId id="267" r:id="rId8"/>
    <p:sldId id="259" r:id="rId9"/>
    <p:sldId id="268" r:id="rId10"/>
    <p:sldId id="269" r:id="rId11"/>
    <p:sldId id="270" r:id="rId12"/>
    <p:sldId id="271" r:id="rId13"/>
    <p:sldId id="273" r:id="rId14"/>
    <p:sldId id="272" r:id="rId15"/>
    <p:sldId id="260" r:id="rId16"/>
    <p:sldId id="261" r:id="rId17"/>
    <p:sldId id="262" r:id="rId18"/>
    <p:sldId id="274" r:id="rId19"/>
    <p:sldId id="263"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7DFE27-504D-48C6-BAEF-B9E01FE8F095}" type="datetimeFigureOut">
              <a:rPr lang="en-US" smtClean="0"/>
              <a:t>8/26/2012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1913DA-9610-4F22-B4F2-F3C983B97005}" type="slidenum">
              <a:rPr lang="en-US" smtClean="0"/>
              <a:t>‹#›</a:t>
            </a:fld>
            <a:endParaRPr lang="en-US"/>
          </a:p>
        </p:txBody>
      </p:sp>
    </p:spTree>
    <p:extLst>
      <p:ext uri="{BB962C8B-B14F-4D97-AF65-F5344CB8AC3E}">
        <p14:creationId xmlns:p14="http://schemas.microsoft.com/office/powerpoint/2010/main" val="906528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great advances of genetics and other biomedical discoveries could be more than offset by the burden of illness, disability, and death caused by too many people eating too much and moving too little over their lifetimes.</a:t>
            </a:r>
          </a:p>
          <a:p>
            <a:r>
              <a:rPr lang="en-US" dirty="0" smtClean="0"/>
              <a:t>What news stories have you heard where</a:t>
            </a:r>
            <a:r>
              <a:rPr lang="en-US" baseline="0" dirty="0" smtClean="0"/>
              <a:t> obesity has dictated change in everyday societal functions?</a:t>
            </a:r>
          </a:p>
          <a:p>
            <a:r>
              <a:rPr lang="en-US" baseline="0" dirty="0" smtClean="0"/>
              <a:t>Clothes, cars, airplane seats, seatbelt extenders, toilets, coffins, jet fuel, chairs, military service, </a:t>
            </a:r>
            <a:r>
              <a:rPr lang="en-US" baseline="0" dirty="0" err="1" smtClean="0"/>
              <a:t>etc</a:t>
            </a:r>
            <a:endParaRPr lang="en-US" dirty="0"/>
          </a:p>
        </p:txBody>
      </p:sp>
      <p:sp>
        <p:nvSpPr>
          <p:cNvPr id="4" name="Slide Number Placeholder 3"/>
          <p:cNvSpPr>
            <a:spLocks noGrp="1"/>
          </p:cNvSpPr>
          <p:nvPr>
            <p:ph type="sldNum" sz="quarter" idx="10"/>
          </p:nvPr>
        </p:nvSpPr>
        <p:spPr/>
        <p:txBody>
          <a:bodyPr/>
          <a:lstStyle/>
          <a:p>
            <a:fld id="{031913DA-9610-4F22-B4F2-F3C983B97005}" type="slidenum">
              <a:rPr lang="en-US" smtClean="0"/>
              <a:t>7</a:t>
            </a:fld>
            <a:endParaRPr lang="en-US"/>
          </a:p>
        </p:txBody>
      </p:sp>
    </p:spTree>
    <p:extLst>
      <p:ext uri="{BB962C8B-B14F-4D97-AF65-F5344CB8AC3E}">
        <p14:creationId xmlns:p14="http://schemas.microsoft.com/office/powerpoint/2010/main" val="1216264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 such societal changes, it is difficult to tease out the quantitative and qualitative role of individual contributing factors. While distinct causal relationships may be difficult to prove, the dramatic rise in childhood obesity prevalence must be viewed within the context of these broad societal changes.</a:t>
            </a:r>
          </a:p>
          <a:p>
            <a:r>
              <a:rPr lang="en-US" dirty="0" smtClean="0"/>
              <a:t>An understanding of these contexts, particularly regarding their potential to be modified and how they may facilitate or impede development of a comprehensive obesity prevention strategy, is therefore essential. This next section provides a useful background to understand the multidimensional nature of the childhood obesity epidemic.</a:t>
            </a:r>
          </a:p>
          <a:p>
            <a:endParaRPr lang="en-US" dirty="0"/>
          </a:p>
        </p:txBody>
      </p:sp>
      <p:sp>
        <p:nvSpPr>
          <p:cNvPr id="4" name="Slide Number Placeholder 3"/>
          <p:cNvSpPr>
            <a:spLocks noGrp="1"/>
          </p:cNvSpPr>
          <p:nvPr>
            <p:ph type="sldNum" sz="quarter" idx="10"/>
          </p:nvPr>
        </p:nvSpPr>
        <p:spPr/>
        <p:txBody>
          <a:bodyPr/>
          <a:lstStyle/>
          <a:p>
            <a:fld id="{031913DA-9610-4F22-B4F2-F3C983B97005}" type="slidenum">
              <a:rPr lang="en-US" smtClean="0"/>
              <a:t>9</a:t>
            </a:fld>
            <a:endParaRPr lang="en-US"/>
          </a:p>
        </p:txBody>
      </p:sp>
    </p:spTree>
    <p:extLst>
      <p:ext uri="{BB962C8B-B14F-4D97-AF65-F5344CB8AC3E}">
        <p14:creationId xmlns:p14="http://schemas.microsoft.com/office/powerpoint/2010/main" val="855950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Women’s participation in the labor force increased from 36 percent in 1960 to 58 percent in 2000 (</a:t>
            </a:r>
            <a:r>
              <a:rPr lang="en-US" dirty="0" err="1" smtClean="0"/>
              <a:t>Luckett</a:t>
            </a:r>
            <a:r>
              <a:rPr lang="en-US" dirty="0" smtClean="0"/>
              <a:t> Clark and </a:t>
            </a:r>
            <a:r>
              <a:rPr lang="en-US" dirty="0" err="1" smtClean="0"/>
              <a:t>Weismantle</a:t>
            </a:r>
            <a:r>
              <a:rPr lang="en-US" dirty="0" smtClean="0"/>
              <a:t>, 2003). Since 1975, the labor force participation rate of mothers with children under age 18 has grown from 47 to 72 percent, with the largest increase among mothers with children under 3 years of age (U.S. Department of Labor, 2004). Over the same period, men’s labor force participation rates declined slightly from 78 percent to 74 percent (Population Reference Bureau, 2004b). In 2002, only 7 percent of all U.S. households consisted of married couples with children in which only the husband worked.  See page 26 for more detail</a:t>
            </a:r>
            <a:endParaRPr lang="en-US" dirty="0"/>
          </a:p>
        </p:txBody>
      </p:sp>
      <p:sp>
        <p:nvSpPr>
          <p:cNvPr id="4" name="Slide Number Placeholder 3"/>
          <p:cNvSpPr>
            <a:spLocks noGrp="1"/>
          </p:cNvSpPr>
          <p:nvPr>
            <p:ph type="sldNum" sz="quarter" idx="10"/>
          </p:nvPr>
        </p:nvSpPr>
        <p:spPr/>
        <p:txBody>
          <a:bodyPr/>
          <a:lstStyle/>
          <a:p>
            <a:fld id="{031913DA-9610-4F22-B4F2-F3C983B97005}" type="slidenum">
              <a:rPr lang="en-US" smtClean="0"/>
              <a:t>10</a:t>
            </a:fld>
            <a:endParaRPr lang="en-US"/>
          </a:p>
        </p:txBody>
      </p:sp>
    </p:spTree>
    <p:extLst>
      <p:ext uri="{BB962C8B-B14F-4D97-AF65-F5344CB8AC3E}">
        <p14:creationId xmlns:p14="http://schemas.microsoft.com/office/powerpoint/2010/main" val="2371813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(e.g., African American, American Indian, Hispanic, and Asian/Pacific Islanders) —particularly larger household size in Hispanic and Asian populations .</a:t>
            </a:r>
          </a:p>
          <a:p>
            <a:endParaRPr lang="en-US" dirty="0" smtClean="0"/>
          </a:p>
          <a:p>
            <a:r>
              <a:rPr lang="en-US" dirty="0" smtClean="0"/>
              <a:t>The higher-than-average prevalence of obesity in several ethnic minority populations may indicate differences in susceptibility to unfavorable lifestyle trends and the consequent need for specially designed preventive and corrective strategies </a:t>
            </a:r>
            <a:endParaRPr lang="en-US" dirty="0"/>
          </a:p>
        </p:txBody>
      </p:sp>
      <p:sp>
        <p:nvSpPr>
          <p:cNvPr id="4" name="Slide Number Placeholder 3"/>
          <p:cNvSpPr>
            <a:spLocks noGrp="1"/>
          </p:cNvSpPr>
          <p:nvPr>
            <p:ph type="sldNum" sz="quarter" idx="10"/>
          </p:nvPr>
        </p:nvSpPr>
        <p:spPr/>
        <p:txBody>
          <a:bodyPr/>
          <a:lstStyle/>
          <a:p>
            <a:fld id="{031913DA-9610-4F22-B4F2-F3C983B97005}" type="slidenum">
              <a:rPr lang="en-US" smtClean="0"/>
              <a:t>11</a:t>
            </a:fld>
            <a:endParaRPr lang="en-US"/>
          </a:p>
        </p:txBody>
      </p:sp>
    </p:spTree>
    <p:extLst>
      <p:ext uri="{BB962C8B-B14F-4D97-AF65-F5344CB8AC3E}">
        <p14:creationId xmlns:p14="http://schemas.microsoft.com/office/powerpoint/2010/main" val="914766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1970, household income spent on away-from-home foods accounted for 25 percent of total food spending; by 1999, it had reached 47 percent of total food expenditures (</a:t>
            </a:r>
            <a:r>
              <a:rPr lang="en-US" dirty="0" err="1" smtClean="0"/>
              <a:t>Clauson</a:t>
            </a:r>
            <a:r>
              <a:rPr lang="en-US" dirty="0" smtClean="0"/>
              <a:t>, 1999; Kennedy et al., 1999).</a:t>
            </a:r>
            <a:endParaRPr lang="en-US" dirty="0"/>
          </a:p>
        </p:txBody>
      </p:sp>
      <p:sp>
        <p:nvSpPr>
          <p:cNvPr id="4" name="Slide Number Placeholder 3"/>
          <p:cNvSpPr>
            <a:spLocks noGrp="1"/>
          </p:cNvSpPr>
          <p:nvPr>
            <p:ph type="sldNum" sz="quarter" idx="10"/>
          </p:nvPr>
        </p:nvSpPr>
        <p:spPr/>
        <p:txBody>
          <a:bodyPr/>
          <a:lstStyle/>
          <a:p>
            <a:fld id="{031913DA-9610-4F22-B4F2-F3C983B97005}" type="slidenum">
              <a:rPr lang="en-US" smtClean="0"/>
              <a:t>12</a:t>
            </a:fld>
            <a:endParaRPr lang="en-US"/>
          </a:p>
        </p:txBody>
      </p:sp>
    </p:spTree>
    <p:extLst>
      <p:ext uri="{BB962C8B-B14F-4D97-AF65-F5344CB8AC3E}">
        <p14:creationId xmlns:p14="http://schemas.microsoft.com/office/powerpoint/2010/main" val="3080224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 1998 survey conducted by the National Restaurant Association, two-thirds of Americans indicated that patronizing a restaurant with family or friends allowed them to socialize and was a better use of their leisure time than cooking at home and cleaning up afterward.</a:t>
            </a:r>
          </a:p>
          <a:p>
            <a:endParaRPr lang="en-US" dirty="0" smtClean="0"/>
          </a:p>
          <a:p>
            <a:r>
              <a:rPr lang="en-US" dirty="0" smtClean="0"/>
              <a:t>In 2000, five vegetables—iceberg lettuce, frozen potatoes, fresh potatoes, potato chips, and canned tomatoes—accounted for 48 percent of total vegetable servings and six fruits (out of more than 60 fruit products)—orange juice, bananas, apple juice, apples, fresh grapes, and watermelon—accounted for 50 percent of all fruit servings (Putnam et al., 2002).</a:t>
            </a:r>
            <a:endParaRPr lang="en-US" dirty="0"/>
          </a:p>
        </p:txBody>
      </p:sp>
      <p:sp>
        <p:nvSpPr>
          <p:cNvPr id="4" name="Slide Number Placeholder 3"/>
          <p:cNvSpPr>
            <a:spLocks noGrp="1"/>
          </p:cNvSpPr>
          <p:nvPr>
            <p:ph type="sldNum" sz="quarter" idx="10"/>
          </p:nvPr>
        </p:nvSpPr>
        <p:spPr/>
        <p:txBody>
          <a:bodyPr/>
          <a:lstStyle/>
          <a:p>
            <a:fld id="{031913DA-9610-4F22-B4F2-F3C983B97005}" type="slidenum">
              <a:rPr lang="en-US" smtClean="0"/>
              <a:t>13</a:t>
            </a:fld>
            <a:endParaRPr lang="en-US"/>
          </a:p>
        </p:txBody>
      </p:sp>
    </p:spTree>
    <p:extLst>
      <p:ext uri="{BB962C8B-B14F-4D97-AF65-F5344CB8AC3E}">
        <p14:creationId xmlns:p14="http://schemas.microsoft.com/office/powerpoint/2010/main" val="1391333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Physical activity is often classified into different types including recreational or leisure time, utilitarian, household, and occupational. The direct surveillance of physical activity trends in U.S. adults began only in the 1980s and was limited to characterizing leisure-time physical activity. In 2001, CDC began collecting data on the overall frequency and duration of time spent in household, transportation, and leisure-time activity of both moderate and vigorous intensity in a usual week through the state-based Behavioral Risk Factor Surveillance System</a:t>
            </a:r>
          </a:p>
          <a:p>
            <a:endParaRPr lang="en-US" dirty="0" smtClean="0"/>
          </a:p>
          <a:p>
            <a:r>
              <a:rPr lang="en-US" dirty="0" smtClean="0"/>
              <a:t>From 1977 to 2001, there was a marked decline in children’s walking to school as a percentage of total school trips made by 5- to 15-year-olds from 20.2 percent to 12.5 percent (Sturm, 2005b</a:t>
            </a:r>
            <a:endParaRPr lang="en-US" dirty="0"/>
          </a:p>
        </p:txBody>
      </p:sp>
      <p:sp>
        <p:nvSpPr>
          <p:cNvPr id="4" name="Slide Number Placeholder 3"/>
          <p:cNvSpPr>
            <a:spLocks noGrp="1"/>
          </p:cNvSpPr>
          <p:nvPr>
            <p:ph type="sldNum" sz="quarter" idx="10"/>
          </p:nvPr>
        </p:nvSpPr>
        <p:spPr/>
        <p:txBody>
          <a:bodyPr/>
          <a:lstStyle/>
          <a:p>
            <a:fld id="{031913DA-9610-4F22-B4F2-F3C983B97005}" type="slidenum">
              <a:rPr lang="en-US" smtClean="0"/>
              <a:t>14</a:t>
            </a:fld>
            <a:endParaRPr lang="en-US"/>
          </a:p>
        </p:txBody>
      </p:sp>
    </p:spTree>
    <p:extLst>
      <p:ext uri="{BB962C8B-B14F-4D97-AF65-F5344CB8AC3E}">
        <p14:creationId xmlns:p14="http://schemas.microsoft.com/office/powerpoint/2010/main" val="2192693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54A6A98-796C-4976-9B31-34BFDA878EAE}" type="datetimeFigureOut">
              <a:rPr lang="en-US" smtClean="0"/>
              <a:t>8/26/2012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00409A2-0D99-48F9-8E30-E4B75D29439E}"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4A6A98-796C-4976-9B31-34BFDA878EAE}" type="datetimeFigureOut">
              <a:rPr lang="en-US" smtClean="0"/>
              <a:t>8/26/2012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409A2-0D99-48F9-8E30-E4B75D29439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4A6A98-796C-4976-9B31-34BFDA878EAE}" type="datetimeFigureOut">
              <a:rPr lang="en-US" smtClean="0"/>
              <a:t>8/26/2012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409A2-0D99-48F9-8E30-E4B75D29439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4A6A98-796C-4976-9B31-34BFDA878EAE}" type="datetimeFigureOut">
              <a:rPr lang="en-US" smtClean="0"/>
              <a:t>8/26/2012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409A2-0D99-48F9-8E30-E4B75D29439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4A6A98-796C-4976-9B31-34BFDA878EAE}" type="datetimeFigureOut">
              <a:rPr lang="en-US" smtClean="0"/>
              <a:t>8/26/2012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409A2-0D99-48F9-8E30-E4B75D29439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54A6A98-796C-4976-9B31-34BFDA878EAE}" type="datetimeFigureOut">
              <a:rPr lang="en-US" smtClean="0"/>
              <a:t>8/26/2012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0409A2-0D99-48F9-8E30-E4B75D29439E}"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54A6A98-796C-4976-9B31-34BFDA878EAE}" type="datetimeFigureOut">
              <a:rPr lang="en-US" smtClean="0"/>
              <a:t>8/26/2012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0409A2-0D99-48F9-8E30-E4B75D29439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4A6A98-796C-4976-9B31-34BFDA878EAE}" type="datetimeFigureOut">
              <a:rPr lang="en-US" smtClean="0"/>
              <a:t>8/26/2012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0409A2-0D99-48F9-8E30-E4B75D29439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4A6A98-796C-4976-9B31-34BFDA878EAE}" type="datetimeFigureOut">
              <a:rPr lang="en-US" smtClean="0"/>
              <a:t>8/26/2012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0409A2-0D99-48F9-8E30-E4B75D29439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54A6A98-796C-4976-9B31-34BFDA878EAE}" type="datetimeFigureOut">
              <a:rPr lang="en-US" smtClean="0"/>
              <a:t>8/26/2012</a:t>
            </a:fld>
            <a:endParaRPr lang="en-US"/>
          </a:p>
        </p:txBody>
      </p:sp>
      <p:sp>
        <p:nvSpPr>
          <p:cNvPr id="7" name="Slide Number Placeholder 6"/>
          <p:cNvSpPr>
            <a:spLocks noGrp="1"/>
          </p:cNvSpPr>
          <p:nvPr>
            <p:ph type="sldNum" sz="quarter" idx="12"/>
          </p:nvPr>
        </p:nvSpPr>
        <p:spPr/>
        <p:txBody>
          <a:bodyPr/>
          <a:lstStyle/>
          <a:p>
            <a:fld id="{300409A2-0D99-48F9-8E30-E4B75D29439E}"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4A6A98-796C-4976-9B31-34BFDA878EAE}" type="datetimeFigureOut">
              <a:rPr lang="en-US" smtClean="0"/>
              <a:t>8/26/2012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300409A2-0D99-48F9-8E30-E4B75D29439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54A6A98-796C-4976-9B31-34BFDA878EAE}" type="datetimeFigureOut">
              <a:rPr lang="en-US" smtClean="0"/>
              <a:t>8/26/2012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00409A2-0D99-48F9-8E30-E4B75D29439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nap.edu/.html" TargetMode="External"/><Relationship Id="rId2" Type="http://schemas.openxmlformats.org/officeDocument/2006/relationships/hyperlink" Target="http://www.nap.edu/openbook.php?record_id=11015&amp;page=4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HESC 470 Chapter 1</a:t>
            </a:r>
            <a:endParaRPr lang="en-US" dirty="0"/>
          </a:p>
        </p:txBody>
      </p:sp>
      <p:sp>
        <p:nvSpPr>
          <p:cNvPr id="3" name="Subtitle 2"/>
          <p:cNvSpPr>
            <a:spLocks noGrp="1"/>
          </p:cNvSpPr>
          <p:nvPr>
            <p:ph type="subTitle" idx="1"/>
          </p:nvPr>
        </p:nvSpPr>
        <p:spPr/>
        <p:txBody>
          <a:bodyPr>
            <a:normAutofit/>
          </a:bodyPr>
          <a:lstStyle/>
          <a:p>
            <a:r>
              <a:rPr lang="en-US" dirty="0" smtClean="0"/>
              <a:t>Introduction: An Epidemic of Childhood Obesity</a:t>
            </a:r>
          </a:p>
          <a:p>
            <a:endParaRPr lang="en-US" dirty="0"/>
          </a:p>
        </p:txBody>
      </p:sp>
    </p:spTree>
    <p:extLst>
      <p:ext uri="{BB962C8B-B14F-4D97-AF65-F5344CB8AC3E}">
        <p14:creationId xmlns:p14="http://schemas.microsoft.com/office/powerpoint/2010/main" val="1359890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Lifestyle &amp; Demographic Trends</a:t>
            </a:r>
            <a:endParaRPr lang="en-US" dirty="0"/>
          </a:p>
        </p:txBody>
      </p:sp>
      <p:sp>
        <p:nvSpPr>
          <p:cNvPr id="3" name="Content Placeholder 2"/>
          <p:cNvSpPr>
            <a:spLocks noGrp="1"/>
          </p:cNvSpPr>
          <p:nvPr>
            <p:ph idx="1"/>
          </p:nvPr>
        </p:nvSpPr>
        <p:spPr/>
        <p:txBody>
          <a:bodyPr/>
          <a:lstStyle/>
          <a:p>
            <a:r>
              <a:rPr lang="en-US" dirty="0" smtClean="0"/>
              <a:t>Shifting role of women in society</a:t>
            </a:r>
          </a:p>
          <a:p>
            <a:r>
              <a:rPr lang="en-US" dirty="0" smtClean="0"/>
              <a:t>Delayed marriage</a:t>
            </a:r>
          </a:p>
          <a:p>
            <a:r>
              <a:rPr lang="en-US" dirty="0" smtClean="0"/>
              <a:t>Childbearing outside of marriage</a:t>
            </a:r>
          </a:p>
          <a:p>
            <a:r>
              <a:rPr lang="en-US" dirty="0" smtClean="0"/>
              <a:t>Higher divorce rates</a:t>
            </a:r>
          </a:p>
          <a:p>
            <a:r>
              <a:rPr lang="en-US" dirty="0" smtClean="0"/>
              <a:t>Single parenthood</a:t>
            </a:r>
          </a:p>
          <a:p>
            <a:r>
              <a:rPr lang="en-US" dirty="0" smtClean="0"/>
              <a:t>Work patterns of parents</a:t>
            </a:r>
            <a:endParaRPr lang="en-US" dirty="0"/>
          </a:p>
        </p:txBody>
      </p:sp>
    </p:spTree>
    <p:extLst>
      <p:ext uri="{BB962C8B-B14F-4D97-AF65-F5344CB8AC3E}">
        <p14:creationId xmlns:p14="http://schemas.microsoft.com/office/powerpoint/2010/main" val="928944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Ethnic Diversity</a:t>
            </a:r>
            <a:endParaRPr lang="en-US" dirty="0"/>
          </a:p>
        </p:txBody>
      </p:sp>
      <p:sp>
        <p:nvSpPr>
          <p:cNvPr id="3" name="Content Placeholder 2"/>
          <p:cNvSpPr>
            <a:spLocks noGrp="1"/>
          </p:cNvSpPr>
          <p:nvPr>
            <p:ph idx="1"/>
          </p:nvPr>
        </p:nvSpPr>
        <p:spPr/>
        <p:txBody>
          <a:bodyPr>
            <a:normAutofit/>
          </a:bodyPr>
          <a:lstStyle/>
          <a:p>
            <a:r>
              <a:rPr lang="en-US" dirty="0" smtClean="0"/>
              <a:t>The racial and ethnic composition of children in the United States is becoming more diverse.</a:t>
            </a:r>
          </a:p>
          <a:p>
            <a:r>
              <a:rPr lang="en-US" dirty="0" smtClean="0"/>
              <a:t>Differences among ethnic groups include variations in household composition and size and variations in other aspects of family life such as media use and exposure, consumer behavior, eating, and physical activity patterns.</a:t>
            </a:r>
            <a:endParaRPr lang="en-US" dirty="0"/>
          </a:p>
        </p:txBody>
      </p:sp>
    </p:spTree>
    <p:extLst>
      <p:ext uri="{BB962C8B-B14F-4D97-AF65-F5344CB8AC3E}">
        <p14:creationId xmlns:p14="http://schemas.microsoft.com/office/powerpoint/2010/main" val="3446631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Eating Patterns</a:t>
            </a:r>
            <a:endParaRPr lang="en-US" dirty="0"/>
          </a:p>
        </p:txBody>
      </p:sp>
      <p:sp>
        <p:nvSpPr>
          <p:cNvPr id="3" name="Content Placeholder 2"/>
          <p:cNvSpPr>
            <a:spLocks noGrp="1"/>
          </p:cNvSpPr>
          <p:nvPr>
            <p:ph idx="1"/>
          </p:nvPr>
        </p:nvSpPr>
        <p:spPr/>
        <p:txBody>
          <a:bodyPr>
            <a:normAutofit lnSpcReduction="10000"/>
          </a:bodyPr>
          <a:lstStyle/>
          <a:p>
            <a:r>
              <a:rPr lang="en-US" dirty="0" smtClean="0"/>
              <a:t>Rapid pace of daily life contributes to food trends marked by:</a:t>
            </a:r>
          </a:p>
          <a:p>
            <a:pPr lvl="1"/>
            <a:r>
              <a:rPr lang="en-US" dirty="0" smtClean="0"/>
              <a:t>Convenience, shelf-life, portability, and greater accessibility</a:t>
            </a:r>
          </a:p>
          <a:p>
            <a:r>
              <a:rPr lang="en-US" dirty="0" smtClean="0"/>
              <a:t>Consumption of away-from-home foods comprised 20 percent of children’s total calorie intake in 1977-1978 and rose to 32 percent in 1994-1996.</a:t>
            </a:r>
          </a:p>
          <a:p>
            <a:r>
              <a:rPr lang="en-US" dirty="0" smtClean="0"/>
              <a:t>Portion sizes</a:t>
            </a:r>
          </a:p>
        </p:txBody>
      </p:sp>
    </p:spTree>
    <p:extLst>
      <p:ext uri="{BB962C8B-B14F-4D97-AF65-F5344CB8AC3E}">
        <p14:creationId xmlns:p14="http://schemas.microsoft.com/office/powerpoint/2010/main" val="3849173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Eating Patterns</a:t>
            </a:r>
            <a:endParaRPr lang="en-US" dirty="0"/>
          </a:p>
        </p:txBody>
      </p:sp>
      <p:sp>
        <p:nvSpPr>
          <p:cNvPr id="3" name="Content Placeholder 2"/>
          <p:cNvSpPr>
            <a:spLocks noGrp="1"/>
          </p:cNvSpPr>
          <p:nvPr>
            <p:ph idx="1"/>
          </p:nvPr>
        </p:nvSpPr>
        <p:spPr/>
        <p:txBody>
          <a:bodyPr>
            <a:normAutofit fontScale="55000" lnSpcReduction="20000"/>
          </a:bodyPr>
          <a:lstStyle/>
          <a:p>
            <a:r>
              <a:rPr lang="en-US" sz="3600" dirty="0" smtClean="0"/>
              <a:t>Eating out not only for convenience, but also in response to needs such as:</a:t>
            </a:r>
          </a:p>
          <a:p>
            <a:pPr lvl="1"/>
            <a:r>
              <a:rPr lang="en-US" sz="3300" dirty="0" smtClean="0"/>
              <a:t>Stress management, relief of fatigue, entertainment and socialization.</a:t>
            </a:r>
          </a:p>
          <a:p>
            <a:r>
              <a:rPr lang="en-US" sz="3600" dirty="0" smtClean="0"/>
              <a:t>Other trends:</a:t>
            </a:r>
          </a:p>
          <a:p>
            <a:pPr lvl="1"/>
            <a:r>
              <a:rPr lang="en-US" sz="3300" dirty="0" smtClean="0"/>
              <a:t>Frequent snacking: Today a large portion of children’s total daily calories come from energy-dense snacks </a:t>
            </a:r>
          </a:p>
          <a:p>
            <a:pPr lvl="1"/>
            <a:r>
              <a:rPr lang="en-US" sz="3300" dirty="0" smtClean="0"/>
              <a:t>Decline in breakfast consumption (generally among adolescents)</a:t>
            </a:r>
          </a:p>
          <a:p>
            <a:pPr lvl="1"/>
            <a:r>
              <a:rPr lang="en-US" sz="3300" dirty="0" smtClean="0"/>
              <a:t>Not meeting recommended servings of fruits and veggies.</a:t>
            </a:r>
            <a:endParaRPr lang="en-US" sz="3300" dirty="0"/>
          </a:p>
        </p:txBody>
      </p:sp>
    </p:spTree>
    <p:extLst>
      <p:ext uri="{BB962C8B-B14F-4D97-AF65-F5344CB8AC3E}">
        <p14:creationId xmlns:p14="http://schemas.microsoft.com/office/powerpoint/2010/main" val="3230470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Activity</a:t>
            </a:r>
            <a:endParaRPr lang="en-US" dirty="0"/>
          </a:p>
        </p:txBody>
      </p:sp>
      <p:sp>
        <p:nvSpPr>
          <p:cNvPr id="3" name="Content Placeholder 2"/>
          <p:cNvSpPr>
            <a:spLocks noGrp="1"/>
          </p:cNvSpPr>
          <p:nvPr>
            <p:ph idx="1"/>
          </p:nvPr>
        </p:nvSpPr>
        <p:spPr/>
        <p:txBody>
          <a:bodyPr/>
          <a:lstStyle/>
          <a:p>
            <a:r>
              <a:rPr lang="en-US" dirty="0" smtClean="0"/>
              <a:t>Limited data of PA especially among children and youth.</a:t>
            </a:r>
          </a:p>
          <a:p>
            <a:r>
              <a:rPr lang="en-US" dirty="0" smtClean="0"/>
              <a:t>Decline in PE classes</a:t>
            </a:r>
          </a:p>
          <a:p>
            <a:r>
              <a:rPr lang="en-US" dirty="0" smtClean="0"/>
              <a:t>Decline in children walking to school</a:t>
            </a:r>
          </a:p>
          <a:p>
            <a:r>
              <a:rPr lang="en-US" dirty="0" smtClean="0"/>
              <a:t>Decline in children’s free time</a:t>
            </a:r>
          </a:p>
          <a:p>
            <a:r>
              <a:rPr lang="en-US" dirty="0" smtClean="0"/>
              <a:t>Increase in organized sports and outdoor activities</a:t>
            </a:r>
          </a:p>
          <a:p>
            <a:r>
              <a:rPr lang="en-US" dirty="0" smtClean="0"/>
              <a:t>Influence of the built environment</a:t>
            </a:r>
            <a:endParaRPr lang="en-US" dirty="0"/>
          </a:p>
        </p:txBody>
      </p:sp>
    </p:spTree>
    <p:extLst>
      <p:ext uri="{BB962C8B-B14F-4D97-AF65-F5344CB8AC3E}">
        <p14:creationId xmlns:p14="http://schemas.microsoft.com/office/powerpoint/2010/main" val="3404755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181" y="76200"/>
            <a:ext cx="7024744" cy="1143000"/>
          </a:xfrm>
        </p:spPr>
        <p:txBody>
          <a:bodyPr/>
          <a:lstStyle/>
          <a:p>
            <a:r>
              <a:rPr lang="en-US" dirty="0" smtClean="0"/>
              <a:t>Media</a:t>
            </a:r>
            <a:endParaRPr lang="en-US" dirty="0"/>
          </a:p>
        </p:txBody>
      </p:sp>
      <p:sp>
        <p:nvSpPr>
          <p:cNvPr id="3" name="Content Placeholder 2"/>
          <p:cNvSpPr>
            <a:spLocks noGrp="1"/>
          </p:cNvSpPr>
          <p:nvPr>
            <p:ph idx="1"/>
          </p:nvPr>
        </p:nvSpPr>
        <p:spPr>
          <a:xfrm>
            <a:off x="457200" y="1219200"/>
            <a:ext cx="8229600" cy="4906963"/>
          </a:xfrm>
        </p:spPr>
        <p:txBody>
          <a:bodyPr/>
          <a:lstStyle/>
          <a:p>
            <a:r>
              <a:rPr lang="en-US" sz="2000" b="1" dirty="0" smtClean="0"/>
              <a:t>FIGURE 1-4</a:t>
            </a:r>
            <a:r>
              <a:rPr lang="en-US" sz="2000" dirty="0" smtClean="0"/>
              <a:t> Daily media use among children by age. Media use includes television, video games, radios, cassette tape players, VCRs, compact disc players, and computers (</a:t>
            </a:r>
            <a:r>
              <a:rPr lang="en-US" sz="2000" dirty="0" err="1" smtClean="0"/>
              <a:t>Rideout</a:t>
            </a:r>
            <a:r>
              <a:rPr lang="en-US" sz="2000" dirty="0" smtClean="0"/>
              <a:t> et al., 1999).</a:t>
            </a:r>
          </a:p>
          <a:p>
            <a:pPr marL="0"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514600"/>
            <a:ext cx="6813907"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6284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Consumer Attitudes &amp; Public Awareness</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1493163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Emerging Programs &amp; Policies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930545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024744" cy="1143000"/>
          </a:xfrm>
        </p:spPr>
        <p:txBody>
          <a:bodyPr/>
          <a:lstStyle/>
          <a:p>
            <a:r>
              <a:rPr lang="en-US" dirty="0" smtClean="0"/>
              <a:t>Public Health Precedents</a:t>
            </a:r>
            <a:endParaRPr lang="en-US" dirty="0"/>
          </a:p>
        </p:txBody>
      </p:sp>
      <p:sp>
        <p:nvSpPr>
          <p:cNvPr id="3" name="Content Placeholder 2"/>
          <p:cNvSpPr>
            <a:spLocks noGrp="1"/>
          </p:cNvSpPr>
          <p:nvPr>
            <p:ph idx="1"/>
          </p:nvPr>
        </p:nvSpPr>
        <p:spPr>
          <a:xfrm>
            <a:off x="457200" y="1828800"/>
            <a:ext cx="8229600" cy="4876800"/>
          </a:xfrm>
        </p:spPr>
        <p:txBody>
          <a:bodyPr>
            <a:normAutofit fontScale="25000" lnSpcReduction="20000"/>
          </a:bodyPr>
          <a:lstStyle/>
          <a:p>
            <a:pPr marL="0" indent="0">
              <a:buNone/>
            </a:pPr>
            <a:r>
              <a:rPr lang="en-US" sz="7400" b="1" dirty="0" smtClean="0"/>
              <a:t>Ten Great Public Health Achievements</a:t>
            </a:r>
            <a:r>
              <a:rPr lang="en-US" sz="7400" dirty="0" smtClean="0"/>
              <a:t> </a:t>
            </a:r>
            <a:r>
              <a:rPr lang="en-US" sz="7400" b="1" dirty="0" smtClean="0"/>
              <a:t>United States, 1900-1999</a:t>
            </a:r>
            <a:endParaRPr lang="en-US" sz="7400" dirty="0" smtClean="0"/>
          </a:p>
          <a:p>
            <a:pPr lvl="1"/>
            <a:r>
              <a:rPr lang="en-US" sz="7400" dirty="0" smtClean="0"/>
              <a:t>Vaccination</a:t>
            </a:r>
          </a:p>
          <a:p>
            <a:pPr lvl="1"/>
            <a:r>
              <a:rPr lang="en-US" sz="7400" dirty="0" smtClean="0"/>
              <a:t>Motor vehicle safety</a:t>
            </a:r>
          </a:p>
          <a:p>
            <a:pPr lvl="1"/>
            <a:r>
              <a:rPr lang="en-US" sz="7400" dirty="0" smtClean="0"/>
              <a:t>Safer workplaces</a:t>
            </a:r>
          </a:p>
          <a:p>
            <a:pPr lvl="1"/>
            <a:r>
              <a:rPr lang="en-US" sz="7400" dirty="0" smtClean="0"/>
              <a:t>Control of infectious disease</a:t>
            </a:r>
          </a:p>
          <a:p>
            <a:pPr lvl="1"/>
            <a:r>
              <a:rPr lang="en-US" sz="7400" dirty="0" smtClean="0"/>
              <a:t>Decline in deaths from coronary heart disease and stroke</a:t>
            </a:r>
          </a:p>
          <a:p>
            <a:pPr lvl="1"/>
            <a:r>
              <a:rPr lang="en-US" sz="7400" dirty="0" smtClean="0"/>
              <a:t>Safer and healthier foods</a:t>
            </a:r>
          </a:p>
          <a:p>
            <a:pPr lvl="1"/>
            <a:r>
              <a:rPr lang="en-US" sz="7400" dirty="0" smtClean="0"/>
              <a:t>Healthier mothers and babies</a:t>
            </a:r>
          </a:p>
          <a:p>
            <a:pPr lvl="1"/>
            <a:r>
              <a:rPr lang="en-US" sz="7400" dirty="0" smtClean="0"/>
              <a:t>Family planning</a:t>
            </a:r>
          </a:p>
          <a:p>
            <a:pPr lvl="1"/>
            <a:r>
              <a:rPr lang="en-US" sz="7400" dirty="0" smtClean="0"/>
              <a:t>Fluoridation of drinking water</a:t>
            </a:r>
          </a:p>
          <a:p>
            <a:pPr lvl="1"/>
            <a:r>
              <a:rPr lang="en-US" sz="7400" dirty="0" smtClean="0"/>
              <a:t>Recognition of tobacco use as a health hazard</a:t>
            </a:r>
          </a:p>
          <a:p>
            <a:pPr lvl="1"/>
            <a:endParaRPr lang="en-US" dirty="0" smtClean="0"/>
          </a:p>
          <a:p>
            <a:pPr marL="457200" lvl="1" indent="0">
              <a:buNone/>
            </a:pPr>
            <a:endParaRPr lang="en-US" dirty="0"/>
          </a:p>
          <a:p>
            <a:pPr marL="457200" lvl="1" indent="0">
              <a:buNone/>
            </a:pPr>
            <a:r>
              <a:rPr lang="en-US" sz="4300" dirty="0" smtClean="0"/>
              <a:t>SOURCE: CDC, 1999.</a:t>
            </a:r>
          </a:p>
          <a:p>
            <a:endParaRPr lang="en-US" dirty="0"/>
          </a:p>
        </p:txBody>
      </p:sp>
    </p:spTree>
    <p:extLst>
      <p:ext uri="{BB962C8B-B14F-4D97-AF65-F5344CB8AC3E}">
        <p14:creationId xmlns:p14="http://schemas.microsoft.com/office/powerpoint/2010/main" val="2832661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2611"/>
            <a:ext cx="8229600" cy="1143000"/>
          </a:xfrm>
        </p:spPr>
        <p:txBody>
          <a:bodyPr/>
          <a:lstStyle/>
          <a:p>
            <a:r>
              <a:rPr lang="en-US" dirty="0" smtClean="0"/>
              <a:t>Public Health Precedents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54517563"/>
              </p:ext>
            </p:extLst>
          </p:nvPr>
        </p:nvGraphicFramePr>
        <p:xfrm>
          <a:off x="1600200" y="1676400"/>
          <a:ext cx="5839952" cy="4826323"/>
        </p:xfrm>
        <a:graphic>
          <a:graphicData uri="http://schemas.openxmlformats.org/drawingml/2006/table">
            <a:tbl>
              <a:tblPr/>
              <a:tblGrid>
                <a:gridCol w="2919976"/>
                <a:gridCol w="2919976"/>
              </a:tblGrid>
              <a:tr h="221702">
                <a:tc>
                  <a:txBody>
                    <a:bodyPr/>
                    <a:lstStyle/>
                    <a:p>
                      <a:r>
                        <a:rPr lang="en-US" sz="1100" b="1" dirty="0"/>
                        <a:t>Type of Intervention</a:t>
                      </a:r>
                    </a:p>
                  </a:txBody>
                  <a:tcPr marL="13518" marR="13518" marT="13518" marB="13518">
                    <a:lnL>
                      <a:noFill/>
                    </a:lnL>
                    <a:lnR>
                      <a:noFill/>
                    </a:lnR>
                    <a:lnT>
                      <a:noFill/>
                    </a:lnT>
                    <a:lnB>
                      <a:noFill/>
                    </a:lnB>
                  </a:tcPr>
                </a:tc>
                <a:tc>
                  <a:txBody>
                    <a:bodyPr/>
                    <a:lstStyle/>
                    <a:p>
                      <a:pPr algn="l"/>
                      <a:r>
                        <a:rPr lang="en-US" sz="1100" b="1" dirty="0"/>
                        <a:t>Health Behavior or </a:t>
                      </a:r>
                      <a:r>
                        <a:rPr lang="en-US" sz="1100" b="1" dirty="0" smtClean="0"/>
                        <a:t>Condition</a:t>
                      </a:r>
                    </a:p>
                    <a:p>
                      <a:pPr algn="l"/>
                      <a:endParaRPr lang="en-US" sz="1100" b="1" dirty="0"/>
                    </a:p>
                  </a:txBody>
                  <a:tcPr marL="13518" marR="13518" marT="13518" marB="13518">
                    <a:lnL>
                      <a:noFill/>
                    </a:lnL>
                    <a:lnR>
                      <a:noFill/>
                    </a:lnR>
                    <a:lnT>
                      <a:noFill/>
                    </a:lnT>
                    <a:lnB>
                      <a:noFill/>
                    </a:lnB>
                  </a:tcPr>
                </a:tc>
              </a:tr>
              <a:tr h="611032">
                <a:tc>
                  <a:txBody>
                    <a:bodyPr/>
                    <a:lstStyle/>
                    <a:p>
                      <a:r>
                        <a:rPr lang="en-US" sz="1200"/>
                        <a:t>Community-wide campaigns</a:t>
                      </a:r>
                    </a:p>
                  </a:txBody>
                  <a:tcPr marL="13518" marR="13518" marT="13518" marB="13518">
                    <a:lnL>
                      <a:noFill/>
                    </a:lnL>
                    <a:lnR>
                      <a:noFill/>
                    </a:lnR>
                    <a:lnT>
                      <a:noFill/>
                    </a:lnT>
                    <a:lnB>
                      <a:noFill/>
                    </a:lnB>
                  </a:tcPr>
                </a:tc>
                <a:tc>
                  <a:txBody>
                    <a:bodyPr/>
                    <a:lstStyle/>
                    <a:p>
                      <a:pPr algn="l"/>
                      <a:r>
                        <a:rPr lang="en-US" sz="1200" dirty="0"/>
                        <a:t>Physical activity</a:t>
                      </a:r>
                      <a:r>
                        <a:rPr lang="en-US" sz="1200" dirty="0">
                          <a:hlinkClick r:id="rId2"/>
                        </a:rPr>
                        <a:t>**</a:t>
                      </a:r>
                      <a:endParaRPr lang="en-US" sz="1200" dirty="0"/>
                    </a:p>
                    <a:p>
                      <a:pPr algn="l"/>
                      <a:r>
                        <a:rPr lang="en-US" sz="1200" dirty="0"/>
                        <a:t>Motor vehicle occupant injuries</a:t>
                      </a:r>
                      <a:r>
                        <a:rPr lang="en-US" sz="1200" dirty="0">
                          <a:hlinkClick r:id="rId2"/>
                        </a:rPr>
                        <a:t>*</a:t>
                      </a:r>
                      <a:endParaRPr lang="en-US" sz="1200" dirty="0"/>
                    </a:p>
                    <a:p>
                      <a:pPr algn="l"/>
                      <a:r>
                        <a:rPr lang="en-US" sz="1200" dirty="0"/>
                        <a:t>Oral health (water fluoridation)</a:t>
                      </a:r>
                      <a:r>
                        <a:rPr lang="en-US" sz="1200" dirty="0">
                          <a:hlinkClick r:id="rId2"/>
                        </a:rPr>
                        <a:t>**</a:t>
                      </a:r>
                      <a:endParaRPr lang="en-US" sz="1200" dirty="0"/>
                    </a:p>
                  </a:txBody>
                  <a:tcPr marL="13518" marR="13518" marT="13518" marB="13518">
                    <a:lnL>
                      <a:noFill/>
                    </a:lnL>
                    <a:lnR>
                      <a:noFill/>
                    </a:lnR>
                    <a:lnT>
                      <a:noFill/>
                    </a:lnT>
                    <a:lnB>
                      <a:noFill/>
                    </a:lnB>
                  </a:tcPr>
                </a:tc>
              </a:tr>
              <a:tr h="1000362">
                <a:tc>
                  <a:txBody>
                    <a:bodyPr/>
                    <a:lstStyle/>
                    <a:p>
                      <a:r>
                        <a:rPr lang="en-US" sz="1200" dirty="0"/>
                        <a:t>School-based interventions</a:t>
                      </a:r>
                    </a:p>
                  </a:txBody>
                  <a:tcPr marL="13518" marR="13518" marT="13518" marB="13518">
                    <a:lnL>
                      <a:noFill/>
                    </a:lnL>
                    <a:lnR>
                      <a:noFill/>
                    </a:lnR>
                    <a:lnT>
                      <a:noFill/>
                    </a:lnT>
                    <a:lnB>
                      <a:noFill/>
                    </a:lnB>
                  </a:tcPr>
                </a:tc>
                <a:tc>
                  <a:txBody>
                    <a:bodyPr/>
                    <a:lstStyle/>
                    <a:p>
                      <a:pPr algn="l"/>
                      <a:r>
                        <a:rPr lang="en-US" sz="1200" dirty="0"/>
                        <a:t>Physical activity</a:t>
                      </a:r>
                      <a:r>
                        <a:rPr lang="en-US" sz="1200" dirty="0">
                          <a:hlinkClick r:id="rId2"/>
                        </a:rPr>
                        <a:t>**</a:t>
                      </a:r>
                      <a:endParaRPr lang="en-US" sz="1200" dirty="0"/>
                    </a:p>
                    <a:p>
                      <a:pPr algn="l"/>
                      <a:r>
                        <a:rPr lang="en-US" sz="1200" dirty="0"/>
                        <a:t>Oral health (sealants)</a:t>
                      </a:r>
                      <a:r>
                        <a:rPr lang="en-US" sz="1200" dirty="0">
                          <a:hlinkClick r:id="rId2"/>
                        </a:rPr>
                        <a:t>**</a:t>
                      </a:r>
                      <a:endParaRPr lang="en-US" sz="1200" dirty="0"/>
                    </a:p>
                    <a:p>
                      <a:pPr algn="l"/>
                      <a:r>
                        <a:rPr lang="en-US" sz="1200" dirty="0"/>
                        <a:t>Vaccine preventable diseases (requirement for school admission)</a:t>
                      </a:r>
                      <a:r>
                        <a:rPr lang="en-US" sz="1200" dirty="0">
                          <a:hlinkClick r:id="rId2"/>
                        </a:rPr>
                        <a:t>*</a:t>
                      </a:r>
                      <a:endParaRPr lang="en-US" sz="1200" dirty="0"/>
                    </a:p>
                    <a:p>
                      <a:pPr algn="l"/>
                      <a:r>
                        <a:rPr lang="en-US" sz="1200" dirty="0"/>
                        <a:t>Skin cancer</a:t>
                      </a:r>
                      <a:r>
                        <a:rPr lang="en-US" sz="1200" dirty="0">
                          <a:hlinkClick r:id="rId2"/>
                        </a:rPr>
                        <a:t>*</a:t>
                      </a:r>
                      <a:endParaRPr lang="en-US" sz="1200" dirty="0"/>
                    </a:p>
                  </a:txBody>
                  <a:tcPr marL="13518" marR="13518" marT="13518" marB="13518">
                    <a:lnL>
                      <a:noFill/>
                    </a:lnL>
                    <a:lnR>
                      <a:noFill/>
                    </a:lnR>
                    <a:lnT>
                      <a:noFill/>
                    </a:lnT>
                    <a:lnB>
                      <a:noFill/>
                    </a:lnB>
                  </a:tcPr>
                </a:tc>
              </a:tr>
              <a:tr h="416367">
                <a:tc>
                  <a:txBody>
                    <a:bodyPr/>
                    <a:lstStyle/>
                    <a:p>
                      <a:r>
                        <a:rPr lang="en-US" sz="1200"/>
                        <a:t>Mass media strategies</a:t>
                      </a:r>
                    </a:p>
                  </a:txBody>
                  <a:tcPr marL="13518" marR="13518" marT="13518" marB="13518">
                    <a:lnL>
                      <a:noFill/>
                    </a:lnL>
                    <a:lnR>
                      <a:noFill/>
                    </a:lnR>
                    <a:lnT>
                      <a:noFill/>
                    </a:lnT>
                    <a:lnB>
                      <a:noFill/>
                    </a:lnB>
                  </a:tcPr>
                </a:tc>
                <a:tc>
                  <a:txBody>
                    <a:bodyPr/>
                    <a:lstStyle/>
                    <a:p>
                      <a:pPr algn="l"/>
                      <a:r>
                        <a:rPr lang="en-US" sz="1200"/>
                        <a:t>Tobacco initiation and cessation</a:t>
                      </a:r>
                      <a:r>
                        <a:rPr lang="en-US" sz="1200">
                          <a:hlinkClick r:id="rId2"/>
                        </a:rPr>
                        <a:t>**</a:t>
                      </a:r>
                      <a:endParaRPr lang="en-US" sz="1200"/>
                    </a:p>
                    <a:p>
                      <a:pPr algn="l"/>
                      <a:r>
                        <a:rPr lang="en-US" sz="1200"/>
                        <a:t>Motor vehicle occupant injuries</a:t>
                      </a:r>
                      <a:r>
                        <a:rPr lang="en-US" sz="1200">
                          <a:hlinkClick r:id="rId2"/>
                        </a:rPr>
                        <a:t>**</a:t>
                      </a:r>
                      <a:endParaRPr lang="en-US" sz="1200"/>
                    </a:p>
                  </a:txBody>
                  <a:tcPr marL="13518" marR="13518" marT="13518" marB="13518">
                    <a:lnL>
                      <a:noFill/>
                    </a:lnL>
                    <a:lnR>
                      <a:noFill/>
                    </a:lnR>
                    <a:lnT>
                      <a:noFill/>
                    </a:lnT>
                    <a:lnB>
                      <a:noFill/>
                    </a:lnB>
                  </a:tcPr>
                </a:tc>
              </a:tr>
              <a:tr h="416367">
                <a:tc>
                  <a:txBody>
                    <a:bodyPr/>
                    <a:lstStyle/>
                    <a:p>
                      <a:r>
                        <a:rPr lang="en-US" sz="1200"/>
                        <a:t>Laws and regulations</a:t>
                      </a:r>
                    </a:p>
                  </a:txBody>
                  <a:tcPr marL="13518" marR="13518" marT="13518" marB="13518">
                    <a:lnL>
                      <a:noFill/>
                    </a:lnL>
                    <a:lnR>
                      <a:noFill/>
                    </a:lnR>
                    <a:lnT>
                      <a:noFill/>
                    </a:lnT>
                    <a:lnB>
                      <a:noFill/>
                    </a:lnB>
                  </a:tcPr>
                </a:tc>
                <a:tc>
                  <a:txBody>
                    <a:bodyPr/>
                    <a:lstStyle/>
                    <a:p>
                      <a:pPr algn="l"/>
                      <a:r>
                        <a:rPr lang="en-US" sz="1200"/>
                        <a:t>Reducing exposure to secondhand smoke</a:t>
                      </a:r>
                      <a:r>
                        <a:rPr lang="en-US" sz="1200">
                          <a:hlinkClick r:id="rId2"/>
                        </a:rPr>
                        <a:t>**</a:t>
                      </a:r>
                      <a:endParaRPr lang="en-US" sz="1200"/>
                    </a:p>
                    <a:p>
                      <a:pPr algn="l"/>
                      <a:r>
                        <a:rPr lang="en-US" sz="1200"/>
                        <a:t>Motor vehicle occupant injuries</a:t>
                      </a:r>
                      <a:r>
                        <a:rPr lang="en-US" sz="1200">
                          <a:hlinkClick r:id="rId3"/>
                        </a:rPr>
                        <a:t>**</a:t>
                      </a:r>
                      <a:endParaRPr lang="en-US" sz="1200"/>
                    </a:p>
                  </a:txBody>
                  <a:tcPr marL="13518" marR="13518" marT="13518" marB="13518">
                    <a:lnL>
                      <a:noFill/>
                    </a:lnL>
                    <a:lnR>
                      <a:noFill/>
                    </a:lnR>
                    <a:lnT>
                      <a:noFill/>
                    </a:lnT>
                    <a:lnB>
                      <a:noFill/>
                    </a:lnB>
                  </a:tcPr>
                </a:tc>
              </a:tr>
              <a:tr h="416367">
                <a:tc>
                  <a:txBody>
                    <a:bodyPr/>
                    <a:lstStyle/>
                    <a:p>
                      <a:r>
                        <a:rPr lang="en-US" sz="1200"/>
                        <a:t>Provider reminder systems</a:t>
                      </a:r>
                    </a:p>
                  </a:txBody>
                  <a:tcPr marL="13518" marR="13518" marT="13518" marB="13518">
                    <a:lnL>
                      <a:noFill/>
                    </a:lnL>
                    <a:lnR>
                      <a:noFill/>
                    </a:lnR>
                    <a:lnT>
                      <a:noFill/>
                    </a:lnT>
                    <a:lnB>
                      <a:noFill/>
                    </a:lnB>
                  </a:tcPr>
                </a:tc>
                <a:tc>
                  <a:txBody>
                    <a:bodyPr/>
                    <a:lstStyle/>
                    <a:p>
                      <a:pPr algn="l"/>
                      <a:r>
                        <a:rPr lang="en-US" sz="1200"/>
                        <a:t>Vaccine preventable diseases</a:t>
                      </a:r>
                      <a:r>
                        <a:rPr lang="en-US" sz="1200">
                          <a:hlinkClick r:id="rId2"/>
                        </a:rPr>
                        <a:t>**</a:t>
                      </a:r>
                      <a:endParaRPr lang="en-US" sz="1200"/>
                    </a:p>
                    <a:p>
                      <a:pPr algn="l"/>
                      <a:r>
                        <a:rPr lang="en-US" sz="1200"/>
                        <a:t>Tobacco cessation</a:t>
                      </a:r>
                      <a:r>
                        <a:rPr lang="en-US" sz="1200">
                          <a:hlinkClick r:id="rId2"/>
                        </a:rPr>
                        <a:t>*</a:t>
                      </a:r>
                      <a:endParaRPr lang="en-US" sz="1200"/>
                    </a:p>
                  </a:txBody>
                  <a:tcPr marL="13518" marR="13518" marT="13518" marB="13518">
                    <a:lnL>
                      <a:noFill/>
                    </a:lnL>
                    <a:lnR>
                      <a:noFill/>
                    </a:lnR>
                    <a:lnT>
                      <a:noFill/>
                    </a:lnT>
                    <a:lnB>
                      <a:noFill/>
                    </a:lnB>
                  </a:tcPr>
                </a:tc>
              </a:tr>
              <a:tr h="416804">
                <a:tc>
                  <a:txBody>
                    <a:bodyPr/>
                    <a:lstStyle/>
                    <a:p>
                      <a:r>
                        <a:rPr lang="en-US" sz="1200"/>
                        <a:t>Reducing costs to patients</a:t>
                      </a:r>
                    </a:p>
                  </a:txBody>
                  <a:tcPr marL="13518" marR="13518" marT="13518" marB="13518">
                    <a:lnL>
                      <a:noFill/>
                    </a:lnL>
                    <a:lnR>
                      <a:noFill/>
                    </a:lnR>
                    <a:lnT>
                      <a:noFill/>
                    </a:lnT>
                    <a:lnB>
                      <a:noFill/>
                    </a:lnB>
                  </a:tcPr>
                </a:tc>
                <a:tc>
                  <a:txBody>
                    <a:bodyPr/>
                    <a:lstStyle/>
                    <a:p>
                      <a:pPr algn="l"/>
                      <a:r>
                        <a:rPr lang="en-US" sz="1200"/>
                        <a:t>Tobacco cessation</a:t>
                      </a:r>
                      <a:r>
                        <a:rPr lang="en-US" sz="1200">
                          <a:hlinkClick r:id="rId2"/>
                        </a:rPr>
                        <a:t>*</a:t>
                      </a:r>
                      <a:endParaRPr lang="en-US" sz="1200"/>
                    </a:p>
                    <a:p>
                      <a:pPr algn="l"/>
                      <a:r>
                        <a:rPr lang="en-US" sz="1200"/>
                        <a:t>Vaccine preventable diseases</a:t>
                      </a:r>
                      <a:r>
                        <a:rPr lang="en-US" sz="1200">
                          <a:hlinkClick r:id="rId2"/>
                        </a:rPr>
                        <a:t>**</a:t>
                      </a:r>
                      <a:endParaRPr lang="en-US" sz="1200"/>
                    </a:p>
                  </a:txBody>
                  <a:tcPr marL="13518" marR="13518" marT="13518" marB="13518">
                    <a:lnL>
                      <a:noFill/>
                    </a:lnL>
                    <a:lnR>
                      <a:noFill/>
                    </a:lnR>
                    <a:lnT>
                      <a:noFill/>
                    </a:lnT>
                    <a:lnB>
                      <a:noFill/>
                    </a:lnB>
                  </a:tcPr>
                </a:tc>
              </a:tr>
              <a:tr h="416367">
                <a:tc>
                  <a:txBody>
                    <a:bodyPr/>
                    <a:lstStyle/>
                    <a:p>
                      <a:r>
                        <a:rPr lang="en-US" sz="1200"/>
                        <a:t>Home visits</a:t>
                      </a:r>
                    </a:p>
                  </a:txBody>
                  <a:tcPr marL="13518" marR="13518" marT="13518" marB="13518">
                    <a:lnL>
                      <a:noFill/>
                    </a:lnL>
                    <a:lnR>
                      <a:noFill/>
                    </a:lnR>
                    <a:lnT>
                      <a:noFill/>
                    </a:lnT>
                    <a:lnB>
                      <a:noFill/>
                    </a:lnB>
                  </a:tcPr>
                </a:tc>
                <a:tc>
                  <a:txBody>
                    <a:bodyPr/>
                    <a:lstStyle/>
                    <a:p>
                      <a:pPr algn="l"/>
                      <a:r>
                        <a:rPr lang="fr-FR" sz="1200" dirty="0"/>
                        <a:t>Vaccine </a:t>
                      </a:r>
                      <a:r>
                        <a:rPr lang="fr-FR" sz="1200" dirty="0" err="1"/>
                        <a:t>preventable</a:t>
                      </a:r>
                      <a:r>
                        <a:rPr lang="fr-FR" sz="1200" dirty="0"/>
                        <a:t> </a:t>
                      </a:r>
                      <a:r>
                        <a:rPr lang="fr-FR" sz="1200" dirty="0" err="1"/>
                        <a:t>diseases</a:t>
                      </a:r>
                      <a:r>
                        <a:rPr lang="fr-FR" sz="1200" dirty="0">
                          <a:hlinkClick r:id="rId2"/>
                        </a:rPr>
                        <a:t>*</a:t>
                      </a:r>
                      <a:endParaRPr lang="fr-FR" sz="1200" dirty="0"/>
                    </a:p>
                    <a:p>
                      <a:pPr algn="l"/>
                      <a:r>
                        <a:rPr lang="fr-FR" sz="1200" dirty="0"/>
                        <a:t>Violence </a:t>
                      </a:r>
                      <a:r>
                        <a:rPr lang="fr-FR" sz="1200" dirty="0" err="1"/>
                        <a:t>prevention</a:t>
                      </a:r>
                      <a:r>
                        <a:rPr lang="fr-FR" sz="1200" dirty="0">
                          <a:hlinkClick r:id="rId2"/>
                        </a:rPr>
                        <a:t>**</a:t>
                      </a:r>
                      <a:endParaRPr lang="fr-FR" sz="1200" dirty="0"/>
                    </a:p>
                  </a:txBody>
                  <a:tcPr marL="13518" marR="13518" marT="13518" marB="13518">
                    <a:lnL>
                      <a:noFill/>
                    </a:lnL>
                    <a:lnR>
                      <a:noFill/>
                    </a:lnR>
                    <a:lnT>
                      <a:noFill/>
                    </a:lnT>
                    <a:lnB>
                      <a:noFill/>
                    </a:lnB>
                  </a:tcPr>
                </a:tc>
              </a:tr>
              <a:tr h="611032">
                <a:tc gridSpan="2">
                  <a:txBody>
                    <a:bodyPr/>
                    <a:lstStyle/>
                    <a:p>
                      <a:r>
                        <a:rPr lang="en-US" sz="1050" dirty="0"/>
                        <a:t>* Sufficient Evidence.</a:t>
                      </a:r>
                    </a:p>
                    <a:p>
                      <a:r>
                        <a:rPr lang="en-US" sz="1050" dirty="0"/>
                        <a:t>** Strong Evidence.</a:t>
                      </a:r>
                    </a:p>
                    <a:p>
                      <a:r>
                        <a:rPr lang="en-US" sz="1050" dirty="0"/>
                        <a:t>SOURCE: Task Force on Community Preventive Services, 2004.</a:t>
                      </a:r>
                    </a:p>
                  </a:txBody>
                  <a:tcPr marL="13518" marR="13518" marT="13518" marB="13518">
                    <a:lnL>
                      <a:noFill/>
                    </a:lnL>
                    <a:lnR>
                      <a:noFill/>
                    </a:lnR>
                    <a:lnT>
                      <a:noFill/>
                    </a:lnT>
                    <a:lnB>
                      <a:noFill/>
                    </a:lnB>
                  </a:tcPr>
                </a:tc>
                <a:tc hMerge="1">
                  <a:txBody>
                    <a:bodyPr/>
                    <a:lstStyle/>
                    <a:p>
                      <a:endParaRPr lang="en-US"/>
                    </a:p>
                  </a:txBody>
                  <a:tcPr/>
                </a:tc>
              </a:tr>
            </a:tbl>
          </a:graphicData>
        </a:graphic>
      </p:graphicFrame>
      <p:sp>
        <p:nvSpPr>
          <p:cNvPr id="5" name="Rectangle 1"/>
          <p:cNvSpPr>
            <a:spLocks noChangeArrowheads="1"/>
          </p:cNvSpPr>
          <p:nvPr/>
        </p:nvSpPr>
        <p:spPr bwMode="auto">
          <a:xfrm>
            <a:off x="533400" y="1260247"/>
            <a:ext cx="9782203"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chemeClr val="tx1"/>
                </a:solidFill>
                <a:effectLst/>
                <a:latin typeface="Arial" charset="0"/>
                <a:cs typeface="Arial" charset="0"/>
              </a:rPr>
              <a:t>Recommended Public Health Interventions Common to Multiple Health Behaviors and Conditions</a:t>
            </a:r>
          </a:p>
        </p:txBody>
      </p:sp>
    </p:spTree>
    <p:extLst>
      <p:ext uri="{BB962C8B-B14F-4D97-AF65-F5344CB8AC3E}">
        <p14:creationId xmlns:p14="http://schemas.microsoft.com/office/powerpoint/2010/main" val="2836050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An Epidemic of Childhood Obesity</a:t>
            </a:r>
            <a:endParaRPr lang="en-US" dirty="0"/>
          </a:p>
        </p:txBody>
      </p:sp>
      <p:sp>
        <p:nvSpPr>
          <p:cNvPr id="4" name="Content Placeholder 3"/>
          <p:cNvSpPr>
            <a:spLocks noGrp="1"/>
          </p:cNvSpPr>
          <p:nvPr>
            <p:ph idx="1"/>
          </p:nvPr>
        </p:nvSpPr>
        <p:spPr/>
        <p:txBody>
          <a:bodyPr>
            <a:normAutofit lnSpcReduction="10000"/>
          </a:bodyPr>
          <a:lstStyle/>
          <a:p>
            <a:r>
              <a:rPr lang="en-US" b="1" dirty="0" smtClean="0"/>
              <a:t>C</a:t>
            </a:r>
            <a:r>
              <a:rPr lang="en-US" dirty="0" smtClean="0"/>
              <a:t>hildren’s health in the United States has improved dramatically over the past century.</a:t>
            </a:r>
          </a:p>
          <a:p>
            <a:r>
              <a:rPr lang="en-US" dirty="0"/>
              <a:t>I</a:t>
            </a:r>
            <a:r>
              <a:rPr lang="en-US" dirty="0" smtClean="0"/>
              <a:t>nfant mortality has been lowered by over 90 percent, contributing to the substantial increase in life expectancy—of more than 30 years—since 1900.</a:t>
            </a:r>
          </a:p>
          <a:p>
            <a:r>
              <a:rPr lang="en-US" dirty="0" smtClean="0"/>
              <a:t>However, we begin the 21st century with a startling setback—an epidemic.</a:t>
            </a:r>
          </a:p>
          <a:p>
            <a:endParaRPr lang="en-US" dirty="0"/>
          </a:p>
        </p:txBody>
      </p:sp>
    </p:spTree>
    <p:extLst>
      <p:ext uri="{BB962C8B-B14F-4D97-AF65-F5344CB8AC3E}">
        <p14:creationId xmlns:p14="http://schemas.microsoft.com/office/powerpoint/2010/main" val="2366966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64617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Epidemic: Childhood Obesity</a:t>
            </a:r>
            <a:endParaRPr lang="en-US" dirty="0"/>
          </a:p>
        </p:txBody>
      </p:sp>
      <p:sp>
        <p:nvSpPr>
          <p:cNvPr id="3" name="Content Placeholder 2"/>
          <p:cNvSpPr>
            <a:spLocks noGrp="1"/>
          </p:cNvSpPr>
          <p:nvPr>
            <p:ph idx="1"/>
          </p:nvPr>
        </p:nvSpPr>
        <p:spPr/>
        <p:txBody>
          <a:bodyPr/>
          <a:lstStyle/>
          <a:p>
            <a:r>
              <a:rPr lang="en-US" dirty="0" smtClean="0"/>
              <a:t>Occurring:</a:t>
            </a:r>
          </a:p>
          <a:p>
            <a:pPr lvl="1"/>
            <a:r>
              <a:rPr lang="en-US" dirty="0" smtClean="0"/>
              <a:t>Among both Boys and Girls</a:t>
            </a:r>
          </a:p>
          <a:p>
            <a:pPr lvl="1"/>
            <a:r>
              <a:rPr lang="en-US" dirty="0" smtClean="0"/>
              <a:t>Children and adolescents</a:t>
            </a:r>
          </a:p>
          <a:p>
            <a:pPr lvl="1"/>
            <a:r>
              <a:rPr lang="en-US" dirty="0" smtClean="0"/>
              <a:t>Across all socioeconomic strata</a:t>
            </a:r>
          </a:p>
          <a:p>
            <a:pPr lvl="1"/>
            <a:r>
              <a:rPr lang="en-US" dirty="0" smtClean="0"/>
              <a:t>Among all ethnic groups</a:t>
            </a:r>
          </a:p>
          <a:p>
            <a:pPr lvl="2"/>
            <a:r>
              <a:rPr lang="en-US" dirty="0" smtClean="0"/>
              <a:t>Though Afr. Amer., Hispanics, and Amer. Indian are disproportionately  affected</a:t>
            </a:r>
          </a:p>
          <a:p>
            <a:pPr marL="457200" lvl="1" indent="0">
              <a:buNone/>
            </a:pPr>
            <a:endParaRPr lang="en-US" dirty="0"/>
          </a:p>
        </p:txBody>
      </p:sp>
    </p:spTree>
    <p:extLst>
      <p:ext uri="{BB962C8B-B14F-4D97-AF65-F5344CB8AC3E}">
        <p14:creationId xmlns:p14="http://schemas.microsoft.com/office/powerpoint/2010/main" val="3694415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Epidemic: Childhood Obesity</a:t>
            </a:r>
            <a:endParaRPr lang="en-US" dirty="0"/>
          </a:p>
        </p:txBody>
      </p:sp>
      <p:sp>
        <p:nvSpPr>
          <p:cNvPr id="3" name="Content Placeholder 2"/>
          <p:cNvSpPr>
            <a:spLocks noGrp="1"/>
          </p:cNvSpPr>
          <p:nvPr>
            <p:ph idx="1"/>
          </p:nvPr>
        </p:nvSpPr>
        <p:spPr/>
        <p:txBody>
          <a:bodyPr>
            <a:normAutofit fontScale="32500" lnSpcReduction="20000"/>
          </a:bodyPr>
          <a:lstStyle/>
          <a:p>
            <a:r>
              <a:rPr lang="en-US" sz="6300" dirty="0" smtClean="0"/>
              <a:t>Ranked as a “critical public health threat for the 21</a:t>
            </a:r>
            <a:r>
              <a:rPr lang="en-US" sz="6300" baseline="30000" dirty="0" smtClean="0"/>
              <a:t>st</a:t>
            </a:r>
            <a:r>
              <a:rPr lang="en-US" sz="6300" dirty="0" smtClean="0"/>
              <a:t> century”</a:t>
            </a:r>
          </a:p>
          <a:p>
            <a:r>
              <a:rPr lang="en-US" sz="6300" dirty="0" smtClean="0"/>
              <a:t>Since the 1970’s the prevalence of childhood obesity has more than doubled for preschoolers aged 2-5 years and adolescents aged 12-19 years.*</a:t>
            </a:r>
          </a:p>
          <a:p>
            <a:r>
              <a:rPr lang="en-US" sz="6300" dirty="0" smtClean="0"/>
              <a:t>It has tripled for children aged 6-11 years.*</a:t>
            </a:r>
          </a:p>
          <a:p>
            <a:r>
              <a:rPr lang="en-US" sz="6300" dirty="0" smtClean="0"/>
              <a:t>Approximately 9 million American children over 6 years of age are already considered obese.</a:t>
            </a:r>
          </a:p>
          <a:p>
            <a:pPr marL="0" indent="0">
              <a:buNone/>
            </a:pPr>
            <a:endParaRPr lang="en-US" dirty="0" smtClean="0"/>
          </a:p>
          <a:p>
            <a:pPr marL="0" indent="0">
              <a:buNone/>
            </a:pPr>
            <a:endParaRPr lang="en-US" dirty="0" smtClean="0"/>
          </a:p>
          <a:p>
            <a:pPr marL="0" indent="0">
              <a:buNone/>
            </a:pPr>
            <a:endParaRPr lang="en-US" dirty="0"/>
          </a:p>
          <a:p>
            <a:pPr marL="0" indent="0" algn="r">
              <a:buNone/>
            </a:pPr>
            <a:r>
              <a:rPr lang="en-US" sz="1800" dirty="0" smtClean="0"/>
              <a:t>*Data collected through the year 2000</a:t>
            </a:r>
            <a:endParaRPr lang="en-US" sz="1800" dirty="0"/>
          </a:p>
        </p:txBody>
      </p:sp>
    </p:spTree>
    <p:extLst>
      <p:ext uri="{BB962C8B-B14F-4D97-AF65-F5344CB8AC3E}">
        <p14:creationId xmlns:p14="http://schemas.microsoft.com/office/powerpoint/2010/main" val="1703782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for Children &amp; Society</a:t>
            </a:r>
            <a:endParaRPr lang="en-US" dirty="0"/>
          </a:p>
        </p:txBody>
      </p:sp>
      <p:sp>
        <p:nvSpPr>
          <p:cNvPr id="3" name="Content Placeholder 2"/>
          <p:cNvSpPr>
            <a:spLocks noGrp="1"/>
          </p:cNvSpPr>
          <p:nvPr>
            <p:ph idx="1"/>
          </p:nvPr>
        </p:nvSpPr>
        <p:spPr/>
        <p:txBody>
          <a:bodyPr>
            <a:normAutofit lnSpcReduction="10000"/>
          </a:bodyPr>
          <a:lstStyle/>
          <a:p>
            <a:r>
              <a:rPr lang="en-US" dirty="0" smtClean="0"/>
              <a:t>Significant health implications – both short term and long term.</a:t>
            </a:r>
          </a:p>
          <a:p>
            <a:r>
              <a:rPr lang="en-US" dirty="0" smtClean="0"/>
              <a:t>In a pop-based sample, approximately 60% of obese children had at least one physiological CVD risk factor </a:t>
            </a:r>
            <a:endParaRPr lang="en-US" sz="2400" dirty="0"/>
          </a:p>
          <a:p>
            <a:pPr lvl="1"/>
            <a:r>
              <a:rPr lang="en-US" sz="2400" dirty="0" smtClean="0"/>
              <a:t>↑cholesterol, </a:t>
            </a:r>
          </a:p>
          <a:p>
            <a:pPr lvl="1"/>
            <a:r>
              <a:rPr lang="en-US" sz="2400" dirty="0" smtClean="0"/>
              <a:t>↑triglycerides, </a:t>
            </a:r>
          </a:p>
          <a:p>
            <a:pPr lvl="1"/>
            <a:r>
              <a:rPr lang="en-US" sz="2400" dirty="0" smtClean="0"/>
              <a:t>↑insulin, </a:t>
            </a:r>
          </a:p>
          <a:p>
            <a:pPr lvl="1"/>
            <a:r>
              <a:rPr lang="en-US" sz="2400" dirty="0" smtClean="0"/>
              <a:t>↑blood pressure</a:t>
            </a:r>
          </a:p>
          <a:p>
            <a:endParaRPr lang="en-US" sz="2400" dirty="0"/>
          </a:p>
        </p:txBody>
      </p:sp>
    </p:spTree>
    <p:extLst>
      <p:ext uri="{BB962C8B-B14F-4D97-AF65-F5344CB8AC3E}">
        <p14:creationId xmlns:p14="http://schemas.microsoft.com/office/powerpoint/2010/main" val="1839635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for Children &amp; Society</a:t>
            </a:r>
            <a:endParaRPr lang="en-US" dirty="0"/>
          </a:p>
        </p:txBody>
      </p:sp>
      <p:sp>
        <p:nvSpPr>
          <p:cNvPr id="3" name="Content Placeholder 2"/>
          <p:cNvSpPr>
            <a:spLocks noGrp="1"/>
          </p:cNvSpPr>
          <p:nvPr>
            <p:ph idx="1"/>
          </p:nvPr>
        </p:nvSpPr>
        <p:spPr/>
        <p:txBody>
          <a:bodyPr>
            <a:normAutofit lnSpcReduction="10000"/>
          </a:bodyPr>
          <a:lstStyle/>
          <a:p>
            <a:r>
              <a:rPr lang="en-US" dirty="0" smtClean="0"/>
              <a:t>Diabetes: Startling increasin</a:t>
            </a:r>
            <a:r>
              <a:rPr lang="en-US" dirty="0" smtClean="0"/>
              <a:t>g incidence of Type 2 diabetes in young children. For those born in 2000, the lifetime risk of being diagnosed  with diabetes is estimated to be 30% for boys and 40% for girls (if obesity rates level off).</a:t>
            </a:r>
            <a:endParaRPr lang="en-US" dirty="0" smtClean="0"/>
          </a:p>
          <a:p>
            <a:r>
              <a:rPr lang="en-US" dirty="0" err="1" smtClean="0"/>
              <a:t>Psycosocial</a:t>
            </a:r>
            <a:r>
              <a:rPr lang="en-US" dirty="0" smtClean="0"/>
              <a:t>: shame, self-blame, and low self-esteem that may impair academic and social functioning and carry into adulthood.</a:t>
            </a:r>
          </a:p>
          <a:p>
            <a:endParaRPr lang="en-US" dirty="0"/>
          </a:p>
        </p:txBody>
      </p:sp>
    </p:spTree>
    <p:extLst>
      <p:ext uri="{BB962C8B-B14F-4D97-AF65-F5344CB8AC3E}">
        <p14:creationId xmlns:p14="http://schemas.microsoft.com/office/powerpoint/2010/main" val="1645073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for Children &amp; Society</a:t>
            </a:r>
            <a:endParaRPr lang="en-US" dirty="0"/>
          </a:p>
        </p:txBody>
      </p:sp>
      <p:sp>
        <p:nvSpPr>
          <p:cNvPr id="3" name="Content Placeholder 2"/>
          <p:cNvSpPr>
            <a:spLocks noGrp="1"/>
          </p:cNvSpPr>
          <p:nvPr>
            <p:ph idx="1"/>
          </p:nvPr>
        </p:nvSpPr>
        <p:spPr/>
        <p:txBody>
          <a:bodyPr>
            <a:normAutofit lnSpcReduction="10000"/>
          </a:bodyPr>
          <a:lstStyle/>
          <a:p>
            <a:r>
              <a:rPr lang="en-US" dirty="0" smtClean="0"/>
              <a:t>Financial Implications: substantial direct and indirect costs to our nation’s economy.</a:t>
            </a:r>
          </a:p>
          <a:p>
            <a:pPr lvl="1"/>
            <a:r>
              <a:rPr lang="en-US" dirty="0" smtClean="0"/>
              <a:t>Discrimination</a:t>
            </a:r>
          </a:p>
          <a:p>
            <a:pPr lvl="1"/>
            <a:r>
              <a:rPr lang="en-US" dirty="0" smtClean="0"/>
              <a:t>Economic disenfranchisement</a:t>
            </a:r>
          </a:p>
          <a:p>
            <a:pPr lvl="1"/>
            <a:r>
              <a:rPr lang="en-US" dirty="0" smtClean="0"/>
              <a:t>Lost productivity</a:t>
            </a:r>
          </a:p>
          <a:p>
            <a:pPr lvl="1"/>
            <a:r>
              <a:rPr lang="en-US" dirty="0" smtClean="0"/>
              <a:t>Disability</a:t>
            </a:r>
          </a:p>
          <a:p>
            <a:pPr lvl="1"/>
            <a:r>
              <a:rPr lang="en-US" dirty="0" smtClean="0"/>
              <a:t>Morbidity</a:t>
            </a:r>
          </a:p>
          <a:p>
            <a:pPr lvl="1"/>
            <a:r>
              <a:rPr lang="en-US" dirty="0" smtClean="0"/>
              <a:t>Premature death</a:t>
            </a:r>
            <a:endParaRPr lang="en-US" dirty="0"/>
          </a:p>
        </p:txBody>
      </p:sp>
    </p:spTree>
    <p:extLst>
      <p:ext uri="{BB962C8B-B14F-4D97-AF65-F5344CB8AC3E}">
        <p14:creationId xmlns:p14="http://schemas.microsoft.com/office/powerpoint/2010/main" val="301657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Contexts for Action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19-member IOM committee was charged with developing a prevention-focused action plan to decrease the prevalence of obesity in children and youth in the United States.</a:t>
            </a:r>
          </a:p>
          <a:p>
            <a:r>
              <a:rPr lang="en-US" dirty="0" smtClean="0"/>
              <a:t> The primary emphasis of the committee’s task was on examining the </a:t>
            </a:r>
            <a:r>
              <a:rPr lang="en-US" b="1" dirty="0" smtClean="0"/>
              <a:t>behavioral and cultural factors, social constructs, and other broad environmental factors</a:t>
            </a:r>
            <a:r>
              <a:rPr lang="en-US" dirty="0" smtClean="0"/>
              <a:t> involved in childhood obesity and identifying promising approaches for prevention efforts.</a:t>
            </a:r>
            <a:endParaRPr lang="en-US" dirty="0"/>
          </a:p>
        </p:txBody>
      </p:sp>
    </p:spTree>
    <p:extLst>
      <p:ext uri="{BB962C8B-B14F-4D97-AF65-F5344CB8AC3E}">
        <p14:creationId xmlns:p14="http://schemas.microsoft.com/office/powerpoint/2010/main" val="1468189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Contexts for Action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Addressing variables that influence both eating and physical activity,</a:t>
            </a:r>
          </a:p>
          <a:p>
            <a:r>
              <a:rPr lang="en-US" dirty="0"/>
              <a:t>T</a:t>
            </a:r>
            <a:r>
              <a:rPr lang="en-US" dirty="0" smtClean="0"/>
              <a:t>hese variables result from complex interactions across a number of relevant social, economic, cultural, environmental, and policy contexts.</a:t>
            </a:r>
          </a:p>
          <a:p>
            <a:r>
              <a:rPr lang="en-US" dirty="0" smtClean="0"/>
              <a:t>The interrelated areas of family life, ethnic diversity, eating patterns, physical activity, and media use—are all aspects of societal change that must be considered.</a:t>
            </a:r>
            <a:endParaRPr lang="en-US" dirty="0"/>
          </a:p>
        </p:txBody>
      </p:sp>
    </p:spTree>
    <p:extLst>
      <p:ext uri="{BB962C8B-B14F-4D97-AF65-F5344CB8AC3E}">
        <p14:creationId xmlns:p14="http://schemas.microsoft.com/office/powerpoint/2010/main" val="29829103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166</TotalTime>
  <Words>1577</Words>
  <Application>Microsoft Office PowerPoint</Application>
  <PresentationFormat>On-screen Show (4:3)</PresentationFormat>
  <Paragraphs>150</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Austin</vt:lpstr>
      <vt:lpstr>HESC 470 Chapter 1</vt:lpstr>
      <vt:lpstr>An Epidemic of Childhood Obesity</vt:lpstr>
      <vt:lpstr>An Epidemic: Childhood Obesity</vt:lpstr>
      <vt:lpstr>An Epidemic: Childhood Obesity</vt:lpstr>
      <vt:lpstr>Implications for Children &amp; Society</vt:lpstr>
      <vt:lpstr>Implications for Children &amp; Society</vt:lpstr>
      <vt:lpstr>Implications for Children &amp; Society</vt:lpstr>
      <vt:lpstr>Contexts for Action</vt:lpstr>
      <vt:lpstr>Contexts for Action</vt:lpstr>
      <vt:lpstr>Lifestyle &amp; Demographic Trends</vt:lpstr>
      <vt:lpstr>Ethnic Diversity</vt:lpstr>
      <vt:lpstr>Eating Patterns</vt:lpstr>
      <vt:lpstr>Eating Patterns</vt:lpstr>
      <vt:lpstr>Physical Activity</vt:lpstr>
      <vt:lpstr>Media</vt:lpstr>
      <vt:lpstr>Consumer Attitudes &amp; Public Awareness</vt:lpstr>
      <vt:lpstr>Emerging Programs &amp; Policies</vt:lpstr>
      <vt:lpstr>Public Health Precedents</vt:lpstr>
      <vt:lpstr>Public Health Precedents</vt:lpstr>
      <vt:lpstr>Summary</vt:lpstr>
    </vt:vector>
  </TitlesOfParts>
  <Company>California State University, Fullerton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HESC 470 Chapter 1</dc:title>
  <dc:creator>Laura Chandler</dc:creator>
  <cp:lastModifiedBy>Laura Chandler</cp:lastModifiedBy>
  <cp:revision>23</cp:revision>
  <dcterms:created xsi:type="dcterms:W3CDTF">2012-08-27T04:04:24Z</dcterms:created>
  <dcterms:modified xsi:type="dcterms:W3CDTF">2012-08-27T06:50:40Z</dcterms:modified>
</cp:coreProperties>
</file>